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Bona Nova" panose="020B0604020202020204" charset="0"/>
      <p:regular r:id="rId26"/>
      <p:bold r:id="rId27"/>
      <p:italic r:id="rId28"/>
    </p:embeddedFont>
    <p:embeddedFont>
      <p:font typeface="Calibri" panose="020F0502020204030204" pitchFamily="34" charset="0"/>
      <p:regular r:id="rId29"/>
      <p:bold r:id="rId30"/>
      <p:italic r:id="rId31"/>
      <p:boldItalic r:id="rId32"/>
    </p:embeddedFont>
    <p:embeddedFont>
      <p:font typeface="Georgia" panose="02040502050405020303" pitchFamily="18" charset="0"/>
      <p:regular r:id="rId33"/>
      <p:bold r:id="rId34"/>
      <p:italic r:id="rId35"/>
      <p:boldItalic r:id="rId36"/>
    </p:embeddedFont>
    <p:embeddedFont>
      <p:font typeface="Source Sans Pro Black" panose="020B0803030403020204" pitchFamily="34" charset="0"/>
      <p:bold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1d5ae76f72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For at least the past eight years, the child abuse rate in the Lubbock area has been about twice the  rate of child abuse in Texas, making</a:t>
            </a:r>
            <a:r>
              <a:rPr lang="en" sz="1200">
                <a:solidFill>
                  <a:srgbClr val="282828"/>
                </a:solidFill>
                <a:latin typeface="Times New Roman"/>
                <a:ea typeface="Times New Roman"/>
                <a:cs typeface="Times New Roman"/>
                <a:sym typeface="Times New Roman"/>
              </a:rPr>
              <a:t> Lubbock the city with the highest rate of child abuse in Texas. </a:t>
            </a:r>
            <a:r>
              <a:rPr lang="en" sz="1200">
                <a:solidFill>
                  <a:schemeClr val="dk1"/>
                </a:solidFill>
                <a:latin typeface="Times New Roman"/>
                <a:ea typeface="Times New Roman"/>
                <a:cs typeface="Times New Roman"/>
                <a:sym typeface="Times New Roman"/>
              </a:rPr>
              <a:t>According to </a:t>
            </a:r>
            <a:r>
              <a:rPr lang="en" sz="1200">
                <a:solidFill>
                  <a:srgbClr val="282828"/>
                </a:solidFill>
                <a:latin typeface="Times New Roman"/>
                <a:ea typeface="Times New Roman"/>
                <a:cs typeface="Times New Roman"/>
                <a:sym typeface="Times New Roman"/>
              </a:rPr>
              <a:t>The Children’s Advocacy Center of the South Plain, about 3 cases of child abuse or neglect occur every day in Lubbock County. </a:t>
            </a:r>
            <a:endParaRPr sz="1150">
              <a:solidFill>
                <a:srgbClr val="1D1C1D"/>
              </a:solidFill>
              <a:highlight>
                <a:srgbClr val="F8F8F8"/>
              </a:highlight>
            </a:endParaRPr>
          </a:p>
          <a:p>
            <a:pPr marL="0" lvl="0" indent="0" algn="l" rtl="0">
              <a:spcBef>
                <a:spcPts val="1200"/>
              </a:spcBef>
              <a:spcAft>
                <a:spcPts val="0"/>
              </a:spcAft>
              <a:buNone/>
            </a:pPr>
            <a:endParaRPr sz="1150">
              <a:solidFill>
                <a:srgbClr val="1D1C1D"/>
              </a:solidFill>
              <a:highlight>
                <a:srgbClr val="F8F8F8"/>
              </a:highlight>
            </a:endParaRPr>
          </a:p>
          <a:p>
            <a:pPr marL="0" lvl="0" indent="0" algn="l" rtl="0">
              <a:spcBef>
                <a:spcPts val="0"/>
              </a:spcBef>
              <a:spcAft>
                <a:spcPts val="0"/>
              </a:spcAft>
              <a:buNone/>
            </a:pPr>
            <a:r>
              <a:rPr lang="en" sz="1150">
                <a:solidFill>
                  <a:srgbClr val="1D1C1D"/>
                </a:solidFill>
                <a:highlight>
                  <a:srgbClr val="F8F8F8"/>
                </a:highlight>
              </a:rPr>
              <a:t>Child Abuse: Mythili Bulusu, Staney Thomas, Radha Patel, Gabriella Garcia, Deepashika Senaratne, Zainab Jafri, Joshua Willms</a:t>
            </a:r>
            <a:endParaRPr sz="1150">
              <a:solidFill>
                <a:srgbClr val="1D1C1D"/>
              </a:solidFill>
              <a:highlight>
                <a:srgbClr val="F8F8F8"/>
              </a:highlight>
            </a:endParaRPr>
          </a:p>
          <a:p>
            <a:pPr marL="0" lvl="0" indent="0" algn="l" rtl="0">
              <a:spcBef>
                <a:spcPts val="0"/>
              </a:spcBef>
              <a:spcAft>
                <a:spcPts val="0"/>
              </a:spcAft>
              <a:buNone/>
            </a:pPr>
            <a:endParaRPr sz="1150">
              <a:solidFill>
                <a:srgbClr val="1D1C1D"/>
              </a:solidFill>
              <a:highlight>
                <a:srgbClr val="F8F8F8"/>
              </a:highlight>
            </a:endParaRPr>
          </a:p>
          <a:p>
            <a:pPr marL="0" lvl="0" indent="0" algn="l" rtl="0">
              <a:spcBef>
                <a:spcPts val="0"/>
              </a:spcBef>
              <a:spcAft>
                <a:spcPts val="0"/>
              </a:spcAft>
              <a:buNone/>
            </a:pPr>
            <a:r>
              <a:rPr lang="en" sz="1150">
                <a:solidFill>
                  <a:srgbClr val="1D1C1D"/>
                </a:solidFill>
                <a:highlight>
                  <a:srgbClr val="F8F8F8"/>
                </a:highlight>
              </a:rPr>
              <a:t>Joshua Willms Mythili Bulusu Brittany Love Emily Brumfield Radha Patel Matilyn Wang Natalie Yaeger Adeyemi Adeniran Samantha Brown Radha Patel Staney Thomas Gabriella Garcia Zainab Malik Deepashika Senaratne Nicholas Bergfeld</a:t>
            </a:r>
            <a:endParaRPr sz="1150">
              <a:solidFill>
                <a:srgbClr val="1D1C1D"/>
              </a:solidFill>
              <a:highlight>
                <a:srgbClr val="F8F8F8"/>
              </a:highlight>
            </a:endParaRPr>
          </a:p>
        </p:txBody>
      </p:sp>
      <p:sp>
        <p:nvSpPr>
          <p:cNvPr id="202" name="Google Shape;202;g21d5ae76f72_2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1d5ae76f72_6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21d5ae76f72_6_1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1d5ae76f72_6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1d5ae76f72_6_1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1d5ae76f72_6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21d5ae76f72_6_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3983048a3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23983048a3f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1d5ae76f72_6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21d5ae76f72_6_1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3983048a3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23983048a3f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1d81d6d5ba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g21d81d6d5ba_1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1d5ae76f72_6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21d5ae76f72_6_2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1d5ae76f72_6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Medicine is often considered a homogenous field that serves a diverse population. The most recent report of physician demographics subdivided by race was realized by the Texas Health Professions Resource Center in 2015. In 2015, the racial composition of Texas’ physician population was approximately 63% White, 8% Hispanic, 5% African-American, and 24% Asian and other groups.295 Texas’ population, however, starkly contrasted this with a racial composition of 42% White, 40% Hispanic, 11% African American, and 6% Asian and other groups that same year.296 Racial and ethnic minorities are disproportionately absent from medicine and this has proven to be detrimental to quality of care for many patients. Numerous reports have documented the significant differences in health status and health care quality amongst racial minorities and these health care disparities translate into tangible health outcomes. When disparities lead to misdiagnoses and poor management of conditions, it thwarts efforts to improve the nation’s health and translates into higher costs for the health care system.297 Physician diversity leads to improved access to health for underserved patients. Racial minorities are 295 “Trends, Distribution, and Demographics: Direct Patient Care Physicians.” 296 Ibid. 297 Institute of Medicine (US) Committee on Understanding and Eliminating Racial and Ethnic Disparities in Health Care, Unequal Treatment. 97 generally more satisfied with their care and report receiving higher quality of care, when treated by a health professional from their own ethnic and racial background.298 Diversity begins in educational environments. Interacting with individuals from a variety of ethnic and cultural backgrounds during training has proven to prepare health care professionals to better serve diverse populations (Whitla 2003).299</a:t>
            </a:r>
            <a:endParaRPr/>
          </a:p>
        </p:txBody>
      </p:sp>
      <p:sp>
        <p:nvSpPr>
          <p:cNvPr id="358" name="Google Shape;358;g21d5ae76f72_6_2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1d858a9f3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Medicine is often considered a homogenous field that serves a diverse population. The most recent report of physician demographics subdivided by race was realized by the Texas Health Professions Resource Center in 2015. In 2015, the racial composition of Texas’ physician population was approximately 63% White, 8% Hispanic, 5% African-American, and 24% Asian and other groups.295 Texas’ population, however, starkly contrasted this with a racial composition of 42% White, 40% Hispanic, 11% African American, and 6% Asian and other groups that same year.296 Racial and ethnic minorities are disproportionately absent from medicine and this has proven to be detrimental to quality of care for many patients. Numerous reports have documented the significant differences in health status and health care quality amongst racial minorities and these health care disparities translate into tangible health outcomes. When disparities lead to misdiagnoses and poor management of conditions, it thwarts efforts to improve the nation’s health and translates into higher costs for the health care system.297 Physician diversity leads to improved access to health for underserved patients. Racial minorities are 295 “Trends, Distribution, and Demographics: Direct Patient Care Physicians.” 296 Ibid. 297 Institute of Medicine (US) Committee on Understanding and Eliminating Racial and Ethnic Disparities in Health Care, Unequal Treatment. 97 generally more satisfied with their care and report receiving higher quality of care, when treated by a health professional from their own ethnic and racial background.298 Diversity begins in educational environments. Interacting with individuals from a variety of ethnic and cultural backgrounds during training has proven to prepare health care professionals to better serve diverse populations (Whitla 2003).299</a:t>
            </a:r>
            <a:endParaRPr/>
          </a:p>
        </p:txBody>
      </p:sp>
      <p:sp>
        <p:nvSpPr>
          <p:cNvPr id="366" name="Google Shape;366;g21d858a9f3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1d5ae76f72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21d5ae76f72_2_8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1d5ae76f72_6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1d5ae76f72_6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1d5ae76f72_8_15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g21d5ae76f72_8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1d5ae76f72_6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1d5ae76f72_6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1d5ae76f72_6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projects were conducted in partnership with The Lubbock Compact and Researchers for Change.</a:t>
            </a:r>
            <a:endParaRPr/>
          </a:p>
        </p:txBody>
      </p:sp>
      <p:sp>
        <p:nvSpPr>
          <p:cNvPr id="222" name="Google Shape;222;g21d5ae76f72_6_1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1d5ae76f72_6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7800" lvl="0" indent="-171450" algn="l" rtl="0">
              <a:lnSpc>
                <a:spcPct val="90000"/>
              </a:lnSpc>
              <a:spcBef>
                <a:spcPts val="0"/>
              </a:spcBef>
              <a:spcAft>
                <a:spcPts val="0"/>
              </a:spcAft>
              <a:buClr>
                <a:schemeClr val="dk1"/>
              </a:buClr>
              <a:buSzPts val="2100"/>
              <a:buChar char="•"/>
            </a:pPr>
            <a:r>
              <a:rPr lang="en" sz="2100">
                <a:solidFill>
                  <a:schemeClr val="dk1"/>
                </a:solidFill>
                <a:latin typeface="Calibri"/>
                <a:ea typeface="Calibri"/>
                <a:cs typeface="Calibri"/>
                <a:sym typeface="Calibri"/>
              </a:rPr>
              <a:t>People in Lubbock tend to assume that if someone truly needs help, they can get it</a:t>
            </a:r>
            <a:endParaRPr sz="2100">
              <a:solidFill>
                <a:schemeClr val="dk1"/>
              </a:solidFill>
              <a:latin typeface="Calibri"/>
              <a:ea typeface="Calibri"/>
              <a:cs typeface="Calibri"/>
              <a:sym typeface="Calibri"/>
            </a:endParaRPr>
          </a:p>
          <a:p>
            <a:pPr marL="177800" lvl="0" indent="-171450" algn="l" rtl="0">
              <a:lnSpc>
                <a:spcPct val="90000"/>
              </a:lnSpc>
              <a:spcBef>
                <a:spcPts val="800"/>
              </a:spcBef>
              <a:spcAft>
                <a:spcPts val="0"/>
              </a:spcAft>
              <a:buClr>
                <a:schemeClr val="dk1"/>
              </a:buClr>
              <a:buSzPts val="2100"/>
              <a:buChar char="•"/>
            </a:pPr>
            <a:r>
              <a:rPr lang="en" sz="2100">
                <a:solidFill>
                  <a:schemeClr val="dk1"/>
                </a:solidFill>
                <a:latin typeface="Calibri"/>
                <a:ea typeface="Calibri"/>
                <a:cs typeface="Calibri"/>
                <a:sym typeface="Calibri"/>
              </a:rPr>
              <a:t>This is </a:t>
            </a:r>
            <a:r>
              <a:rPr lang="en" sz="2100" b="1">
                <a:solidFill>
                  <a:schemeClr val="dk1"/>
                </a:solidFill>
                <a:latin typeface="Calibri"/>
                <a:ea typeface="Calibri"/>
                <a:cs typeface="Calibri"/>
                <a:sym typeface="Calibri"/>
              </a:rPr>
              <a:t>NOT </a:t>
            </a:r>
            <a:r>
              <a:rPr lang="en" sz="2100">
                <a:solidFill>
                  <a:schemeClr val="dk1"/>
                </a:solidFill>
                <a:latin typeface="Calibri"/>
                <a:ea typeface="Calibri"/>
                <a:cs typeface="Calibri"/>
                <a:sym typeface="Calibri"/>
              </a:rPr>
              <a:t>the case, depending on who you are and where you live</a:t>
            </a:r>
            <a:endParaRPr/>
          </a:p>
        </p:txBody>
      </p:sp>
      <p:sp>
        <p:nvSpPr>
          <p:cNvPr id="232" name="Google Shape;232;g21d5ae76f72_6_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1d5ae76f72_6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21d5ae76f72_6_1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1d5ae76f72_6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1d5ae76f72_6_1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1d5ae76f72_6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21d5ae76f72_6_1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1d5ae76f72_6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21d5ae76f72_6_1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1d5ae76f72_6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21d5ae76f72_6_1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1"/>
        <p:cNvGrpSpPr/>
        <p:nvPr/>
      </p:nvGrpSpPr>
      <p:grpSpPr>
        <a:xfrm>
          <a:off x="0" y="0"/>
          <a:ext cx="0" cy="0"/>
          <a:chOff x="0" y="0"/>
          <a:chExt cx="0" cy="0"/>
        </a:xfrm>
      </p:grpSpPr>
      <p:sp>
        <p:nvSpPr>
          <p:cNvPr id="132" name="Google Shape;132;p2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 name="Google Shape;133;p26"/>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4" name="Google Shape;134;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
        <p:nvSpPr>
          <p:cNvPr id="144" name="Google Shape;144;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5" name="Google Shape;145;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6" name="Google Shape;146;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9" name="Google Shape;149;p29"/>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50" name="Google Shape;150;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1" name="Google Shape;151;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2" name="Google Shape;152;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5" name="Google Shape;155;p3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30"/>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8" name="Google Shape;158;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9" name="Google Shape;159;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2" name="Google Shape;162;p31"/>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3" name="Google Shape;163;p31"/>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31"/>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5" name="Google Shape;165;p31"/>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6" name="Google Shape;166;p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7" name="Google Shape;167;p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8" name="Google Shape;168;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1" name="Google Shape;171;p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2" name="Google Shape;172;p3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3" name="Google Shape;173;p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33"/>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77" name="Google Shape;177;p33"/>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78" name="Google Shape;178;p3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9" name="Google Shape;179;p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0" name="Google Shape;180;p3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3" name="Google Shape;183;p34"/>
          <p:cNvSpPr>
            <a:spLocks noGrp="1"/>
          </p:cNvSpPr>
          <p:nvPr>
            <p:ph type="pic" idx="2"/>
          </p:nvPr>
        </p:nvSpPr>
        <p:spPr>
          <a:xfrm>
            <a:off x="3887391" y="740569"/>
            <a:ext cx="4629150" cy="3655219"/>
          </a:xfrm>
          <a:prstGeom prst="rect">
            <a:avLst/>
          </a:prstGeom>
          <a:noFill/>
          <a:ln>
            <a:noFill/>
          </a:ln>
        </p:spPr>
      </p:sp>
      <p:sp>
        <p:nvSpPr>
          <p:cNvPr id="184" name="Google Shape;184;p34"/>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85" name="Google Shape;185;p3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6" name="Google Shape;186;p3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7" name="Google Shape;187;p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2" name="Google Shape;192;p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3" name="Google Shape;193;p3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6" name="Google Shape;196;p3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7" name="Google Shape;197;p3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8" name="Google Shape;198;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9" name="Google Shape;199;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7" name="Google Shape;127;p2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9" name="Google Shape;129;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0" name="Google Shape;130;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doi.org/10.1353/hpu.2018.000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umchealthsystem.com/docs/default-source/default-document-library/umc-chna---2019-final.pdf?sfvrsn=5d15361_2" TargetMode="External"/><Relationship Id="rId5" Type="http://schemas.openxmlformats.org/officeDocument/2006/relationships/hyperlink" Target="https://www.dshs.texas.gov/heart/MapWidget.aspx"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7" descr="A picture containing text, outdoor, water, sunset&#10;&#10;Description automatically generated"/>
          <p:cNvPicPr preferRelativeResize="0"/>
          <p:nvPr/>
        </p:nvPicPr>
        <p:blipFill rotWithShape="1">
          <a:blip r:embed="rId3">
            <a:alphaModFix/>
          </a:blip>
          <a:srcRect/>
          <a:stretch/>
        </p:blipFill>
        <p:spPr>
          <a:xfrm>
            <a:off x="-2931" y="183"/>
            <a:ext cx="9149861" cy="5143133"/>
          </a:xfrm>
          <a:prstGeom prst="rect">
            <a:avLst/>
          </a:prstGeom>
          <a:noFill/>
          <a:ln>
            <a:noFill/>
          </a:ln>
        </p:spPr>
      </p:pic>
      <p:sp>
        <p:nvSpPr>
          <p:cNvPr id="205" name="Google Shape;205;p37"/>
          <p:cNvSpPr/>
          <p:nvPr/>
        </p:nvSpPr>
        <p:spPr>
          <a:xfrm>
            <a:off x="0" y="4388827"/>
            <a:ext cx="9143999" cy="754672"/>
          </a:xfrm>
          <a:prstGeom prst="rect">
            <a:avLst/>
          </a:prstGeom>
          <a:solidFill>
            <a:srgbClr val="99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6" name="Google Shape;206;p37"/>
          <p:cNvSpPr txBox="1"/>
          <p:nvPr/>
        </p:nvSpPr>
        <p:spPr>
          <a:xfrm>
            <a:off x="4435009" y="4412779"/>
            <a:ext cx="3753757" cy="692497"/>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lt1"/>
                </a:solidFill>
                <a:latin typeface="Source Sans Pro Black"/>
                <a:ea typeface="Source Sans Pro Black"/>
                <a:cs typeface="Source Sans Pro Black"/>
                <a:sym typeface="Source Sans Pro Black"/>
              </a:rPr>
              <a:t>1ST ANNUAL</a:t>
            </a:r>
            <a:endParaRPr sz="1100"/>
          </a:p>
          <a:p>
            <a:pPr marL="0" marR="0" lvl="0" indent="0" algn="r" rtl="0">
              <a:spcBef>
                <a:spcPts val="0"/>
              </a:spcBef>
              <a:spcAft>
                <a:spcPts val="0"/>
              </a:spcAft>
              <a:buNone/>
            </a:pPr>
            <a:r>
              <a:rPr lang="en" sz="1400" b="1" i="0" u="none" strike="noStrike" cap="none">
                <a:solidFill>
                  <a:schemeClr val="lt1"/>
                </a:solidFill>
                <a:latin typeface="Source Sans Pro Black"/>
                <a:ea typeface="Source Sans Pro Black"/>
                <a:cs typeface="Source Sans Pro Black"/>
                <a:sym typeface="Source Sans Pro Black"/>
              </a:rPr>
              <a:t>WEST TEXAS HEALTH DISPARITIES</a:t>
            </a:r>
            <a:endParaRPr sz="1400" b="0" i="0" u="none" strike="noStrike" cap="none">
              <a:solidFill>
                <a:schemeClr val="lt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lt1"/>
                </a:solidFill>
                <a:latin typeface="Source Sans Pro Black"/>
                <a:ea typeface="Source Sans Pro Black"/>
                <a:cs typeface="Source Sans Pro Black"/>
                <a:sym typeface="Source Sans Pro Black"/>
              </a:rPr>
              <a:t>RESEARCH SYMPOSIUM</a:t>
            </a:r>
            <a:endParaRPr sz="1400" b="0" i="0" u="none" strike="noStrike" cap="none">
              <a:solidFill>
                <a:schemeClr val="lt1"/>
              </a:solidFill>
              <a:latin typeface="Calibri"/>
              <a:ea typeface="Calibri"/>
              <a:cs typeface="Calibri"/>
              <a:sym typeface="Calibri"/>
            </a:endParaRPr>
          </a:p>
        </p:txBody>
      </p:sp>
      <p:pic>
        <p:nvPicPr>
          <p:cNvPr id="207" name="Google Shape;207;p37" descr="Logo, company name&#10;&#10;Description automatically generated"/>
          <p:cNvPicPr preferRelativeResize="0"/>
          <p:nvPr/>
        </p:nvPicPr>
        <p:blipFill rotWithShape="1">
          <a:blip r:embed="rId4">
            <a:alphaModFix/>
          </a:blip>
          <a:srcRect l="15290" t="18902" r="17124" b="28354"/>
          <a:stretch/>
        </p:blipFill>
        <p:spPr>
          <a:xfrm>
            <a:off x="8218356" y="4471101"/>
            <a:ext cx="790116" cy="587479"/>
          </a:xfrm>
          <a:prstGeom prst="rect">
            <a:avLst/>
          </a:prstGeom>
          <a:noFill/>
          <a:ln>
            <a:noFill/>
          </a:ln>
        </p:spPr>
      </p:pic>
      <p:sp>
        <p:nvSpPr>
          <p:cNvPr id="208" name="Google Shape;208;p37"/>
          <p:cNvSpPr txBox="1"/>
          <p:nvPr/>
        </p:nvSpPr>
        <p:spPr>
          <a:xfrm>
            <a:off x="426434" y="1005500"/>
            <a:ext cx="6420600" cy="1916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b="1">
                <a:solidFill>
                  <a:schemeClr val="dk1"/>
                </a:solidFill>
                <a:latin typeface="Calibri"/>
                <a:ea typeface="Calibri"/>
                <a:cs typeface="Calibri"/>
                <a:sym typeface="Calibri"/>
              </a:rPr>
              <a:t>Identification of Key Healthcare Disparities in West Texas Based on Age, Sex, Language, and Socioeconomic Status</a:t>
            </a:r>
            <a:endParaRPr sz="3000" b="1" i="0" u="none" strike="noStrike" cap="none">
              <a:solidFill>
                <a:schemeClr val="dk1"/>
              </a:solidFill>
              <a:latin typeface="Calibri"/>
              <a:ea typeface="Calibri"/>
              <a:cs typeface="Calibri"/>
              <a:sym typeface="Calibri"/>
            </a:endParaRPr>
          </a:p>
        </p:txBody>
      </p:sp>
      <p:sp>
        <p:nvSpPr>
          <p:cNvPr id="209" name="Google Shape;209;p37"/>
          <p:cNvSpPr txBox="1"/>
          <p:nvPr/>
        </p:nvSpPr>
        <p:spPr>
          <a:xfrm>
            <a:off x="380999" y="3311071"/>
            <a:ext cx="3672114" cy="3924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a:solidFill>
                  <a:schemeClr val="dk1"/>
                </a:solidFill>
                <a:latin typeface="Calibri"/>
                <a:ea typeface="Calibri"/>
                <a:cs typeface="Calibri"/>
                <a:sym typeface="Calibri"/>
              </a:rPr>
              <a:t>Mythili Bulusu</a:t>
            </a:r>
            <a:endParaRPr sz="1100"/>
          </a:p>
        </p:txBody>
      </p:sp>
      <p:cxnSp>
        <p:nvCxnSpPr>
          <p:cNvPr id="210" name="Google Shape;210;p37"/>
          <p:cNvCxnSpPr/>
          <p:nvPr/>
        </p:nvCxnSpPr>
        <p:spPr>
          <a:xfrm>
            <a:off x="380584" y="3246189"/>
            <a:ext cx="3491862" cy="8531"/>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284"/>
        <p:cNvGrpSpPr/>
        <p:nvPr/>
      </p:nvGrpSpPr>
      <p:grpSpPr>
        <a:xfrm>
          <a:off x="0" y="0"/>
          <a:ext cx="0" cy="0"/>
          <a:chOff x="0" y="0"/>
          <a:chExt cx="0" cy="0"/>
        </a:xfrm>
      </p:grpSpPr>
      <p:pic>
        <p:nvPicPr>
          <p:cNvPr id="285" name="Google Shape;285;p46"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286" name="Google Shape;286;p46"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287" name="Google Shape;287;p46"/>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4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sp>
        <p:nvSpPr>
          <p:cNvPr id="288" name="Google Shape;288;p46"/>
          <p:cNvSpPr/>
          <p:nvPr/>
        </p:nvSpPr>
        <p:spPr>
          <a:xfrm>
            <a:off x="214645" y="2153225"/>
            <a:ext cx="8714700" cy="1362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a:solidFill>
                  <a:schemeClr val="dk1"/>
                </a:solidFill>
                <a:latin typeface="Calibri"/>
                <a:ea typeface="Calibri"/>
                <a:cs typeface="Calibri"/>
                <a:sym typeface="Calibri"/>
              </a:rPr>
              <a:t>Arrest rates were consistently the lowest in the lowest % minority zip codes</a:t>
            </a:r>
            <a:endParaRPr sz="1100">
              <a:solidFill>
                <a:schemeClr val="dk1"/>
              </a:solidFill>
            </a:endParaRPr>
          </a:p>
          <a:p>
            <a:pPr marL="0" marR="0" lvl="0" indent="0" algn="l" rtl="0">
              <a:spcBef>
                <a:spcPts val="0"/>
              </a:spcBef>
              <a:spcAft>
                <a:spcPts val="0"/>
              </a:spcAft>
              <a:buNone/>
            </a:pPr>
            <a:endParaRPr sz="2100" b="1">
              <a:solidFill>
                <a:schemeClr val="dk1"/>
              </a:solidFill>
              <a:latin typeface="Calibri"/>
              <a:ea typeface="Calibri"/>
              <a:cs typeface="Calibri"/>
              <a:sym typeface="Calibri"/>
            </a:endParaRPr>
          </a:p>
          <a:p>
            <a:pPr marL="0" marR="0" lvl="0" indent="0" algn="l" rtl="0">
              <a:spcBef>
                <a:spcPts val="0"/>
              </a:spcBef>
              <a:spcAft>
                <a:spcPts val="0"/>
              </a:spcAft>
              <a:buNone/>
            </a:pPr>
            <a:endParaRPr sz="2100" b="1">
              <a:solidFill>
                <a:schemeClr val="dk1"/>
              </a:solidFill>
              <a:latin typeface="Calibri"/>
              <a:ea typeface="Calibri"/>
              <a:cs typeface="Calibri"/>
              <a:sym typeface="Calibri"/>
            </a:endParaRPr>
          </a:p>
          <a:p>
            <a:pPr marL="0" marR="0" lvl="0" indent="0" algn="l" rtl="0">
              <a:spcBef>
                <a:spcPts val="0"/>
              </a:spcBef>
              <a:spcAft>
                <a:spcPts val="0"/>
              </a:spcAft>
              <a:buNone/>
            </a:pPr>
            <a:r>
              <a:rPr lang="en" sz="2100" b="1">
                <a:solidFill>
                  <a:schemeClr val="dk1"/>
                </a:solidFill>
                <a:latin typeface="Calibri"/>
                <a:ea typeface="Calibri"/>
                <a:cs typeface="Calibri"/>
                <a:sym typeface="Calibri"/>
              </a:rPr>
              <a:t>Arrest rates were consistently the highest in the highest % minority zip codes</a:t>
            </a:r>
            <a:endParaRPr sz="2100" b="1">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292"/>
        <p:cNvGrpSpPr/>
        <p:nvPr/>
      </p:nvGrpSpPr>
      <p:grpSpPr>
        <a:xfrm>
          <a:off x="0" y="0"/>
          <a:ext cx="0" cy="0"/>
          <a:chOff x="0" y="0"/>
          <a:chExt cx="0" cy="0"/>
        </a:xfrm>
      </p:grpSpPr>
      <p:pic>
        <p:nvPicPr>
          <p:cNvPr id="293" name="Google Shape;293;p47"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294" name="Google Shape;294;p47"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295" name="Google Shape;295;p47"/>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4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pic>
        <p:nvPicPr>
          <p:cNvPr id="296" name="Google Shape;296;p47"/>
          <p:cNvPicPr preferRelativeResize="0"/>
          <p:nvPr/>
        </p:nvPicPr>
        <p:blipFill rotWithShape="1">
          <a:blip r:embed="rId5">
            <a:alphaModFix/>
          </a:blip>
          <a:srcRect l="8816" t="12589" r="18440" b="23889"/>
          <a:stretch/>
        </p:blipFill>
        <p:spPr>
          <a:xfrm>
            <a:off x="110677" y="2003646"/>
            <a:ext cx="4226822" cy="2952750"/>
          </a:xfrm>
          <a:prstGeom prst="rect">
            <a:avLst/>
          </a:prstGeom>
          <a:noFill/>
          <a:ln>
            <a:noFill/>
          </a:ln>
        </p:spPr>
      </p:pic>
      <p:pic>
        <p:nvPicPr>
          <p:cNvPr id="297" name="Google Shape;297;p47"/>
          <p:cNvPicPr preferRelativeResize="0"/>
          <p:nvPr/>
        </p:nvPicPr>
        <p:blipFill rotWithShape="1">
          <a:blip r:embed="rId6">
            <a:alphaModFix/>
          </a:blip>
          <a:srcRect l="8812" t="15371" r="18295" b="20554"/>
          <a:stretch/>
        </p:blipFill>
        <p:spPr>
          <a:xfrm>
            <a:off x="4591276" y="1983878"/>
            <a:ext cx="4226826" cy="2972521"/>
          </a:xfrm>
          <a:prstGeom prst="rect">
            <a:avLst/>
          </a:prstGeom>
          <a:noFill/>
          <a:ln>
            <a:noFill/>
          </a:ln>
        </p:spPr>
      </p:pic>
      <p:sp>
        <p:nvSpPr>
          <p:cNvPr id="298" name="Google Shape;298;p47"/>
          <p:cNvSpPr/>
          <p:nvPr/>
        </p:nvSpPr>
        <p:spPr>
          <a:xfrm>
            <a:off x="304125" y="1044100"/>
            <a:ext cx="86148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200">
                <a:solidFill>
                  <a:schemeClr val="dk1"/>
                </a:solidFill>
                <a:latin typeface="Calibri"/>
                <a:ea typeface="Calibri"/>
                <a:cs typeface="Calibri"/>
                <a:sym typeface="Calibri"/>
              </a:rPr>
              <a:t>Driving time to reach a treatment center for adolescents (13-18 years old)</a:t>
            </a:r>
            <a:endParaRPr sz="2200">
              <a:solidFill>
                <a:schemeClr val="dk1"/>
              </a:solidFill>
              <a:latin typeface="Calibri"/>
              <a:ea typeface="Calibri"/>
              <a:cs typeface="Calibri"/>
              <a:sym typeface="Calibri"/>
            </a:endParaRPr>
          </a:p>
        </p:txBody>
      </p:sp>
      <p:sp>
        <p:nvSpPr>
          <p:cNvPr id="299" name="Google Shape;299;p47"/>
          <p:cNvSpPr/>
          <p:nvPr/>
        </p:nvSpPr>
        <p:spPr>
          <a:xfrm>
            <a:off x="1245041" y="1558525"/>
            <a:ext cx="1958100" cy="276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200" u="sng">
                <a:solidFill>
                  <a:schemeClr val="dk1"/>
                </a:solidFill>
                <a:latin typeface="Calibri"/>
                <a:ea typeface="Calibri"/>
                <a:cs typeface="Calibri"/>
                <a:sym typeface="Calibri"/>
              </a:rPr>
              <a:t>Boys</a:t>
            </a:r>
            <a:r>
              <a:rPr lang="en" sz="2200">
                <a:solidFill>
                  <a:schemeClr val="dk1"/>
                </a:solidFill>
                <a:latin typeface="Calibri"/>
                <a:ea typeface="Calibri"/>
                <a:cs typeface="Calibri"/>
                <a:sym typeface="Calibri"/>
              </a:rPr>
              <a:t> = </a:t>
            </a:r>
            <a:r>
              <a:rPr lang="en" sz="2200" b="1">
                <a:solidFill>
                  <a:schemeClr val="dk1"/>
                </a:solidFill>
                <a:latin typeface="Calibri"/>
                <a:ea typeface="Calibri"/>
                <a:cs typeface="Calibri"/>
                <a:sym typeface="Calibri"/>
              </a:rPr>
              <a:t>1 hour</a:t>
            </a:r>
            <a:endParaRPr sz="2200" b="1" u="sng">
              <a:solidFill>
                <a:schemeClr val="dk1"/>
              </a:solidFill>
              <a:latin typeface="Calibri"/>
              <a:ea typeface="Calibri"/>
              <a:cs typeface="Calibri"/>
              <a:sym typeface="Calibri"/>
            </a:endParaRPr>
          </a:p>
        </p:txBody>
      </p:sp>
      <p:sp>
        <p:nvSpPr>
          <p:cNvPr id="300" name="Google Shape;300;p47"/>
          <p:cNvSpPr/>
          <p:nvPr/>
        </p:nvSpPr>
        <p:spPr>
          <a:xfrm>
            <a:off x="5341029" y="1588250"/>
            <a:ext cx="2727300" cy="276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200" u="sng">
                <a:solidFill>
                  <a:schemeClr val="dk1"/>
                </a:solidFill>
                <a:latin typeface="Calibri"/>
                <a:ea typeface="Calibri"/>
                <a:cs typeface="Calibri"/>
                <a:sym typeface="Calibri"/>
              </a:rPr>
              <a:t>Girls</a:t>
            </a:r>
            <a:r>
              <a:rPr lang="en" sz="2200">
                <a:solidFill>
                  <a:schemeClr val="dk1"/>
                </a:solidFill>
                <a:latin typeface="Calibri"/>
                <a:ea typeface="Calibri"/>
                <a:cs typeface="Calibri"/>
                <a:sym typeface="Calibri"/>
              </a:rPr>
              <a:t> = </a:t>
            </a:r>
            <a:r>
              <a:rPr lang="en" sz="2200" b="1">
                <a:solidFill>
                  <a:schemeClr val="dk1"/>
                </a:solidFill>
                <a:latin typeface="Calibri"/>
                <a:ea typeface="Calibri"/>
                <a:cs typeface="Calibri"/>
                <a:sym typeface="Calibri"/>
              </a:rPr>
              <a:t>7 hours</a:t>
            </a:r>
            <a:endParaRPr sz="2200" b="1" u="sng">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304"/>
        <p:cNvGrpSpPr/>
        <p:nvPr/>
      </p:nvGrpSpPr>
      <p:grpSpPr>
        <a:xfrm>
          <a:off x="0" y="0"/>
          <a:ext cx="0" cy="0"/>
          <a:chOff x="0" y="0"/>
          <a:chExt cx="0" cy="0"/>
        </a:xfrm>
      </p:grpSpPr>
      <p:pic>
        <p:nvPicPr>
          <p:cNvPr id="305" name="Google Shape;305;p48"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306" name="Google Shape;306;p48"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307" name="Google Shape;307;p48"/>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4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sp>
        <p:nvSpPr>
          <p:cNvPr id="308" name="Google Shape;308;p48"/>
          <p:cNvSpPr txBox="1"/>
          <p:nvPr/>
        </p:nvSpPr>
        <p:spPr>
          <a:xfrm>
            <a:off x="251460" y="1067163"/>
            <a:ext cx="3672000" cy="51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900" b="1">
                <a:solidFill>
                  <a:schemeClr val="dk1"/>
                </a:solidFill>
                <a:latin typeface="Calibri"/>
                <a:ea typeface="Calibri"/>
                <a:cs typeface="Calibri"/>
                <a:sym typeface="Calibri"/>
              </a:rPr>
              <a:t>Cardiovascular Disease </a:t>
            </a:r>
            <a:endParaRPr sz="1100"/>
          </a:p>
        </p:txBody>
      </p:sp>
      <p:sp>
        <p:nvSpPr>
          <p:cNvPr id="309" name="Google Shape;309;p48"/>
          <p:cNvSpPr txBox="1"/>
          <p:nvPr/>
        </p:nvSpPr>
        <p:spPr>
          <a:xfrm>
            <a:off x="251450" y="1827575"/>
            <a:ext cx="8222400" cy="24351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rgbClr val="282828"/>
              </a:buClr>
              <a:buSzPts val="1700"/>
              <a:buFont typeface="Georgia"/>
              <a:buChar char="●"/>
            </a:pPr>
            <a:r>
              <a:rPr lang="en" sz="1700">
                <a:solidFill>
                  <a:srgbClr val="282828"/>
                </a:solidFill>
                <a:latin typeface="Georgia"/>
                <a:ea typeface="Georgia"/>
                <a:cs typeface="Georgia"/>
                <a:sym typeface="Georgia"/>
              </a:rPr>
              <a:t>402 out of every 100,000 people between the ages of 35 and over die from Heart Disease in TX compared to 317 out of 100,000 nationwide [1 ]</a:t>
            </a:r>
            <a:endParaRPr sz="1700">
              <a:solidFill>
                <a:srgbClr val="282828"/>
              </a:solidFill>
              <a:latin typeface="Georgia"/>
              <a:ea typeface="Georgia"/>
              <a:cs typeface="Georgia"/>
              <a:sym typeface="Georgia"/>
            </a:endParaRPr>
          </a:p>
          <a:p>
            <a:pPr marL="457200" lvl="0" indent="0" algn="l" rtl="0">
              <a:spcBef>
                <a:spcPts val="0"/>
              </a:spcBef>
              <a:spcAft>
                <a:spcPts val="0"/>
              </a:spcAft>
              <a:buNone/>
            </a:pPr>
            <a:endParaRPr sz="1700">
              <a:solidFill>
                <a:srgbClr val="282828"/>
              </a:solidFill>
              <a:latin typeface="Georgia"/>
              <a:ea typeface="Georgia"/>
              <a:cs typeface="Georgia"/>
              <a:sym typeface="Georgia"/>
            </a:endParaRPr>
          </a:p>
          <a:p>
            <a:pPr marL="457200" lvl="0" indent="-336550" algn="l" rtl="0">
              <a:lnSpc>
                <a:spcPct val="115000"/>
              </a:lnSpc>
              <a:spcBef>
                <a:spcPts val="0"/>
              </a:spcBef>
              <a:spcAft>
                <a:spcPts val="0"/>
              </a:spcAft>
              <a:buClr>
                <a:srgbClr val="131D18"/>
              </a:buClr>
              <a:buSzPts val="1700"/>
              <a:buFont typeface="Georgia"/>
              <a:buChar char="●"/>
            </a:pPr>
            <a:r>
              <a:rPr lang="en" sz="1700">
                <a:solidFill>
                  <a:srgbClr val="131D18"/>
                </a:solidFill>
                <a:latin typeface="Georgia"/>
                <a:ea typeface="Georgia"/>
                <a:cs typeface="Georgia"/>
                <a:sym typeface="Georgia"/>
              </a:rPr>
              <a:t>Many contributing factors:</a:t>
            </a:r>
            <a:endParaRPr sz="1700">
              <a:solidFill>
                <a:srgbClr val="131D18"/>
              </a:solidFill>
              <a:latin typeface="Georgia"/>
              <a:ea typeface="Georgia"/>
              <a:cs typeface="Georgia"/>
              <a:sym typeface="Georgia"/>
            </a:endParaRPr>
          </a:p>
          <a:p>
            <a:pPr marL="914400" lvl="1" indent="-336550" algn="l" rtl="0">
              <a:lnSpc>
                <a:spcPct val="115000"/>
              </a:lnSpc>
              <a:spcBef>
                <a:spcPts val="0"/>
              </a:spcBef>
              <a:spcAft>
                <a:spcPts val="0"/>
              </a:spcAft>
              <a:buClr>
                <a:srgbClr val="131D18"/>
              </a:buClr>
              <a:buSzPts val="1700"/>
              <a:buFont typeface="Georgia"/>
              <a:buChar char="○"/>
            </a:pPr>
            <a:r>
              <a:rPr lang="en" sz="1700">
                <a:solidFill>
                  <a:srgbClr val="131D18"/>
                </a:solidFill>
                <a:latin typeface="Georgia"/>
                <a:ea typeface="Georgia"/>
                <a:cs typeface="Georgia"/>
                <a:sym typeface="Georgia"/>
              </a:rPr>
              <a:t>Lower socioeconomic status</a:t>
            </a:r>
            <a:endParaRPr sz="1700">
              <a:solidFill>
                <a:srgbClr val="131D18"/>
              </a:solidFill>
              <a:latin typeface="Georgia"/>
              <a:ea typeface="Georgia"/>
              <a:cs typeface="Georgia"/>
              <a:sym typeface="Georgia"/>
            </a:endParaRPr>
          </a:p>
          <a:p>
            <a:pPr marL="914400" lvl="1" indent="-336550" algn="l" rtl="0">
              <a:lnSpc>
                <a:spcPct val="115000"/>
              </a:lnSpc>
              <a:spcBef>
                <a:spcPts val="0"/>
              </a:spcBef>
              <a:spcAft>
                <a:spcPts val="0"/>
              </a:spcAft>
              <a:buClr>
                <a:srgbClr val="131D18"/>
              </a:buClr>
              <a:buSzPts val="1700"/>
              <a:buFont typeface="Georgia"/>
              <a:buChar char="○"/>
            </a:pPr>
            <a:r>
              <a:rPr lang="en" sz="1700">
                <a:solidFill>
                  <a:srgbClr val="131D18"/>
                </a:solidFill>
                <a:latin typeface="Georgia"/>
                <a:ea typeface="Georgia"/>
                <a:cs typeface="Georgia"/>
                <a:sym typeface="Georgia"/>
              </a:rPr>
              <a:t>High healthcare expenses</a:t>
            </a:r>
            <a:endParaRPr sz="1700">
              <a:solidFill>
                <a:srgbClr val="131D18"/>
              </a:solidFill>
              <a:latin typeface="Georgia"/>
              <a:ea typeface="Georgia"/>
              <a:cs typeface="Georgia"/>
              <a:sym typeface="Georgia"/>
            </a:endParaRPr>
          </a:p>
          <a:p>
            <a:pPr marL="914400" lvl="1" indent="-336550" algn="l" rtl="0">
              <a:lnSpc>
                <a:spcPct val="115000"/>
              </a:lnSpc>
              <a:spcBef>
                <a:spcPts val="0"/>
              </a:spcBef>
              <a:spcAft>
                <a:spcPts val="0"/>
              </a:spcAft>
              <a:buClr>
                <a:srgbClr val="131D18"/>
              </a:buClr>
              <a:buSzPts val="1700"/>
              <a:buFont typeface="Georgia"/>
              <a:buChar char="○"/>
            </a:pPr>
            <a:r>
              <a:rPr lang="en" sz="1700">
                <a:solidFill>
                  <a:srgbClr val="131D18"/>
                </a:solidFill>
                <a:latin typeface="Georgia"/>
                <a:ea typeface="Georgia"/>
                <a:cs typeface="Georgia"/>
                <a:sym typeface="Georgia"/>
              </a:rPr>
              <a:t>Less diversity and less access to doctors in rural areas</a:t>
            </a:r>
            <a:endParaRPr sz="1700">
              <a:solidFill>
                <a:srgbClr val="131D18"/>
              </a:solidFill>
              <a:latin typeface="Georgia"/>
              <a:ea typeface="Georgia"/>
              <a:cs typeface="Georgia"/>
              <a:sym typeface="Georgia"/>
            </a:endParaRPr>
          </a:p>
          <a:p>
            <a:pPr marL="914400" lvl="1" indent="-336550" algn="l" rtl="0">
              <a:lnSpc>
                <a:spcPct val="115000"/>
              </a:lnSpc>
              <a:spcBef>
                <a:spcPts val="0"/>
              </a:spcBef>
              <a:spcAft>
                <a:spcPts val="0"/>
              </a:spcAft>
              <a:buClr>
                <a:srgbClr val="131D18"/>
              </a:buClr>
              <a:buSzPts val="1700"/>
              <a:buFont typeface="Georgia"/>
              <a:buChar char="○"/>
            </a:pPr>
            <a:r>
              <a:rPr lang="en" sz="1700">
                <a:solidFill>
                  <a:srgbClr val="131D18"/>
                </a:solidFill>
                <a:latin typeface="Georgia"/>
                <a:ea typeface="Georgia"/>
                <a:cs typeface="Georgia"/>
                <a:sym typeface="Georgia"/>
              </a:rPr>
              <a:t>Institutionalized racial and gender biases</a:t>
            </a:r>
            <a:endParaRPr sz="1700">
              <a:solidFill>
                <a:srgbClr val="282828"/>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313"/>
        <p:cNvGrpSpPr/>
        <p:nvPr/>
      </p:nvGrpSpPr>
      <p:grpSpPr>
        <a:xfrm>
          <a:off x="0" y="0"/>
          <a:ext cx="0" cy="0"/>
          <a:chOff x="0" y="0"/>
          <a:chExt cx="0" cy="0"/>
        </a:xfrm>
      </p:grpSpPr>
      <p:pic>
        <p:nvPicPr>
          <p:cNvPr id="314" name="Google Shape;314;p49"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315" name="Google Shape;315;p49"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316" name="Google Shape;316;p49"/>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4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sp>
        <p:nvSpPr>
          <p:cNvPr id="317" name="Google Shape;317;p49"/>
          <p:cNvSpPr txBox="1"/>
          <p:nvPr/>
        </p:nvSpPr>
        <p:spPr>
          <a:xfrm>
            <a:off x="251446" y="1067175"/>
            <a:ext cx="5078400" cy="962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900" b="1">
                <a:solidFill>
                  <a:schemeClr val="dk1"/>
                </a:solidFill>
                <a:latin typeface="Calibri"/>
                <a:ea typeface="Calibri"/>
                <a:cs typeface="Calibri"/>
                <a:sym typeface="Calibri"/>
              </a:rPr>
              <a:t>Socioeconomic Disparities</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p:txBody>
      </p:sp>
      <p:sp>
        <p:nvSpPr>
          <p:cNvPr id="318" name="Google Shape;318;p49"/>
          <p:cNvSpPr txBox="1"/>
          <p:nvPr/>
        </p:nvSpPr>
        <p:spPr>
          <a:xfrm>
            <a:off x="251450" y="1827575"/>
            <a:ext cx="8222400" cy="30612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rgbClr val="131D18"/>
              </a:buClr>
              <a:buSzPts val="1400"/>
              <a:buFont typeface="Bona Nova"/>
              <a:buChar char="●"/>
            </a:pPr>
            <a:r>
              <a:rPr lang="en" sz="2000">
                <a:solidFill>
                  <a:schemeClr val="dk1"/>
                </a:solidFill>
                <a:latin typeface="Bona Nova"/>
                <a:ea typeface="Bona Nova"/>
                <a:cs typeface="Bona Nova"/>
                <a:sym typeface="Bona Nova"/>
              </a:rPr>
              <a:t>Correlation of Healthcare Affordability with Heart Disease [2]</a:t>
            </a:r>
            <a:endParaRPr sz="2000">
              <a:solidFill>
                <a:schemeClr val="dk1"/>
              </a:solidFill>
              <a:latin typeface="Bona Nova"/>
              <a:ea typeface="Bona Nova"/>
              <a:cs typeface="Bona Nova"/>
              <a:sym typeface="Bona Nova"/>
            </a:endParaRPr>
          </a:p>
          <a:p>
            <a:pPr marL="914400" lvl="1" indent="-317500" algn="l" rtl="0">
              <a:lnSpc>
                <a:spcPct val="115000"/>
              </a:lnSpc>
              <a:spcBef>
                <a:spcPts val="0"/>
              </a:spcBef>
              <a:spcAft>
                <a:spcPts val="0"/>
              </a:spcAft>
              <a:buClr>
                <a:schemeClr val="dk1"/>
              </a:buClr>
              <a:buSzPts val="1400"/>
              <a:buFont typeface="Bona Nova"/>
              <a:buChar char="○"/>
            </a:pPr>
            <a:r>
              <a:rPr lang="en">
                <a:solidFill>
                  <a:schemeClr val="dk1"/>
                </a:solidFill>
                <a:latin typeface="Bona Nova"/>
                <a:ea typeface="Bona Nova"/>
                <a:cs typeface="Bona Nova"/>
                <a:sym typeface="Bona Nova"/>
              </a:rPr>
              <a:t>Patients without insurance are the most challenged when it comes to paying for healthcare needs</a:t>
            </a:r>
            <a:endParaRPr>
              <a:solidFill>
                <a:schemeClr val="dk1"/>
              </a:solidFill>
              <a:latin typeface="Bona Nova"/>
              <a:ea typeface="Bona Nova"/>
              <a:cs typeface="Bona Nova"/>
              <a:sym typeface="Bona Nova"/>
            </a:endParaRPr>
          </a:p>
          <a:p>
            <a:pPr marL="457200" lvl="0" indent="-317500" algn="l" rtl="0">
              <a:lnSpc>
                <a:spcPct val="115000"/>
              </a:lnSpc>
              <a:spcBef>
                <a:spcPts val="0"/>
              </a:spcBef>
              <a:spcAft>
                <a:spcPts val="0"/>
              </a:spcAft>
              <a:buClr>
                <a:srgbClr val="131D18"/>
              </a:buClr>
              <a:buSzPts val="1400"/>
              <a:buFont typeface="Bona Nova"/>
              <a:buChar char="●"/>
            </a:pPr>
            <a:r>
              <a:rPr lang="en" sz="2000">
                <a:solidFill>
                  <a:schemeClr val="dk1"/>
                </a:solidFill>
                <a:latin typeface="Bona Nova"/>
                <a:ea typeface="Bona Nova"/>
                <a:cs typeface="Bona Nova"/>
                <a:sym typeface="Bona Nova"/>
              </a:rPr>
              <a:t>Correlation of Food Availability with Heart Disease [3]</a:t>
            </a:r>
            <a:endParaRPr sz="2000">
              <a:solidFill>
                <a:schemeClr val="dk1"/>
              </a:solidFill>
              <a:latin typeface="Bona Nova"/>
              <a:ea typeface="Bona Nova"/>
              <a:cs typeface="Bona Nova"/>
              <a:sym typeface="Bona Nova"/>
            </a:endParaRPr>
          </a:p>
          <a:p>
            <a:pPr marL="914400" lvl="1" indent="-330200" algn="l" rtl="0">
              <a:lnSpc>
                <a:spcPct val="115000"/>
              </a:lnSpc>
              <a:spcBef>
                <a:spcPts val="0"/>
              </a:spcBef>
              <a:spcAft>
                <a:spcPts val="0"/>
              </a:spcAft>
              <a:buClr>
                <a:schemeClr val="dk1"/>
              </a:buClr>
              <a:buSzPts val="1600"/>
              <a:buFont typeface="Bona Nova"/>
              <a:buChar char="○"/>
            </a:pPr>
            <a:r>
              <a:rPr lang="en">
                <a:solidFill>
                  <a:schemeClr val="dk1"/>
                </a:solidFill>
                <a:latin typeface="Bona Nova"/>
                <a:ea typeface="Bona Nova"/>
                <a:cs typeface="Bona Nova"/>
                <a:sym typeface="Bona Nova"/>
              </a:rPr>
              <a:t>19% of people living within the Community Health Needs Assessment area are living in complete poverty</a:t>
            </a:r>
            <a:endParaRPr>
              <a:solidFill>
                <a:schemeClr val="dk1"/>
              </a:solidFill>
              <a:latin typeface="Bona Nova"/>
              <a:ea typeface="Bona Nova"/>
              <a:cs typeface="Bona Nova"/>
              <a:sym typeface="Bona Nova"/>
            </a:endParaRPr>
          </a:p>
          <a:p>
            <a:pPr marL="457200" lvl="0" indent="-317500" algn="l" rtl="0">
              <a:lnSpc>
                <a:spcPct val="115000"/>
              </a:lnSpc>
              <a:spcBef>
                <a:spcPts val="0"/>
              </a:spcBef>
              <a:spcAft>
                <a:spcPts val="0"/>
              </a:spcAft>
              <a:buClr>
                <a:srgbClr val="131D18"/>
              </a:buClr>
              <a:buSzPts val="1400"/>
              <a:buFont typeface="Bona Nova"/>
              <a:buChar char="●"/>
            </a:pPr>
            <a:r>
              <a:rPr lang="en" sz="2000">
                <a:solidFill>
                  <a:schemeClr val="dk1"/>
                </a:solidFill>
                <a:latin typeface="Bona Nova"/>
                <a:ea typeface="Bona Nova"/>
                <a:cs typeface="Bona Nova"/>
                <a:sym typeface="Bona Nova"/>
              </a:rPr>
              <a:t>Correlation of Doctor Availability with Heart Disease [4]</a:t>
            </a:r>
            <a:endParaRPr sz="2000">
              <a:solidFill>
                <a:schemeClr val="dk1"/>
              </a:solidFill>
              <a:latin typeface="Bona Nova"/>
              <a:ea typeface="Bona Nova"/>
              <a:cs typeface="Bona Nova"/>
              <a:sym typeface="Bona Nova"/>
            </a:endParaRPr>
          </a:p>
          <a:p>
            <a:pPr marL="914400" lvl="1" indent="-330200" algn="l" rtl="0">
              <a:lnSpc>
                <a:spcPct val="115000"/>
              </a:lnSpc>
              <a:spcBef>
                <a:spcPts val="0"/>
              </a:spcBef>
              <a:spcAft>
                <a:spcPts val="0"/>
              </a:spcAft>
              <a:buClr>
                <a:schemeClr val="dk1"/>
              </a:buClr>
              <a:buSzPts val="1600"/>
              <a:buFont typeface="Bona Nova"/>
              <a:buChar char="○"/>
            </a:pPr>
            <a:r>
              <a:rPr lang="en">
                <a:solidFill>
                  <a:schemeClr val="dk1"/>
                </a:solidFill>
                <a:latin typeface="Bona Nova"/>
                <a:ea typeface="Bona Nova"/>
                <a:cs typeface="Bona Nova"/>
                <a:sym typeface="Bona Nova"/>
              </a:rPr>
              <a:t>77% of rural counties were reported as Primary Care Health Professional Shortage Areas, outlining the lack of doctors in these areas and the subsequent lack of necessary medical care.</a:t>
            </a:r>
            <a:endParaRPr sz="1700">
              <a:solidFill>
                <a:srgbClr val="282828"/>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322"/>
        <p:cNvGrpSpPr/>
        <p:nvPr/>
      </p:nvGrpSpPr>
      <p:grpSpPr>
        <a:xfrm>
          <a:off x="0" y="0"/>
          <a:ext cx="0" cy="0"/>
          <a:chOff x="0" y="0"/>
          <a:chExt cx="0" cy="0"/>
        </a:xfrm>
      </p:grpSpPr>
      <p:pic>
        <p:nvPicPr>
          <p:cNvPr id="323" name="Google Shape;323;p50"/>
          <p:cNvPicPr preferRelativeResize="0"/>
          <p:nvPr/>
        </p:nvPicPr>
        <p:blipFill rotWithShape="1">
          <a:blip r:embed="rId3">
            <a:alphaModFix/>
          </a:blip>
          <a:srcRect/>
          <a:stretch/>
        </p:blipFill>
        <p:spPr>
          <a:xfrm>
            <a:off x="187017" y="180386"/>
            <a:ext cx="5852666" cy="4782728"/>
          </a:xfrm>
          <a:prstGeom prst="rect">
            <a:avLst/>
          </a:prstGeom>
          <a:noFill/>
          <a:ln>
            <a:noFill/>
          </a:ln>
        </p:spPr>
      </p:pic>
      <p:sp>
        <p:nvSpPr>
          <p:cNvPr id="324" name="Google Shape;324;p50"/>
          <p:cNvSpPr/>
          <p:nvPr/>
        </p:nvSpPr>
        <p:spPr>
          <a:xfrm>
            <a:off x="6119125" y="1151925"/>
            <a:ext cx="2809800" cy="3191400"/>
          </a:xfrm>
          <a:prstGeom prst="rect">
            <a:avLst/>
          </a:prstGeom>
          <a:no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2500">
                <a:solidFill>
                  <a:schemeClr val="dk1"/>
                </a:solidFill>
                <a:latin typeface="Calibri"/>
                <a:ea typeface="Calibri"/>
                <a:cs typeface="Calibri"/>
                <a:sym typeface="Calibri"/>
              </a:rPr>
              <a:t>58% of the uninsured in Lubbock are Hispanic</a:t>
            </a:r>
            <a:endParaRPr sz="1800"/>
          </a:p>
          <a:p>
            <a:pPr marL="0" marR="0" lvl="0" indent="0" algn="l" rtl="0">
              <a:spcBef>
                <a:spcPts val="0"/>
              </a:spcBef>
              <a:spcAft>
                <a:spcPts val="0"/>
              </a:spcAft>
              <a:buNone/>
            </a:pPr>
            <a:endParaRPr sz="2500">
              <a:solidFill>
                <a:schemeClr val="dk1"/>
              </a:solidFill>
              <a:latin typeface="Calibri"/>
              <a:ea typeface="Calibri"/>
              <a:cs typeface="Calibri"/>
              <a:sym typeface="Calibri"/>
            </a:endParaRPr>
          </a:p>
          <a:p>
            <a:pPr marL="0" marR="0" lvl="0" indent="0" algn="l" rtl="0">
              <a:spcBef>
                <a:spcPts val="0"/>
              </a:spcBef>
              <a:spcAft>
                <a:spcPts val="0"/>
              </a:spcAft>
              <a:buNone/>
            </a:pPr>
            <a:r>
              <a:rPr lang="en" sz="2500">
                <a:solidFill>
                  <a:schemeClr val="dk1"/>
                </a:solidFill>
                <a:latin typeface="Calibri"/>
                <a:ea typeface="Calibri"/>
                <a:cs typeface="Calibri"/>
                <a:sym typeface="Calibri"/>
              </a:rPr>
              <a:t>Hispanics account for 36% of Lubbock’s total population</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328"/>
        <p:cNvGrpSpPr/>
        <p:nvPr/>
      </p:nvGrpSpPr>
      <p:grpSpPr>
        <a:xfrm>
          <a:off x="0" y="0"/>
          <a:ext cx="0" cy="0"/>
          <a:chOff x="0" y="0"/>
          <a:chExt cx="0" cy="0"/>
        </a:xfrm>
      </p:grpSpPr>
      <p:pic>
        <p:nvPicPr>
          <p:cNvPr id="329" name="Google Shape;329;p51"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330" name="Google Shape;330;p51"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331" name="Google Shape;331;p51"/>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4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sp>
        <p:nvSpPr>
          <p:cNvPr id="332" name="Google Shape;332;p51"/>
          <p:cNvSpPr txBox="1">
            <a:spLocks noGrp="1"/>
          </p:cNvSpPr>
          <p:nvPr>
            <p:ph type="body" idx="1"/>
          </p:nvPr>
        </p:nvSpPr>
        <p:spPr>
          <a:xfrm>
            <a:off x="629841" y="956072"/>
            <a:ext cx="3868200" cy="618000"/>
          </a:xfrm>
          <a:prstGeom prst="rect">
            <a:avLst/>
          </a:prstGeom>
        </p:spPr>
        <p:txBody>
          <a:bodyPr spcFirstLastPara="1" wrap="square" lIns="68575" tIns="34275" rIns="68575" bIns="34275" anchor="b" anchorCtr="0">
            <a:normAutofit/>
          </a:bodyPr>
          <a:lstStyle/>
          <a:p>
            <a:pPr marL="0" lvl="0" indent="0" algn="l" rtl="0">
              <a:spcBef>
                <a:spcPts val="800"/>
              </a:spcBef>
              <a:spcAft>
                <a:spcPts val="0"/>
              </a:spcAft>
              <a:buNone/>
            </a:pPr>
            <a:r>
              <a:rPr lang="en" sz="2900"/>
              <a:t>Racial Disparities</a:t>
            </a:r>
            <a:endParaRPr sz="2900"/>
          </a:p>
        </p:txBody>
      </p:sp>
      <p:sp>
        <p:nvSpPr>
          <p:cNvPr id="333" name="Google Shape;333;p51"/>
          <p:cNvSpPr txBox="1">
            <a:spLocks noGrp="1"/>
          </p:cNvSpPr>
          <p:nvPr>
            <p:ph type="body" idx="2"/>
          </p:nvPr>
        </p:nvSpPr>
        <p:spPr>
          <a:xfrm>
            <a:off x="629850" y="1573999"/>
            <a:ext cx="3868200" cy="3425100"/>
          </a:xfrm>
          <a:prstGeom prst="rect">
            <a:avLst/>
          </a:prstGeom>
        </p:spPr>
        <p:txBody>
          <a:bodyPr spcFirstLastPara="1" wrap="square" lIns="68575" tIns="34275" rIns="68575" bIns="34275" anchor="t" anchorCtr="0">
            <a:normAutofit/>
          </a:bodyPr>
          <a:lstStyle/>
          <a:p>
            <a:pPr marL="457200" lvl="0" indent="-333375" algn="l" rtl="0">
              <a:lnSpc>
                <a:spcPct val="115000"/>
              </a:lnSpc>
              <a:spcBef>
                <a:spcPts val="0"/>
              </a:spcBef>
              <a:spcAft>
                <a:spcPts val="0"/>
              </a:spcAft>
              <a:buClr>
                <a:srgbClr val="131D18"/>
              </a:buClr>
              <a:buSzPts val="1650"/>
              <a:buFont typeface="Bona Nova"/>
              <a:buChar char="•"/>
            </a:pPr>
            <a:r>
              <a:rPr lang="en" sz="1650">
                <a:latin typeface="Bona Nova"/>
                <a:ea typeface="Bona Nova"/>
                <a:cs typeface="Bona Nova"/>
                <a:sym typeface="Bona Nova"/>
              </a:rPr>
              <a:t>Asians, Latinos, and African Americans are predisposed to illnesses such as diabetes and hypertension so more likely to get cardiovascular disease [5]</a:t>
            </a:r>
            <a:endParaRPr sz="1650">
              <a:latin typeface="Bona Nova"/>
              <a:ea typeface="Bona Nova"/>
              <a:cs typeface="Bona Nova"/>
              <a:sym typeface="Bona Nova"/>
            </a:endParaRPr>
          </a:p>
          <a:p>
            <a:pPr marL="457200" lvl="0" indent="-333375" algn="l" rtl="0">
              <a:lnSpc>
                <a:spcPct val="115000"/>
              </a:lnSpc>
              <a:spcBef>
                <a:spcPts val="0"/>
              </a:spcBef>
              <a:spcAft>
                <a:spcPts val="0"/>
              </a:spcAft>
              <a:buSzPts val="1650"/>
              <a:buChar char="•"/>
            </a:pPr>
            <a:r>
              <a:rPr lang="en" sz="1650">
                <a:latin typeface="Bona Nova"/>
                <a:ea typeface="Bona Nova"/>
                <a:cs typeface="Bona Nova"/>
                <a:sym typeface="Bona Nova"/>
              </a:rPr>
              <a:t>Less access to hospitals and less diversity in the healthcare system [6]</a:t>
            </a:r>
            <a:endParaRPr sz="1650">
              <a:latin typeface="Bona Nova"/>
              <a:ea typeface="Bona Nova"/>
              <a:cs typeface="Bona Nova"/>
              <a:sym typeface="Bona Nova"/>
            </a:endParaRPr>
          </a:p>
          <a:p>
            <a:pPr marL="457200" lvl="0" indent="-333375" algn="l" rtl="0">
              <a:lnSpc>
                <a:spcPct val="115000"/>
              </a:lnSpc>
              <a:spcBef>
                <a:spcPts val="0"/>
              </a:spcBef>
              <a:spcAft>
                <a:spcPts val="0"/>
              </a:spcAft>
              <a:buSzPts val="1650"/>
              <a:buFont typeface="Bona Nova"/>
              <a:buChar char="•"/>
            </a:pPr>
            <a:r>
              <a:rPr lang="en" sz="1650">
                <a:latin typeface="Bona Nova"/>
                <a:ea typeface="Bona Nova"/>
                <a:cs typeface="Bona Nova"/>
                <a:sym typeface="Bona Nova"/>
              </a:rPr>
              <a:t>Need to transform thinking of healthcare professionals to create equality in the healthcare system</a:t>
            </a:r>
            <a:endParaRPr sz="1650">
              <a:latin typeface="Bona Nova"/>
              <a:ea typeface="Bona Nova"/>
              <a:cs typeface="Bona Nova"/>
              <a:sym typeface="Bona Nova"/>
            </a:endParaRPr>
          </a:p>
        </p:txBody>
      </p:sp>
      <p:sp>
        <p:nvSpPr>
          <p:cNvPr id="334" name="Google Shape;334;p51"/>
          <p:cNvSpPr txBox="1">
            <a:spLocks noGrp="1"/>
          </p:cNvSpPr>
          <p:nvPr>
            <p:ph type="body" idx="3"/>
          </p:nvPr>
        </p:nvSpPr>
        <p:spPr>
          <a:xfrm>
            <a:off x="4629150" y="956072"/>
            <a:ext cx="3887400" cy="618000"/>
          </a:xfrm>
          <a:prstGeom prst="rect">
            <a:avLst/>
          </a:prstGeom>
        </p:spPr>
        <p:txBody>
          <a:bodyPr spcFirstLastPara="1" wrap="square" lIns="68575" tIns="34275" rIns="68575" bIns="34275" anchor="b" anchorCtr="0">
            <a:normAutofit/>
          </a:bodyPr>
          <a:lstStyle/>
          <a:p>
            <a:pPr marL="0" lvl="0" indent="0" algn="l" rtl="0">
              <a:spcBef>
                <a:spcPts val="800"/>
              </a:spcBef>
              <a:spcAft>
                <a:spcPts val="0"/>
              </a:spcAft>
              <a:buNone/>
            </a:pPr>
            <a:r>
              <a:rPr lang="en" sz="2900"/>
              <a:t>Gender Disparities</a:t>
            </a:r>
            <a:endParaRPr sz="2900" b="0"/>
          </a:p>
        </p:txBody>
      </p:sp>
      <p:sp>
        <p:nvSpPr>
          <p:cNvPr id="335" name="Google Shape;335;p51"/>
          <p:cNvSpPr txBox="1">
            <a:spLocks noGrp="1"/>
          </p:cNvSpPr>
          <p:nvPr>
            <p:ph type="body" idx="4"/>
          </p:nvPr>
        </p:nvSpPr>
        <p:spPr>
          <a:xfrm>
            <a:off x="4629150" y="1573998"/>
            <a:ext cx="3887400" cy="3425100"/>
          </a:xfrm>
          <a:prstGeom prst="rect">
            <a:avLst/>
          </a:prstGeom>
        </p:spPr>
        <p:txBody>
          <a:bodyPr spcFirstLastPara="1" wrap="square" lIns="68575" tIns="34275" rIns="68575" bIns="34275" anchor="t" anchorCtr="0">
            <a:normAutofit fontScale="92500" lnSpcReduction="20000"/>
          </a:bodyPr>
          <a:lstStyle/>
          <a:p>
            <a:pPr marL="457200" lvl="0" indent="-369570" algn="l" rtl="0">
              <a:lnSpc>
                <a:spcPct val="115000"/>
              </a:lnSpc>
              <a:spcBef>
                <a:spcPts val="1200"/>
              </a:spcBef>
              <a:spcAft>
                <a:spcPts val="0"/>
              </a:spcAft>
              <a:buClr>
                <a:srgbClr val="131D18"/>
              </a:buClr>
              <a:buSzPct val="133333"/>
              <a:buFont typeface="Bona Nova"/>
              <a:buChar char="•"/>
            </a:pPr>
            <a:r>
              <a:rPr lang="en" sz="1800">
                <a:latin typeface="Bona Nova"/>
                <a:ea typeface="Bona Nova"/>
                <a:cs typeface="Bona Nova"/>
                <a:sym typeface="Bona Nova"/>
              </a:rPr>
              <a:t>Dismissal of women’s heart-related concerns because of differences in presentation/symptomatology </a:t>
            </a:r>
            <a:r>
              <a:rPr lang="en" sz="1650">
                <a:latin typeface="Bona Nova"/>
                <a:ea typeface="Bona Nova"/>
                <a:cs typeface="Bona Nova"/>
                <a:sym typeface="Bona Nova"/>
              </a:rPr>
              <a:t>[7]</a:t>
            </a:r>
            <a:endParaRPr sz="1800">
              <a:latin typeface="Bona Nova"/>
              <a:ea typeface="Bona Nova"/>
              <a:cs typeface="Bona Nova"/>
              <a:sym typeface="Bona Nova"/>
            </a:endParaRPr>
          </a:p>
          <a:p>
            <a:pPr marL="457200" lvl="0" indent="-369570" algn="l" rtl="0">
              <a:lnSpc>
                <a:spcPct val="115000"/>
              </a:lnSpc>
              <a:spcBef>
                <a:spcPts val="0"/>
              </a:spcBef>
              <a:spcAft>
                <a:spcPts val="0"/>
              </a:spcAft>
              <a:buClr>
                <a:srgbClr val="131D18"/>
              </a:buClr>
              <a:buSzPct val="133333"/>
              <a:buFont typeface="Bona Nova"/>
              <a:buChar char="•"/>
            </a:pPr>
            <a:r>
              <a:rPr lang="en" sz="1800">
                <a:latin typeface="Bona Nova"/>
                <a:ea typeface="Bona Nova"/>
                <a:cs typeface="Bona Nova"/>
                <a:sym typeface="Bona Nova"/>
              </a:rPr>
              <a:t>Women at higher risk of diabetes, hypertension, hypercholesterolemia, and obesity, which increases risk for cardiovascular disease </a:t>
            </a:r>
            <a:r>
              <a:rPr lang="en" sz="1650">
                <a:latin typeface="Bona Nova"/>
                <a:ea typeface="Bona Nova"/>
                <a:cs typeface="Bona Nova"/>
                <a:sym typeface="Bona Nova"/>
              </a:rPr>
              <a:t>[reference]</a:t>
            </a:r>
            <a:endParaRPr sz="1800">
              <a:latin typeface="Bona Nova"/>
              <a:ea typeface="Bona Nova"/>
              <a:cs typeface="Bona Nova"/>
              <a:sym typeface="Bona Nova"/>
            </a:endParaRPr>
          </a:p>
          <a:p>
            <a:pPr marL="457200" lvl="0" indent="-334327" algn="l" rtl="0">
              <a:lnSpc>
                <a:spcPct val="115000"/>
              </a:lnSpc>
              <a:spcBef>
                <a:spcPts val="0"/>
              </a:spcBef>
              <a:spcAft>
                <a:spcPts val="0"/>
              </a:spcAft>
              <a:buSzPct val="100000"/>
              <a:buFont typeface="Bona Nova"/>
              <a:buChar char="•"/>
            </a:pPr>
            <a:r>
              <a:rPr lang="en" sz="1800">
                <a:latin typeface="Bona Nova"/>
                <a:ea typeface="Bona Nova"/>
                <a:cs typeface="Bona Nova"/>
                <a:sym typeface="Bona Nova"/>
              </a:rPr>
              <a:t>Women are less likely to be prescribed aspirins, stanins, and other blood pressure medications due to difference in symptoms </a:t>
            </a:r>
            <a:r>
              <a:rPr lang="en" sz="1650">
                <a:latin typeface="Bona Nova"/>
                <a:ea typeface="Bona Nova"/>
                <a:cs typeface="Bona Nova"/>
                <a:sym typeface="Bona Nova"/>
              </a:rPr>
              <a:t>[8]</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339"/>
        <p:cNvGrpSpPr/>
        <p:nvPr/>
      </p:nvGrpSpPr>
      <p:grpSpPr>
        <a:xfrm>
          <a:off x="0" y="0"/>
          <a:ext cx="0" cy="0"/>
          <a:chOff x="0" y="0"/>
          <a:chExt cx="0" cy="0"/>
        </a:xfrm>
      </p:grpSpPr>
      <p:pic>
        <p:nvPicPr>
          <p:cNvPr id="340" name="Google Shape;340;p52"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341" name="Google Shape;341;p52"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342" name="Google Shape;342;p52"/>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4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sp>
        <p:nvSpPr>
          <p:cNvPr id="343" name="Google Shape;343;p52"/>
          <p:cNvSpPr txBox="1"/>
          <p:nvPr/>
        </p:nvSpPr>
        <p:spPr>
          <a:xfrm>
            <a:off x="251460" y="1067163"/>
            <a:ext cx="3672000" cy="51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900" b="1">
                <a:solidFill>
                  <a:schemeClr val="dk1"/>
                </a:solidFill>
                <a:latin typeface="Calibri"/>
                <a:ea typeface="Calibri"/>
                <a:cs typeface="Calibri"/>
                <a:sym typeface="Calibri"/>
              </a:rPr>
              <a:t>Conclusions</a:t>
            </a:r>
            <a:endParaRPr sz="1100"/>
          </a:p>
        </p:txBody>
      </p:sp>
      <p:sp>
        <p:nvSpPr>
          <p:cNvPr id="344" name="Google Shape;344;p52"/>
          <p:cNvSpPr txBox="1"/>
          <p:nvPr/>
        </p:nvSpPr>
        <p:spPr>
          <a:xfrm>
            <a:off x="473550" y="1781150"/>
            <a:ext cx="8196900" cy="31677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1200"/>
              </a:spcBef>
              <a:spcAft>
                <a:spcPts val="0"/>
              </a:spcAft>
              <a:buClr>
                <a:schemeClr val="dk1"/>
              </a:buClr>
              <a:buSzPts val="1900"/>
              <a:buChar char="●"/>
            </a:pPr>
            <a:r>
              <a:rPr lang="en" sz="1900">
                <a:solidFill>
                  <a:schemeClr val="dk1"/>
                </a:solidFill>
              </a:rPr>
              <a:t>Healthcare disparities in West Texas are multifactorial, involving the complex interplay between individual characteristics and disease processes. </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rPr>
              <a:t>Socioeconomic status had the broadest impact, increasing risk for developing many disorders while simultaneously reducing access to care. </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rPr>
              <a:t>Age, sex, and language also played an important role. </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rPr>
              <a:t>Further studies are needed to document healthcare disparities based on age, sex, language, and socioeconomic status in West Texas.</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348"/>
        <p:cNvGrpSpPr/>
        <p:nvPr/>
      </p:nvGrpSpPr>
      <p:grpSpPr>
        <a:xfrm>
          <a:off x="0" y="0"/>
          <a:ext cx="0" cy="0"/>
          <a:chOff x="0" y="0"/>
          <a:chExt cx="0" cy="0"/>
        </a:xfrm>
      </p:grpSpPr>
      <p:pic>
        <p:nvPicPr>
          <p:cNvPr id="349" name="Google Shape;349;p53"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350" name="Google Shape;350;p53"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351" name="Google Shape;351;p53"/>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4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sp>
        <p:nvSpPr>
          <p:cNvPr id="352" name="Google Shape;352;p53"/>
          <p:cNvSpPr/>
          <p:nvPr/>
        </p:nvSpPr>
        <p:spPr>
          <a:xfrm>
            <a:off x="6488576" y="2263475"/>
            <a:ext cx="2230500" cy="1731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700" u="sng">
                <a:solidFill>
                  <a:schemeClr val="dk1"/>
                </a:solidFill>
                <a:latin typeface="Calibri"/>
                <a:ea typeface="Calibri"/>
                <a:cs typeface="Calibri"/>
                <a:sym typeface="Calibri"/>
              </a:rPr>
              <a:t>Editors, Graphic design</a:t>
            </a:r>
            <a:endParaRPr/>
          </a:p>
          <a:p>
            <a:pPr marL="0" marR="0" lvl="0" indent="0" algn="l" rtl="0">
              <a:spcBef>
                <a:spcPts val="0"/>
              </a:spcBef>
              <a:spcAft>
                <a:spcPts val="0"/>
              </a:spcAft>
              <a:buNone/>
            </a:pPr>
            <a:r>
              <a:rPr lang="en" sz="1700">
                <a:solidFill>
                  <a:schemeClr val="dk1"/>
                </a:solidFill>
                <a:latin typeface="Calibri"/>
                <a:ea typeface="Calibri"/>
                <a:cs typeface="Calibri"/>
                <a:sym typeface="Calibri"/>
              </a:rPr>
              <a:t>Mohammad Karkoutly</a:t>
            </a:r>
            <a:endParaRPr sz="1700">
              <a:solidFill>
                <a:schemeClr val="dk1"/>
              </a:solidFill>
              <a:latin typeface="Calibri"/>
              <a:ea typeface="Calibri"/>
              <a:cs typeface="Calibri"/>
              <a:sym typeface="Calibri"/>
            </a:endParaRPr>
          </a:p>
          <a:p>
            <a:pPr marL="0" marR="0" lvl="0" indent="0" algn="l" rtl="0">
              <a:spcBef>
                <a:spcPts val="0"/>
              </a:spcBef>
              <a:spcAft>
                <a:spcPts val="0"/>
              </a:spcAft>
              <a:buNone/>
            </a:pPr>
            <a:r>
              <a:rPr lang="en" sz="1700">
                <a:solidFill>
                  <a:schemeClr val="dk1"/>
                </a:solidFill>
                <a:latin typeface="Calibri"/>
                <a:ea typeface="Calibri"/>
                <a:cs typeface="Calibri"/>
                <a:sym typeface="Calibri"/>
              </a:rPr>
              <a:t>Adrian Reyna </a:t>
            </a:r>
            <a:endParaRPr/>
          </a:p>
          <a:p>
            <a:pPr marL="0" marR="0" lvl="0" indent="0" algn="l" rtl="0">
              <a:spcBef>
                <a:spcPts val="0"/>
              </a:spcBef>
              <a:spcAft>
                <a:spcPts val="0"/>
              </a:spcAft>
              <a:buNone/>
            </a:pPr>
            <a:r>
              <a:rPr lang="en" sz="1700">
                <a:solidFill>
                  <a:schemeClr val="dk1"/>
                </a:solidFill>
                <a:latin typeface="Calibri"/>
                <a:ea typeface="Calibri"/>
                <a:cs typeface="Calibri"/>
                <a:sym typeface="Calibri"/>
              </a:rPr>
              <a:t>Adam Muslow</a:t>
            </a:r>
            <a:endParaRPr sz="1700">
              <a:solidFill>
                <a:schemeClr val="dk1"/>
              </a:solidFill>
              <a:latin typeface="Calibri"/>
              <a:ea typeface="Calibri"/>
              <a:cs typeface="Calibri"/>
              <a:sym typeface="Calibri"/>
            </a:endParaRPr>
          </a:p>
          <a:p>
            <a:pPr marL="0" marR="0" lvl="0" indent="0" algn="l" rtl="0">
              <a:spcBef>
                <a:spcPts val="0"/>
              </a:spcBef>
              <a:spcAft>
                <a:spcPts val="0"/>
              </a:spcAft>
              <a:buNone/>
            </a:pPr>
            <a:r>
              <a:rPr lang="en" sz="1700">
                <a:solidFill>
                  <a:schemeClr val="dk1"/>
                </a:solidFill>
                <a:latin typeface="Calibri"/>
                <a:ea typeface="Calibri"/>
                <a:cs typeface="Calibri"/>
                <a:sym typeface="Calibri"/>
              </a:rPr>
              <a:t>Gloria Matheson </a:t>
            </a:r>
            <a:endParaRPr/>
          </a:p>
          <a:p>
            <a:pPr marL="0" marR="0" lvl="0" indent="0" algn="l" rtl="0">
              <a:spcBef>
                <a:spcPts val="0"/>
              </a:spcBef>
              <a:spcAft>
                <a:spcPts val="0"/>
              </a:spcAft>
              <a:buNone/>
            </a:pPr>
            <a:r>
              <a:rPr lang="en" sz="1700">
                <a:solidFill>
                  <a:schemeClr val="dk1"/>
                </a:solidFill>
                <a:latin typeface="Calibri"/>
                <a:ea typeface="Calibri"/>
                <a:cs typeface="Calibri"/>
                <a:sym typeface="Calibri"/>
              </a:rPr>
              <a:t>Jonah Remigio Zachary Brandner</a:t>
            </a:r>
            <a:endParaRPr sz="1700">
              <a:solidFill>
                <a:schemeClr val="dk1"/>
              </a:solidFill>
              <a:latin typeface="Calibri"/>
              <a:ea typeface="Calibri"/>
              <a:cs typeface="Calibri"/>
              <a:sym typeface="Calibri"/>
            </a:endParaRPr>
          </a:p>
          <a:p>
            <a:pPr marL="0" marR="0" lvl="0" indent="0" algn="l" rtl="0">
              <a:spcBef>
                <a:spcPts val="0"/>
              </a:spcBef>
              <a:spcAft>
                <a:spcPts val="0"/>
              </a:spcAft>
              <a:buNone/>
            </a:pPr>
            <a:r>
              <a:rPr lang="en" sz="1700">
                <a:solidFill>
                  <a:schemeClr val="dk1"/>
                </a:solidFill>
                <a:latin typeface="Calibri"/>
                <a:ea typeface="Calibri"/>
                <a:cs typeface="Calibri"/>
                <a:sym typeface="Calibri"/>
              </a:rPr>
              <a:t>Sydney Keim</a:t>
            </a:r>
            <a:endParaRPr sz="1700">
              <a:solidFill>
                <a:schemeClr val="dk1"/>
              </a:solidFill>
              <a:latin typeface="Calibri"/>
              <a:ea typeface="Calibri"/>
              <a:cs typeface="Calibri"/>
              <a:sym typeface="Calibri"/>
            </a:endParaRPr>
          </a:p>
        </p:txBody>
      </p:sp>
      <p:pic>
        <p:nvPicPr>
          <p:cNvPr id="353" name="Google Shape;353;p53" descr="Lubbock Compact"/>
          <p:cNvPicPr preferRelativeResize="0"/>
          <p:nvPr/>
        </p:nvPicPr>
        <p:blipFill rotWithShape="1">
          <a:blip r:embed="rId5">
            <a:alphaModFix/>
          </a:blip>
          <a:srcRect/>
          <a:stretch/>
        </p:blipFill>
        <p:spPr>
          <a:xfrm>
            <a:off x="6379521" y="1169425"/>
            <a:ext cx="2302669" cy="876138"/>
          </a:xfrm>
          <a:prstGeom prst="rect">
            <a:avLst/>
          </a:prstGeom>
          <a:noFill/>
          <a:ln>
            <a:noFill/>
          </a:ln>
        </p:spPr>
      </p:pic>
      <p:sp>
        <p:nvSpPr>
          <p:cNvPr id="354" name="Google Shape;354;p53"/>
          <p:cNvSpPr txBox="1"/>
          <p:nvPr/>
        </p:nvSpPr>
        <p:spPr>
          <a:xfrm>
            <a:off x="509475" y="1367300"/>
            <a:ext cx="2399400" cy="27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50" b="1" u="sng">
                <a:solidFill>
                  <a:srgbClr val="1D1C1D"/>
                </a:solidFill>
              </a:rPr>
              <a:t>Contributors:</a:t>
            </a:r>
            <a:endParaRPr sz="1850" b="1" u="sng">
              <a:solidFill>
                <a:srgbClr val="1D1C1D"/>
              </a:solidFill>
            </a:endParaRPr>
          </a:p>
          <a:p>
            <a:pPr marL="0" lvl="0" indent="0" algn="l" rtl="0">
              <a:spcBef>
                <a:spcPts val="0"/>
              </a:spcBef>
              <a:spcAft>
                <a:spcPts val="0"/>
              </a:spcAft>
              <a:buNone/>
            </a:pPr>
            <a:r>
              <a:rPr lang="en" sz="1850">
                <a:solidFill>
                  <a:srgbClr val="1D1C1D"/>
                </a:solidFill>
              </a:rPr>
              <a:t>Mythili Bulusu </a:t>
            </a:r>
            <a:endParaRPr sz="1850">
              <a:solidFill>
                <a:srgbClr val="1D1C1D"/>
              </a:solidFill>
            </a:endParaRPr>
          </a:p>
          <a:p>
            <a:pPr marL="0" lvl="0" indent="0" algn="l" rtl="0">
              <a:spcBef>
                <a:spcPts val="0"/>
              </a:spcBef>
              <a:spcAft>
                <a:spcPts val="0"/>
              </a:spcAft>
              <a:buNone/>
            </a:pPr>
            <a:r>
              <a:rPr lang="en" sz="1850">
                <a:solidFill>
                  <a:srgbClr val="1D1C1D"/>
                </a:solidFill>
              </a:rPr>
              <a:t>Brittany Love </a:t>
            </a:r>
            <a:endParaRPr sz="1850">
              <a:solidFill>
                <a:srgbClr val="1D1C1D"/>
              </a:solidFill>
            </a:endParaRPr>
          </a:p>
          <a:p>
            <a:pPr marL="0" lvl="0" indent="0" algn="l" rtl="0">
              <a:spcBef>
                <a:spcPts val="0"/>
              </a:spcBef>
              <a:spcAft>
                <a:spcPts val="0"/>
              </a:spcAft>
              <a:buNone/>
            </a:pPr>
            <a:r>
              <a:rPr lang="en" sz="1850">
                <a:solidFill>
                  <a:srgbClr val="1D1C1D"/>
                </a:solidFill>
              </a:rPr>
              <a:t>Emily Brumfield </a:t>
            </a:r>
            <a:endParaRPr sz="1850">
              <a:solidFill>
                <a:srgbClr val="1D1C1D"/>
              </a:solidFill>
            </a:endParaRPr>
          </a:p>
          <a:p>
            <a:pPr marL="0" lvl="0" indent="0" algn="l" rtl="0">
              <a:spcBef>
                <a:spcPts val="0"/>
              </a:spcBef>
              <a:spcAft>
                <a:spcPts val="0"/>
              </a:spcAft>
              <a:buNone/>
            </a:pPr>
            <a:r>
              <a:rPr lang="en" sz="1850">
                <a:solidFill>
                  <a:srgbClr val="1D1C1D"/>
                </a:solidFill>
              </a:rPr>
              <a:t>Radha Patel </a:t>
            </a:r>
            <a:endParaRPr sz="1850">
              <a:solidFill>
                <a:srgbClr val="1D1C1D"/>
              </a:solidFill>
            </a:endParaRPr>
          </a:p>
          <a:p>
            <a:pPr marL="0" lvl="0" indent="0" algn="l" rtl="0">
              <a:spcBef>
                <a:spcPts val="0"/>
              </a:spcBef>
              <a:spcAft>
                <a:spcPts val="0"/>
              </a:spcAft>
              <a:buNone/>
            </a:pPr>
            <a:r>
              <a:rPr lang="en" sz="1850">
                <a:solidFill>
                  <a:srgbClr val="1D1C1D"/>
                </a:solidFill>
              </a:rPr>
              <a:t>Matilyn Wang </a:t>
            </a:r>
            <a:endParaRPr sz="1850">
              <a:solidFill>
                <a:srgbClr val="1D1C1D"/>
              </a:solidFill>
            </a:endParaRPr>
          </a:p>
          <a:p>
            <a:pPr marL="0" lvl="0" indent="0" algn="l" rtl="0">
              <a:spcBef>
                <a:spcPts val="0"/>
              </a:spcBef>
              <a:spcAft>
                <a:spcPts val="0"/>
              </a:spcAft>
              <a:buNone/>
            </a:pPr>
            <a:r>
              <a:rPr lang="en" sz="1850">
                <a:solidFill>
                  <a:srgbClr val="1D1C1D"/>
                </a:solidFill>
              </a:rPr>
              <a:t>Natalie Yaeger </a:t>
            </a:r>
            <a:endParaRPr sz="1850">
              <a:solidFill>
                <a:srgbClr val="1D1C1D"/>
              </a:solidFill>
            </a:endParaRPr>
          </a:p>
          <a:p>
            <a:pPr marL="0" lvl="0" indent="0" algn="l" rtl="0">
              <a:spcBef>
                <a:spcPts val="0"/>
              </a:spcBef>
              <a:spcAft>
                <a:spcPts val="0"/>
              </a:spcAft>
              <a:buNone/>
            </a:pPr>
            <a:r>
              <a:rPr lang="en" sz="1850">
                <a:solidFill>
                  <a:srgbClr val="1D1C1D"/>
                </a:solidFill>
              </a:rPr>
              <a:t>Adeyemi Adeniran</a:t>
            </a:r>
            <a:endParaRPr sz="1850">
              <a:solidFill>
                <a:srgbClr val="1D1C1D"/>
              </a:solidFill>
            </a:endParaRPr>
          </a:p>
          <a:p>
            <a:pPr marL="0" lvl="0" indent="0" algn="l" rtl="0">
              <a:spcBef>
                <a:spcPts val="0"/>
              </a:spcBef>
              <a:spcAft>
                <a:spcPts val="0"/>
              </a:spcAft>
              <a:buNone/>
            </a:pPr>
            <a:r>
              <a:rPr lang="en" sz="1850">
                <a:solidFill>
                  <a:srgbClr val="1D1C1D"/>
                </a:solidFill>
              </a:rPr>
              <a:t>Tochi Eboh </a:t>
            </a:r>
            <a:endParaRPr sz="1850">
              <a:solidFill>
                <a:srgbClr val="1D1C1D"/>
              </a:solidFill>
            </a:endParaRPr>
          </a:p>
        </p:txBody>
      </p:sp>
      <p:sp>
        <p:nvSpPr>
          <p:cNvPr id="355" name="Google Shape;355;p53"/>
          <p:cNvSpPr txBox="1"/>
          <p:nvPr/>
        </p:nvSpPr>
        <p:spPr>
          <a:xfrm>
            <a:off x="3077600" y="1367300"/>
            <a:ext cx="3000000" cy="27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50">
                <a:solidFill>
                  <a:srgbClr val="1D1C1D"/>
                </a:solidFill>
              </a:rPr>
              <a:t>Samantha Brown </a:t>
            </a:r>
            <a:endParaRPr sz="1850">
              <a:solidFill>
                <a:srgbClr val="1D1C1D"/>
              </a:solidFill>
            </a:endParaRPr>
          </a:p>
          <a:p>
            <a:pPr marL="0" lvl="0" indent="0" algn="l" rtl="0">
              <a:spcBef>
                <a:spcPts val="0"/>
              </a:spcBef>
              <a:spcAft>
                <a:spcPts val="0"/>
              </a:spcAft>
              <a:buNone/>
            </a:pPr>
            <a:r>
              <a:rPr lang="en" sz="1850">
                <a:solidFill>
                  <a:srgbClr val="1D1C1D"/>
                </a:solidFill>
              </a:rPr>
              <a:t>Radha Patel </a:t>
            </a:r>
            <a:endParaRPr sz="1850">
              <a:solidFill>
                <a:srgbClr val="1D1C1D"/>
              </a:solidFill>
            </a:endParaRPr>
          </a:p>
          <a:p>
            <a:pPr marL="0" lvl="0" indent="0" algn="l" rtl="0">
              <a:spcBef>
                <a:spcPts val="0"/>
              </a:spcBef>
              <a:spcAft>
                <a:spcPts val="0"/>
              </a:spcAft>
              <a:buNone/>
            </a:pPr>
            <a:r>
              <a:rPr lang="en" sz="1850">
                <a:solidFill>
                  <a:srgbClr val="1D1C1D"/>
                </a:solidFill>
              </a:rPr>
              <a:t>Staney Thomas </a:t>
            </a:r>
            <a:endParaRPr sz="1850">
              <a:solidFill>
                <a:srgbClr val="1D1C1D"/>
              </a:solidFill>
            </a:endParaRPr>
          </a:p>
          <a:p>
            <a:pPr marL="0" lvl="0" indent="0" algn="l" rtl="0">
              <a:spcBef>
                <a:spcPts val="0"/>
              </a:spcBef>
              <a:spcAft>
                <a:spcPts val="0"/>
              </a:spcAft>
              <a:buNone/>
            </a:pPr>
            <a:r>
              <a:rPr lang="en" sz="1850">
                <a:solidFill>
                  <a:srgbClr val="1D1C1D"/>
                </a:solidFill>
              </a:rPr>
              <a:t>Gabriella Garcia </a:t>
            </a:r>
            <a:endParaRPr sz="1850">
              <a:solidFill>
                <a:srgbClr val="1D1C1D"/>
              </a:solidFill>
            </a:endParaRPr>
          </a:p>
          <a:p>
            <a:pPr marL="0" lvl="0" indent="0" algn="l" rtl="0">
              <a:spcBef>
                <a:spcPts val="0"/>
              </a:spcBef>
              <a:spcAft>
                <a:spcPts val="0"/>
              </a:spcAft>
              <a:buNone/>
            </a:pPr>
            <a:r>
              <a:rPr lang="en" sz="1850">
                <a:solidFill>
                  <a:srgbClr val="1D1C1D"/>
                </a:solidFill>
              </a:rPr>
              <a:t>Zainab Malik </a:t>
            </a:r>
            <a:endParaRPr sz="1850">
              <a:solidFill>
                <a:srgbClr val="1D1C1D"/>
              </a:solidFill>
            </a:endParaRPr>
          </a:p>
          <a:p>
            <a:pPr marL="0" lvl="0" indent="0" algn="l" rtl="0">
              <a:spcBef>
                <a:spcPts val="0"/>
              </a:spcBef>
              <a:spcAft>
                <a:spcPts val="0"/>
              </a:spcAft>
              <a:buNone/>
            </a:pPr>
            <a:r>
              <a:rPr lang="en" sz="1850">
                <a:solidFill>
                  <a:srgbClr val="1D1C1D"/>
                </a:solidFill>
              </a:rPr>
              <a:t>Deepashika Senaratne </a:t>
            </a:r>
            <a:endParaRPr sz="1850">
              <a:solidFill>
                <a:srgbClr val="1D1C1D"/>
              </a:solidFill>
            </a:endParaRPr>
          </a:p>
          <a:p>
            <a:pPr marL="0" lvl="0" indent="0" algn="l" rtl="0">
              <a:spcBef>
                <a:spcPts val="0"/>
              </a:spcBef>
              <a:spcAft>
                <a:spcPts val="0"/>
              </a:spcAft>
              <a:buNone/>
            </a:pPr>
            <a:r>
              <a:rPr lang="en" sz="1850">
                <a:solidFill>
                  <a:srgbClr val="1D1C1D"/>
                </a:solidFill>
              </a:rPr>
              <a:t>Al Kankam</a:t>
            </a:r>
            <a:endParaRPr sz="1850">
              <a:solidFill>
                <a:srgbClr val="1D1C1D"/>
              </a:solidFill>
            </a:endParaRPr>
          </a:p>
          <a:p>
            <a:pPr marL="0" lvl="0" indent="0" algn="l" rtl="0">
              <a:spcBef>
                <a:spcPts val="0"/>
              </a:spcBef>
              <a:spcAft>
                <a:spcPts val="0"/>
              </a:spcAft>
              <a:buNone/>
            </a:pPr>
            <a:r>
              <a:rPr lang="en" sz="1850">
                <a:solidFill>
                  <a:srgbClr val="1D1C1D"/>
                </a:solidFill>
              </a:rPr>
              <a:t>Nicholas Bergfeld </a:t>
            </a:r>
            <a:endParaRPr sz="1850">
              <a:solidFill>
                <a:srgbClr val="1D1C1D"/>
              </a:solidFill>
            </a:endParaRPr>
          </a:p>
          <a:p>
            <a:pPr marL="0" lvl="0" indent="0" algn="l" rtl="0">
              <a:spcBef>
                <a:spcPts val="0"/>
              </a:spcBef>
              <a:spcAft>
                <a:spcPts val="0"/>
              </a:spcAft>
              <a:buNone/>
            </a:pPr>
            <a:r>
              <a:rPr lang="en" sz="1850">
                <a:solidFill>
                  <a:srgbClr val="1D1C1D"/>
                </a:solidFill>
              </a:rPr>
              <a:t>Joshua Willms </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359"/>
        <p:cNvGrpSpPr/>
        <p:nvPr/>
      </p:nvGrpSpPr>
      <p:grpSpPr>
        <a:xfrm>
          <a:off x="0" y="0"/>
          <a:ext cx="0" cy="0"/>
          <a:chOff x="0" y="0"/>
          <a:chExt cx="0" cy="0"/>
        </a:xfrm>
      </p:grpSpPr>
      <p:pic>
        <p:nvPicPr>
          <p:cNvPr id="360" name="Google Shape;360;p54"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361" name="Google Shape;361;p54"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362" name="Google Shape;362;p54"/>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4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sp>
        <p:nvSpPr>
          <p:cNvPr id="363" name="Google Shape;363;p54"/>
          <p:cNvSpPr txBox="1">
            <a:spLocks noGrp="1"/>
          </p:cNvSpPr>
          <p:nvPr>
            <p:ph type="title"/>
          </p:nvPr>
        </p:nvSpPr>
        <p:spPr>
          <a:xfrm>
            <a:off x="628650" y="20746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sz="2700"/>
              <a:t>Questions?</a:t>
            </a:r>
            <a:endParaRPr sz="27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367"/>
        <p:cNvGrpSpPr/>
        <p:nvPr/>
      </p:nvGrpSpPr>
      <p:grpSpPr>
        <a:xfrm>
          <a:off x="0" y="0"/>
          <a:ext cx="0" cy="0"/>
          <a:chOff x="0" y="0"/>
          <a:chExt cx="0" cy="0"/>
        </a:xfrm>
      </p:grpSpPr>
      <p:pic>
        <p:nvPicPr>
          <p:cNvPr id="368" name="Google Shape;368;p55"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369" name="Google Shape;369;p55"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370" name="Google Shape;370;p55"/>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4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sp>
        <p:nvSpPr>
          <p:cNvPr id="371" name="Google Shape;371;p55"/>
          <p:cNvSpPr txBox="1">
            <a:spLocks noGrp="1"/>
          </p:cNvSpPr>
          <p:nvPr>
            <p:ph type="title"/>
          </p:nvPr>
        </p:nvSpPr>
        <p:spPr>
          <a:xfrm>
            <a:off x="628650" y="1100150"/>
            <a:ext cx="7886700" cy="4043400"/>
          </a:xfrm>
          <a:prstGeom prst="rect">
            <a:avLst/>
          </a:prstGeom>
          <a:noFill/>
          <a:ln>
            <a:noFill/>
          </a:ln>
        </p:spPr>
        <p:txBody>
          <a:bodyPr spcFirstLastPara="1" wrap="square" lIns="68575" tIns="34275" rIns="68575" bIns="34275" anchor="ctr" anchorCtr="0">
            <a:noAutofit/>
          </a:bodyPr>
          <a:lstStyle/>
          <a:p>
            <a:pPr marL="457200" lvl="0" indent="-298450" algn="l" rtl="0">
              <a:lnSpc>
                <a:spcPct val="100000"/>
              </a:lnSpc>
              <a:spcBef>
                <a:spcPts val="600"/>
              </a:spcBef>
              <a:spcAft>
                <a:spcPts val="0"/>
              </a:spcAft>
              <a:buSzPts val="1100"/>
              <a:buFont typeface="Times New Roman"/>
              <a:buAutoNum type="arabicPeriod"/>
            </a:pPr>
            <a:r>
              <a:rPr lang="en" sz="1100" dirty="0">
                <a:solidFill>
                  <a:schemeClr val="tx1"/>
                </a:solidFill>
                <a:latin typeface="Times New Roman"/>
                <a:ea typeface="Times New Roman"/>
                <a:cs typeface="Times New Roman"/>
                <a:sym typeface="Times New Roman"/>
              </a:rPr>
              <a:t>Texas Department of State Health Services. “CDC Heart Disease and Stroke Map.” Texas Department of State Health Services. Accessed June 12, 2021. </a:t>
            </a:r>
            <a:r>
              <a:rPr lang="en" sz="1100" dirty="0">
                <a:solidFill>
                  <a:schemeClr val="tx1"/>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https://www.dshs.texas.gov/heart/MapWidget.aspx</a:t>
            </a:r>
            <a:r>
              <a:rPr lang="en" sz="1100" dirty="0">
                <a:solidFill>
                  <a:schemeClr val="tx1"/>
                </a:solidFill>
                <a:latin typeface="Times New Roman"/>
                <a:ea typeface="Times New Roman"/>
                <a:cs typeface="Times New Roman"/>
                <a:sym typeface="Times New Roman"/>
              </a:rPr>
              <a:t>.</a:t>
            </a:r>
            <a:endParaRPr sz="1100" dirty="0">
              <a:solidFill>
                <a:schemeClr val="tx1"/>
              </a:solidFill>
              <a:latin typeface="Times New Roman"/>
              <a:ea typeface="Times New Roman"/>
              <a:cs typeface="Times New Roman"/>
              <a:sym typeface="Times New Roman"/>
            </a:endParaRPr>
          </a:p>
          <a:p>
            <a:pPr marL="457200" lvl="0" indent="-298450" algn="l" rtl="0">
              <a:lnSpc>
                <a:spcPct val="100000"/>
              </a:lnSpc>
              <a:spcBef>
                <a:spcPts val="600"/>
              </a:spcBef>
              <a:spcAft>
                <a:spcPts val="0"/>
              </a:spcAft>
              <a:buSzPts val="1100"/>
              <a:buFont typeface="Times New Roman"/>
              <a:buAutoNum type="arabicPeriod"/>
            </a:pPr>
            <a:r>
              <a:rPr lang="en" sz="1100" dirty="0">
                <a:solidFill>
                  <a:schemeClr val="tx1"/>
                </a:solidFill>
                <a:latin typeface="Times New Roman"/>
                <a:ea typeface="Times New Roman"/>
                <a:cs typeface="Times New Roman"/>
                <a:sym typeface="Times New Roman"/>
              </a:rPr>
              <a:t>Shurmur, Scott “Interview with Dr. Scott Shurmur at TTUHSC by Radha Patel” Interviewed by Radha Patel. March 2, 2021.</a:t>
            </a:r>
            <a:endParaRPr sz="1100" dirty="0">
              <a:solidFill>
                <a:schemeClr val="tx1"/>
              </a:solidFill>
              <a:latin typeface="Times New Roman"/>
              <a:ea typeface="Times New Roman"/>
              <a:cs typeface="Times New Roman"/>
              <a:sym typeface="Times New Roman"/>
            </a:endParaRPr>
          </a:p>
          <a:p>
            <a:pPr marL="457200" lvl="0" indent="-298450" algn="l" rtl="0">
              <a:lnSpc>
                <a:spcPct val="100000"/>
              </a:lnSpc>
              <a:spcBef>
                <a:spcPts val="600"/>
              </a:spcBef>
              <a:spcAft>
                <a:spcPts val="0"/>
              </a:spcAft>
              <a:buSzPts val="1100"/>
              <a:buFont typeface="Times New Roman"/>
              <a:buAutoNum type="arabicPeriod"/>
            </a:pPr>
            <a:r>
              <a:rPr lang="en" sz="1100" dirty="0">
                <a:solidFill>
                  <a:schemeClr val="tx1"/>
                </a:solidFill>
                <a:latin typeface="Times New Roman"/>
                <a:ea typeface="Times New Roman"/>
                <a:cs typeface="Times New Roman"/>
                <a:sym typeface="Times New Roman"/>
              </a:rPr>
              <a:t>UMC Health Systems. “Community Health Needs Assessment 2019.” </a:t>
            </a:r>
            <a:r>
              <a:rPr lang="en" sz="1100" dirty="0">
                <a:solidFill>
                  <a:schemeClr val="tx1"/>
                </a:solidFill>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https://www.umchealthsystem.com/docs/default-source/default-document-library/umc-chna---2019-final.pdf?sfvrsn=5d15361_2</a:t>
            </a:r>
            <a:endParaRPr sz="1100" dirty="0">
              <a:solidFill>
                <a:schemeClr val="tx1"/>
              </a:solidFill>
              <a:latin typeface="Times New Roman"/>
              <a:ea typeface="Times New Roman"/>
              <a:cs typeface="Times New Roman"/>
              <a:sym typeface="Times New Roman"/>
            </a:endParaRPr>
          </a:p>
          <a:p>
            <a:pPr marL="457200" lvl="0" indent="-298450" algn="l" rtl="0">
              <a:lnSpc>
                <a:spcPct val="100000"/>
              </a:lnSpc>
              <a:spcBef>
                <a:spcPts val="600"/>
              </a:spcBef>
              <a:spcAft>
                <a:spcPts val="0"/>
              </a:spcAft>
              <a:buSzPts val="1100"/>
              <a:buFont typeface="Times New Roman"/>
              <a:buAutoNum type="arabicPeriod"/>
            </a:pPr>
            <a:r>
              <a:rPr lang="en" sz="1100" dirty="0">
                <a:solidFill>
                  <a:schemeClr val="tx1"/>
                </a:solidFill>
                <a:latin typeface="Times New Roman"/>
                <a:ea typeface="Times New Roman"/>
                <a:cs typeface="Times New Roman"/>
                <a:sym typeface="Times New Roman"/>
              </a:rPr>
              <a:t>Thomas, S. R., Holmes, G. M., &amp; Pink, G. H. (2016). To what extent do community characteristics explain differences in closure among financially distressed rural hospitals?. Journal of health care for the poor and underserved, 27(4), 194-203.</a:t>
            </a:r>
            <a:endParaRPr sz="1100" dirty="0">
              <a:solidFill>
                <a:schemeClr val="tx1"/>
              </a:solidFill>
              <a:latin typeface="Times New Roman"/>
              <a:ea typeface="Times New Roman"/>
              <a:cs typeface="Times New Roman"/>
              <a:sym typeface="Times New Roman"/>
            </a:endParaRPr>
          </a:p>
          <a:p>
            <a:pPr marL="457200" lvl="0" indent="-298450" algn="l" rtl="0">
              <a:lnSpc>
                <a:spcPct val="100000"/>
              </a:lnSpc>
              <a:spcBef>
                <a:spcPts val="600"/>
              </a:spcBef>
              <a:spcAft>
                <a:spcPts val="0"/>
              </a:spcAft>
              <a:buSzPts val="1100"/>
              <a:buFont typeface="Times New Roman"/>
              <a:buAutoNum type="arabicPeriod"/>
            </a:pPr>
            <a:r>
              <a:rPr lang="en" sz="1100" dirty="0">
                <a:solidFill>
                  <a:schemeClr val="tx1"/>
                </a:solidFill>
                <a:latin typeface="Times New Roman"/>
                <a:ea typeface="Times New Roman"/>
                <a:cs typeface="Times New Roman"/>
                <a:sym typeface="Times New Roman"/>
              </a:rPr>
              <a:t>Nair, Nandini “Interview with Dr. Nandini Nair at TTUHSC by Adeyemi Adeniran” Interviewed by Adeyemi Adeniran. April 14, 2021.</a:t>
            </a:r>
            <a:endParaRPr sz="1100" dirty="0">
              <a:solidFill>
                <a:schemeClr val="tx1"/>
              </a:solidFill>
              <a:latin typeface="Times New Roman"/>
              <a:ea typeface="Times New Roman"/>
              <a:cs typeface="Times New Roman"/>
              <a:sym typeface="Times New Roman"/>
            </a:endParaRPr>
          </a:p>
          <a:p>
            <a:pPr marL="457200" lvl="0" indent="-298450" algn="l" rtl="0">
              <a:lnSpc>
                <a:spcPct val="100000"/>
              </a:lnSpc>
              <a:spcBef>
                <a:spcPts val="600"/>
              </a:spcBef>
              <a:spcAft>
                <a:spcPts val="0"/>
              </a:spcAft>
              <a:buSzPts val="1100"/>
              <a:buFont typeface="Times New Roman"/>
              <a:buAutoNum type="arabicPeriod"/>
            </a:pPr>
            <a:r>
              <a:rPr lang="en" sz="1100" dirty="0">
                <a:solidFill>
                  <a:schemeClr val="tx1"/>
                </a:solidFill>
                <a:latin typeface="Times New Roman"/>
                <a:ea typeface="Times New Roman"/>
                <a:cs typeface="Times New Roman"/>
                <a:sym typeface="Times New Roman"/>
              </a:rPr>
              <a:t>James, C. V., Moonesinghe, R., Wilson-Frederick, S. M., Hall, J. E., Penman-Aguilar, A., &amp; Bouye, K. (2018). Racial/Ethnic Health Disparities Among Rural Adults—United States, 2012–2015: MMWR Surveillance Summaries / November 17, 2017 / 66(23);1–9. Journal of Health Care for the Poor and Underserved, 29(1), 19–34. </a:t>
            </a:r>
            <a:r>
              <a:rPr lang="en" sz="1100" dirty="0">
                <a:solidFill>
                  <a:schemeClr val="tx1"/>
                </a:solidFill>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https://doi.org/10.1353/hpu.2018.0003</a:t>
            </a:r>
            <a:r>
              <a:rPr lang="en" sz="1100" dirty="0">
                <a:solidFill>
                  <a:schemeClr val="tx1"/>
                </a:solidFill>
                <a:latin typeface="Times New Roman"/>
                <a:ea typeface="Times New Roman"/>
                <a:cs typeface="Times New Roman"/>
                <a:sym typeface="Times New Roman"/>
              </a:rPr>
              <a:t> </a:t>
            </a:r>
            <a:endParaRPr sz="1100" dirty="0">
              <a:solidFill>
                <a:schemeClr val="tx1"/>
              </a:solidFill>
              <a:latin typeface="Times New Roman"/>
              <a:ea typeface="Times New Roman"/>
              <a:cs typeface="Times New Roman"/>
              <a:sym typeface="Times New Roman"/>
            </a:endParaRPr>
          </a:p>
          <a:p>
            <a:pPr marL="457200" lvl="0" indent="-298450" algn="l" rtl="0">
              <a:lnSpc>
                <a:spcPct val="100000"/>
              </a:lnSpc>
              <a:spcBef>
                <a:spcPts val="600"/>
              </a:spcBef>
              <a:spcAft>
                <a:spcPts val="0"/>
              </a:spcAft>
              <a:buSzPts val="1100"/>
              <a:buFont typeface="Times New Roman"/>
              <a:buAutoNum type="arabicPeriod"/>
            </a:pPr>
            <a:r>
              <a:rPr lang="en" sz="1100" dirty="0">
                <a:solidFill>
                  <a:schemeClr val="tx1"/>
                </a:solidFill>
                <a:latin typeface="Times New Roman"/>
                <a:ea typeface="Times New Roman"/>
                <a:cs typeface="Times New Roman"/>
                <a:sym typeface="Times New Roman"/>
              </a:rPr>
              <a:t>Maas, A.H.E.M., and Y.E.A. Appelman. “Gender Differences in Coronary Heart Disease”. </a:t>
            </a:r>
            <a:endParaRPr sz="1100" dirty="0">
              <a:solidFill>
                <a:schemeClr val="tx1"/>
              </a:solidFill>
              <a:latin typeface="Times New Roman"/>
              <a:ea typeface="Times New Roman"/>
              <a:cs typeface="Times New Roman"/>
              <a:sym typeface="Times New Roman"/>
            </a:endParaRPr>
          </a:p>
          <a:p>
            <a:pPr marL="457200" lvl="0" indent="-298450" algn="l" rtl="0">
              <a:lnSpc>
                <a:spcPct val="100000"/>
              </a:lnSpc>
              <a:spcBef>
                <a:spcPts val="600"/>
              </a:spcBef>
              <a:spcAft>
                <a:spcPts val="0"/>
              </a:spcAft>
              <a:buSzPts val="1100"/>
              <a:buFont typeface="Times New Roman"/>
              <a:buAutoNum type="arabicPeriod"/>
            </a:pPr>
            <a:r>
              <a:rPr lang="en" sz="1100" i="1" dirty="0">
                <a:solidFill>
                  <a:schemeClr val="tx1"/>
                </a:solidFill>
                <a:latin typeface="Times New Roman"/>
                <a:ea typeface="Times New Roman"/>
                <a:cs typeface="Times New Roman"/>
                <a:sym typeface="Times New Roman"/>
              </a:rPr>
              <a:t>Netherlands Heart Journal</a:t>
            </a:r>
            <a:r>
              <a:rPr lang="en" sz="1100" dirty="0">
                <a:solidFill>
                  <a:schemeClr val="tx1"/>
                </a:solidFill>
                <a:latin typeface="Times New Roman"/>
                <a:ea typeface="Times New Roman"/>
                <a:cs typeface="Times New Roman"/>
                <a:sym typeface="Times New Roman"/>
              </a:rPr>
              <a:t> 18, no. 12 (2010): 598–603. doi:10.1007/s12471-010-0841-y. </a:t>
            </a:r>
            <a:endParaRPr sz="1100" dirty="0">
              <a:solidFill>
                <a:schemeClr val="tx1"/>
              </a:solidFill>
              <a:latin typeface="Times New Roman"/>
              <a:ea typeface="Times New Roman"/>
              <a:cs typeface="Times New Roman"/>
              <a:sym typeface="Times New Roman"/>
            </a:endParaRPr>
          </a:p>
          <a:p>
            <a:pPr marL="457200" lvl="0" indent="-298450" algn="l" rtl="0">
              <a:lnSpc>
                <a:spcPct val="100000"/>
              </a:lnSpc>
              <a:spcBef>
                <a:spcPts val="600"/>
              </a:spcBef>
              <a:spcAft>
                <a:spcPts val="0"/>
              </a:spcAft>
              <a:buSzPts val="1100"/>
              <a:buFont typeface="Times New Roman"/>
              <a:buAutoNum type="arabicPeriod"/>
            </a:pPr>
            <a:r>
              <a:rPr lang="en" sz="1100" dirty="0">
                <a:latin typeface="Times New Roman"/>
                <a:ea typeface="Times New Roman"/>
                <a:cs typeface="Times New Roman"/>
                <a:sym typeface="Times New Roman"/>
              </a:rPr>
              <a:t>Gaggin, Hanna, and Andrew Oseran. “Gender Differences in Cardiovascular Disease: Women Are Less Likely to Be Prescribed Certain Heart Medications.” Harvard Health, July 16, 2020. https://www.health.harvard.edu/blog/gender-differences-in-cardiovascular-disease-women-are-less-likely-to-be-prescribed-certain-heart-medications-2020071620553</a:t>
            </a:r>
            <a:endParaRPr sz="1100" dirty="0">
              <a:latin typeface="Times New Roman"/>
              <a:ea typeface="Times New Roman"/>
              <a:cs typeface="Times New Roman"/>
              <a:sym typeface="Times New Roman"/>
            </a:endParaRPr>
          </a:p>
          <a:p>
            <a:pPr marL="0" lvl="0" indent="0" algn="l" rtl="0">
              <a:lnSpc>
                <a:spcPct val="100000"/>
              </a:lnSpc>
              <a:spcBef>
                <a:spcPts val="600"/>
              </a:spcBef>
              <a:spcAft>
                <a:spcPts val="0"/>
              </a:spcAft>
              <a:buClr>
                <a:schemeClr val="dk1"/>
              </a:buClr>
              <a:buSzPts val="3300"/>
              <a:buFont typeface="Calibri"/>
              <a:buNone/>
            </a:pPr>
            <a:endParaRPr sz="1100" dirty="0"/>
          </a:p>
        </p:txBody>
      </p:sp>
      <p:sp>
        <p:nvSpPr>
          <p:cNvPr id="372" name="Google Shape;372;p55"/>
          <p:cNvSpPr txBox="1">
            <a:spLocks noGrp="1"/>
          </p:cNvSpPr>
          <p:nvPr>
            <p:ph type="title"/>
          </p:nvPr>
        </p:nvSpPr>
        <p:spPr>
          <a:xfrm>
            <a:off x="628650" y="73819"/>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References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214"/>
        <p:cNvGrpSpPr/>
        <p:nvPr/>
      </p:nvGrpSpPr>
      <p:grpSpPr>
        <a:xfrm>
          <a:off x="0" y="0"/>
          <a:ext cx="0" cy="0"/>
          <a:chOff x="0" y="0"/>
          <a:chExt cx="0" cy="0"/>
        </a:xfrm>
      </p:grpSpPr>
      <p:pic>
        <p:nvPicPr>
          <p:cNvPr id="215" name="Google Shape;215;p38" descr="A picture containing text, outdoor, water, sunset&#10;&#10;Description automatically generated"/>
          <p:cNvPicPr preferRelativeResize="0"/>
          <p:nvPr/>
        </p:nvPicPr>
        <p:blipFill rotWithShape="1">
          <a:blip r:embed="rId3">
            <a:alphaModFix/>
          </a:blip>
          <a:srcRect t="39468" b="41829"/>
          <a:stretch/>
        </p:blipFill>
        <p:spPr>
          <a:xfrm>
            <a:off x="0" y="0"/>
            <a:ext cx="9144000" cy="951527"/>
          </a:xfrm>
          <a:prstGeom prst="rect">
            <a:avLst/>
          </a:prstGeom>
          <a:noFill/>
          <a:ln>
            <a:noFill/>
          </a:ln>
        </p:spPr>
      </p:pic>
      <p:pic>
        <p:nvPicPr>
          <p:cNvPr id="216" name="Google Shape;216;p38" descr="Logo, company name&#10;&#10;Description automatically generated"/>
          <p:cNvPicPr preferRelativeResize="0"/>
          <p:nvPr/>
        </p:nvPicPr>
        <p:blipFill rotWithShape="1">
          <a:blip r:embed="rId4">
            <a:alphaModFix/>
          </a:blip>
          <a:srcRect l="15290" t="18902" r="17124" b="28354"/>
          <a:stretch/>
        </p:blipFill>
        <p:spPr>
          <a:xfrm>
            <a:off x="8210736" y="181041"/>
            <a:ext cx="790116" cy="587479"/>
          </a:xfrm>
          <a:prstGeom prst="rect">
            <a:avLst/>
          </a:prstGeom>
          <a:noFill/>
          <a:ln>
            <a:noFill/>
          </a:ln>
        </p:spPr>
      </p:pic>
      <p:sp>
        <p:nvSpPr>
          <p:cNvPr id="217" name="Google Shape;217;p38"/>
          <p:cNvSpPr txBox="1"/>
          <p:nvPr/>
        </p:nvSpPr>
        <p:spPr>
          <a:xfrm>
            <a:off x="4473109" y="130339"/>
            <a:ext cx="3753757" cy="692497"/>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100"/>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sp>
        <p:nvSpPr>
          <p:cNvPr id="218" name="Google Shape;218;p38"/>
          <p:cNvSpPr txBox="1"/>
          <p:nvPr/>
        </p:nvSpPr>
        <p:spPr>
          <a:xfrm>
            <a:off x="251460" y="1067163"/>
            <a:ext cx="3672114" cy="50783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900" b="1" i="0" u="none" strike="noStrike" cap="none">
                <a:solidFill>
                  <a:schemeClr val="dk1"/>
                </a:solidFill>
                <a:latin typeface="Calibri"/>
                <a:ea typeface="Calibri"/>
                <a:cs typeface="Calibri"/>
                <a:sym typeface="Calibri"/>
              </a:rPr>
              <a:t>DISCLOSURES</a:t>
            </a:r>
            <a:endParaRPr sz="1100"/>
          </a:p>
        </p:txBody>
      </p:sp>
      <p:sp>
        <p:nvSpPr>
          <p:cNvPr id="219" name="Google Shape;219;p38"/>
          <p:cNvSpPr txBox="1"/>
          <p:nvPr/>
        </p:nvSpPr>
        <p:spPr>
          <a:xfrm>
            <a:off x="251450" y="1827575"/>
            <a:ext cx="82224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282828"/>
                </a:solidFill>
                <a:latin typeface="Georgia"/>
                <a:ea typeface="Georgia"/>
                <a:cs typeface="Georgia"/>
                <a:sym typeface="Georgia"/>
              </a:rPr>
              <a:t>The authors declare that the research was conducted in the absence of any commercial or financial relationships that could be construed as a potential conflict of interest.</a:t>
            </a:r>
            <a:endParaRPr sz="1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Supplemental Slides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7"/>
          <p:cNvSpPr txBox="1">
            <a:spLocks noGrp="1"/>
          </p:cNvSpPr>
          <p:nvPr>
            <p:ph type="title"/>
          </p:nvPr>
        </p:nvSpPr>
        <p:spPr>
          <a:xfrm>
            <a:off x="190500" y="0"/>
            <a:ext cx="3333750" cy="65960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a:t>Additional Topics</a:t>
            </a:r>
            <a:endParaRPr/>
          </a:p>
        </p:txBody>
      </p:sp>
      <p:sp>
        <p:nvSpPr>
          <p:cNvPr id="383" name="Google Shape;383;p57"/>
          <p:cNvSpPr txBox="1">
            <a:spLocks noGrp="1"/>
          </p:cNvSpPr>
          <p:nvPr>
            <p:ph type="body" idx="1"/>
          </p:nvPr>
        </p:nvSpPr>
        <p:spPr>
          <a:xfrm>
            <a:off x="190500" y="1134666"/>
            <a:ext cx="3541339" cy="3263504"/>
          </a:xfrm>
          <a:prstGeom prst="rect">
            <a:avLst/>
          </a:prstGeom>
          <a:noFill/>
          <a:ln>
            <a:noFill/>
          </a:ln>
        </p:spPr>
        <p:txBody>
          <a:bodyPr spcFirstLastPara="1" wrap="square" lIns="68575" tIns="34275" rIns="68575" bIns="34275" anchor="t" anchorCtr="0">
            <a:normAutofit fontScale="92500" lnSpcReduction="20000"/>
          </a:bodyPr>
          <a:lstStyle/>
          <a:p>
            <a:pPr marL="177800" lvl="0" indent="-174148" algn="l" rtl="0">
              <a:lnSpc>
                <a:spcPct val="90000"/>
              </a:lnSpc>
              <a:spcBef>
                <a:spcPts val="0"/>
              </a:spcBef>
              <a:spcAft>
                <a:spcPts val="0"/>
              </a:spcAft>
              <a:buClr>
                <a:schemeClr val="dk1"/>
              </a:buClr>
              <a:buSzPct val="100000"/>
              <a:buChar char="•"/>
            </a:pPr>
            <a:r>
              <a:rPr lang="en"/>
              <a:t>Binge/Heavy drinking rates by race/income/age/sex</a:t>
            </a:r>
            <a:endParaRPr/>
          </a:p>
          <a:p>
            <a:pPr marL="177800" lvl="0" indent="-174148" algn="l" rtl="0">
              <a:lnSpc>
                <a:spcPct val="90000"/>
              </a:lnSpc>
              <a:spcBef>
                <a:spcPts val="800"/>
              </a:spcBef>
              <a:spcAft>
                <a:spcPts val="0"/>
              </a:spcAft>
              <a:buClr>
                <a:schemeClr val="dk1"/>
              </a:buClr>
              <a:buSzPct val="100000"/>
              <a:buChar char="•"/>
            </a:pPr>
            <a:r>
              <a:rPr lang="en"/>
              <a:t>Socioeconomic status</a:t>
            </a:r>
            <a:endParaRPr/>
          </a:p>
          <a:p>
            <a:pPr marL="177800" lvl="0" indent="-174148" algn="l" rtl="0">
              <a:lnSpc>
                <a:spcPct val="90000"/>
              </a:lnSpc>
              <a:spcBef>
                <a:spcPts val="800"/>
              </a:spcBef>
              <a:spcAft>
                <a:spcPts val="0"/>
              </a:spcAft>
              <a:buClr>
                <a:schemeClr val="dk1"/>
              </a:buClr>
              <a:buSzPct val="100000"/>
              <a:buChar char="•"/>
            </a:pPr>
            <a:r>
              <a:rPr lang="en"/>
              <a:t>Transportation</a:t>
            </a:r>
            <a:endParaRPr/>
          </a:p>
          <a:p>
            <a:pPr marL="177800" lvl="0" indent="-174148" algn="l" rtl="0">
              <a:lnSpc>
                <a:spcPct val="90000"/>
              </a:lnSpc>
              <a:spcBef>
                <a:spcPts val="800"/>
              </a:spcBef>
              <a:spcAft>
                <a:spcPts val="0"/>
              </a:spcAft>
              <a:buClr>
                <a:schemeClr val="dk1"/>
              </a:buClr>
              <a:buSzPct val="100000"/>
              <a:buChar char="•"/>
            </a:pPr>
            <a:r>
              <a:rPr lang="en"/>
              <a:t>Religion</a:t>
            </a:r>
            <a:endParaRPr/>
          </a:p>
          <a:p>
            <a:pPr marL="177800" lvl="0" indent="-174148" algn="l" rtl="0">
              <a:lnSpc>
                <a:spcPct val="90000"/>
              </a:lnSpc>
              <a:spcBef>
                <a:spcPts val="800"/>
              </a:spcBef>
              <a:spcAft>
                <a:spcPts val="0"/>
              </a:spcAft>
              <a:buClr>
                <a:schemeClr val="dk1"/>
              </a:buClr>
              <a:buSzPct val="100000"/>
              <a:buChar char="•"/>
            </a:pPr>
            <a:r>
              <a:rPr lang="en"/>
              <a:t>Language</a:t>
            </a:r>
            <a:endParaRPr/>
          </a:p>
          <a:p>
            <a:pPr marL="177800" lvl="0" indent="-174148" algn="l" rtl="0">
              <a:lnSpc>
                <a:spcPct val="90000"/>
              </a:lnSpc>
              <a:spcBef>
                <a:spcPts val="800"/>
              </a:spcBef>
              <a:spcAft>
                <a:spcPts val="0"/>
              </a:spcAft>
              <a:buClr>
                <a:schemeClr val="dk1"/>
              </a:buClr>
              <a:buSzPct val="100000"/>
              <a:buChar char="•"/>
            </a:pPr>
            <a:r>
              <a:rPr lang="en"/>
              <a:t>Ethnic representation of providers</a:t>
            </a:r>
            <a:endParaRPr/>
          </a:p>
          <a:p>
            <a:pPr marL="177800" lvl="0" indent="-174148" algn="l" rtl="0">
              <a:lnSpc>
                <a:spcPct val="90000"/>
              </a:lnSpc>
              <a:spcBef>
                <a:spcPts val="800"/>
              </a:spcBef>
              <a:spcAft>
                <a:spcPts val="0"/>
              </a:spcAft>
              <a:buClr>
                <a:schemeClr val="dk1"/>
              </a:buClr>
              <a:buSzPct val="100000"/>
              <a:buChar char="•"/>
            </a:pPr>
            <a:r>
              <a:rPr lang="en"/>
              <a:t>Expert perspectives</a:t>
            </a:r>
            <a:endParaRPr/>
          </a:p>
          <a:p>
            <a:pPr marL="177800" lvl="0" indent="-174148" algn="l" rtl="0">
              <a:lnSpc>
                <a:spcPct val="90000"/>
              </a:lnSpc>
              <a:spcBef>
                <a:spcPts val="800"/>
              </a:spcBef>
              <a:spcAft>
                <a:spcPts val="0"/>
              </a:spcAft>
              <a:buClr>
                <a:schemeClr val="dk1"/>
              </a:buClr>
              <a:buSzPct val="100000"/>
              <a:buChar char="•"/>
            </a:pPr>
            <a:r>
              <a:rPr lang="en"/>
              <a:t>Personal accounts</a:t>
            </a:r>
            <a:endParaRPr/>
          </a:p>
          <a:p>
            <a:pPr marL="177800" lvl="0" indent="-174148" algn="l" rtl="0">
              <a:lnSpc>
                <a:spcPct val="90000"/>
              </a:lnSpc>
              <a:spcBef>
                <a:spcPts val="800"/>
              </a:spcBef>
              <a:spcAft>
                <a:spcPts val="0"/>
              </a:spcAft>
              <a:buClr>
                <a:schemeClr val="dk1"/>
              </a:buClr>
              <a:buSzPct val="100000"/>
              <a:buChar char="•"/>
            </a:pPr>
            <a:r>
              <a:rPr lang="en"/>
              <a:t>Gaps in knowledge</a:t>
            </a:r>
            <a:endParaRPr/>
          </a:p>
        </p:txBody>
      </p:sp>
      <p:pic>
        <p:nvPicPr>
          <p:cNvPr id="384" name="Google Shape;384;p57"/>
          <p:cNvPicPr preferRelativeResize="0"/>
          <p:nvPr/>
        </p:nvPicPr>
        <p:blipFill rotWithShape="1">
          <a:blip r:embed="rId3">
            <a:alphaModFix/>
          </a:blip>
          <a:srcRect l="20073" t="12963" r="16667" b="12408"/>
          <a:stretch/>
        </p:blipFill>
        <p:spPr>
          <a:xfrm>
            <a:off x="3731839" y="76200"/>
            <a:ext cx="5288336" cy="4991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8"/>
          <p:cNvSpPr txBox="1">
            <a:spLocks noGrp="1"/>
          </p:cNvSpPr>
          <p:nvPr>
            <p:ph type="body" idx="1"/>
          </p:nvPr>
        </p:nvSpPr>
        <p:spPr>
          <a:xfrm>
            <a:off x="267750" y="718325"/>
            <a:ext cx="8608500" cy="2612100"/>
          </a:xfrm>
          <a:prstGeom prst="rect">
            <a:avLst/>
          </a:prstGeom>
          <a:noFill/>
          <a:ln>
            <a:noFill/>
          </a:ln>
        </p:spPr>
        <p:txBody>
          <a:bodyPr spcFirstLastPara="1" wrap="square" lIns="68575" tIns="34275" rIns="68575" bIns="34275" anchor="t" anchorCtr="0">
            <a:noAutofit/>
          </a:bodyPr>
          <a:lstStyle/>
          <a:p>
            <a:pPr marL="342900" lvl="1" indent="0" algn="l" rtl="0">
              <a:lnSpc>
                <a:spcPct val="90000"/>
              </a:lnSpc>
              <a:spcBef>
                <a:spcPts val="0"/>
              </a:spcBef>
              <a:spcAft>
                <a:spcPts val="0"/>
              </a:spcAft>
              <a:buClr>
                <a:schemeClr val="dk1"/>
              </a:buClr>
              <a:buSzPts val="1800"/>
              <a:buNone/>
            </a:pPr>
            <a:r>
              <a:rPr lang="en" sz="2100" u="sng"/>
              <a:t>Managed Care</a:t>
            </a:r>
            <a:r>
              <a:rPr lang="en" sz="2100"/>
              <a:t> – Suddenly closed in 2019</a:t>
            </a:r>
            <a:endParaRPr sz="2100" u="sng"/>
          </a:p>
          <a:p>
            <a:pPr marL="520700" lvl="1" indent="-196850" algn="l" rtl="0">
              <a:lnSpc>
                <a:spcPct val="90000"/>
              </a:lnSpc>
              <a:spcBef>
                <a:spcPts val="400"/>
              </a:spcBef>
              <a:spcAft>
                <a:spcPts val="0"/>
              </a:spcAft>
              <a:buClr>
                <a:schemeClr val="dk1"/>
              </a:buClr>
              <a:buSzPts val="2100"/>
              <a:buChar char="•"/>
            </a:pPr>
            <a:r>
              <a:rPr lang="en" sz="2100"/>
              <a:t>The only accessible, state-supported, inpatient substance use disorder treatment center in the Lubbock area. </a:t>
            </a:r>
            <a:endParaRPr sz="2100"/>
          </a:p>
          <a:p>
            <a:pPr marL="520700" lvl="1" indent="-196850" algn="l" rtl="0">
              <a:lnSpc>
                <a:spcPct val="90000"/>
              </a:lnSpc>
              <a:spcBef>
                <a:spcPts val="400"/>
              </a:spcBef>
              <a:spcAft>
                <a:spcPts val="0"/>
              </a:spcAft>
              <a:buClr>
                <a:schemeClr val="dk1"/>
              </a:buClr>
              <a:buSzPts val="2100"/>
              <a:buChar char="•"/>
            </a:pPr>
            <a:r>
              <a:rPr lang="en" sz="2100"/>
              <a:t>Provided 53 inpatient beds and 120 outpatient slots.</a:t>
            </a:r>
            <a:endParaRPr sz="2100"/>
          </a:p>
          <a:p>
            <a:pPr marL="520700" lvl="1" indent="-196850" algn="l" rtl="0">
              <a:lnSpc>
                <a:spcPct val="90000"/>
              </a:lnSpc>
              <a:spcBef>
                <a:spcPts val="400"/>
              </a:spcBef>
              <a:spcAft>
                <a:spcPts val="0"/>
              </a:spcAft>
              <a:buClr>
                <a:schemeClr val="dk1"/>
              </a:buClr>
              <a:buSzPts val="2100"/>
              <a:buChar char="•"/>
            </a:pPr>
            <a:r>
              <a:rPr lang="en" sz="2100"/>
              <a:t>Treated both male and female patients, but only provided transitional living for female patients. </a:t>
            </a:r>
            <a:endParaRPr sz="2100"/>
          </a:p>
          <a:p>
            <a:pPr marL="520700" lvl="1" indent="-196850" algn="l" rtl="0">
              <a:lnSpc>
                <a:spcPct val="90000"/>
              </a:lnSpc>
              <a:spcBef>
                <a:spcPts val="400"/>
              </a:spcBef>
              <a:spcAft>
                <a:spcPts val="0"/>
              </a:spcAft>
              <a:buClr>
                <a:schemeClr val="dk1"/>
              </a:buClr>
              <a:buSzPts val="2100"/>
              <a:buChar char="•"/>
            </a:pPr>
            <a:r>
              <a:rPr lang="en" sz="2100"/>
              <a:t>These treatment resources were an asset to the community as they provided affordable or free treatment to a population that is often without the financial capital to seek treatment</a:t>
            </a:r>
            <a:endParaRPr sz="2100"/>
          </a:p>
        </p:txBody>
      </p:sp>
      <p:sp>
        <p:nvSpPr>
          <p:cNvPr id="390" name="Google Shape;390;p58"/>
          <p:cNvSpPr/>
          <p:nvPr/>
        </p:nvSpPr>
        <p:spPr>
          <a:xfrm>
            <a:off x="1623900" y="4080575"/>
            <a:ext cx="5896200" cy="692400"/>
          </a:xfrm>
          <a:prstGeom prst="rect">
            <a:avLst/>
          </a:prstGeom>
          <a:noFill/>
          <a:ln>
            <a:noFill/>
          </a:ln>
        </p:spPr>
        <p:txBody>
          <a:bodyPr spcFirstLastPara="1" wrap="square" lIns="68575" tIns="34275" rIns="68575" bIns="34275" anchor="t" anchorCtr="0">
            <a:noAutofit/>
          </a:bodyPr>
          <a:lstStyle/>
          <a:p>
            <a:pPr marL="342900" marR="0" lvl="1" indent="0" algn="l" rtl="0">
              <a:spcBef>
                <a:spcPts val="0"/>
              </a:spcBef>
              <a:spcAft>
                <a:spcPts val="0"/>
              </a:spcAft>
              <a:buNone/>
            </a:pPr>
            <a:r>
              <a:rPr lang="en" sz="2000">
                <a:solidFill>
                  <a:schemeClr val="dk1"/>
                </a:solidFill>
                <a:latin typeface="Calibri"/>
                <a:ea typeface="Calibri"/>
                <a:cs typeface="Calibri"/>
                <a:sym typeface="Calibri"/>
              </a:rPr>
              <a:t>*</a:t>
            </a:r>
            <a:r>
              <a:rPr lang="en" sz="2000" b="0" i="0" u="none" strike="noStrike" cap="none">
                <a:solidFill>
                  <a:schemeClr val="dk1"/>
                </a:solidFill>
                <a:latin typeface="Calibri"/>
                <a:ea typeface="Calibri"/>
                <a:cs typeface="Calibri"/>
                <a:sym typeface="Calibri"/>
              </a:rPr>
              <a:t>The Lubbock Health Department plans to fill the gap to cover patients who lost treatment access, but these projects are only in the beginning phases</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223"/>
        <p:cNvGrpSpPr/>
        <p:nvPr/>
      </p:nvGrpSpPr>
      <p:grpSpPr>
        <a:xfrm>
          <a:off x="0" y="0"/>
          <a:ext cx="0" cy="0"/>
          <a:chOff x="0" y="0"/>
          <a:chExt cx="0" cy="0"/>
        </a:xfrm>
      </p:grpSpPr>
      <p:pic>
        <p:nvPicPr>
          <p:cNvPr id="224" name="Google Shape;224;p39"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225" name="Google Shape;225;p39"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226" name="Google Shape;226;p39"/>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100"/>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sp>
        <p:nvSpPr>
          <p:cNvPr id="227" name="Google Shape;227;p39"/>
          <p:cNvSpPr txBox="1"/>
          <p:nvPr/>
        </p:nvSpPr>
        <p:spPr>
          <a:xfrm>
            <a:off x="251460" y="216926"/>
            <a:ext cx="3672000" cy="51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900" b="1">
                <a:solidFill>
                  <a:schemeClr val="dk1"/>
                </a:solidFill>
                <a:latin typeface="Calibri"/>
                <a:ea typeface="Calibri"/>
                <a:cs typeface="Calibri"/>
                <a:sym typeface="Calibri"/>
              </a:rPr>
              <a:t>Overview</a:t>
            </a:r>
            <a:endParaRPr sz="1100"/>
          </a:p>
        </p:txBody>
      </p:sp>
      <p:pic>
        <p:nvPicPr>
          <p:cNvPr id="228" name="Google Shape;228;p39"/>
          <p:cNvPicPr preferRelativeResize="0"/>
          <p:nvPr/>
        </p:nvPicPr>
        <p:blipFill rotWithShape="1">
          <a:blip r:embed="rId5">
            <a:alphaModFix/>
          </a:blip>
          <a:srcRect l="7514" t="12887" r="4487" b="14669"/>
          <a:stretch/>
        </p:blipFill>
        <p:spPr>
          <a:xfrm>
            <a:off x="3923450" y="1318432"/>
            <a:ext cx="5034374" cy="3315569"/>
          </a:xfrm>
          <a:prstGeom prst="rect">
            <a:avLst/>
          </a:prstGeom>
          <a:noFill/>
          <a:ln>
            <a:noFill/>
          </a:ln>
        </p:spPr>
      </p:pic>
      <p:sp>
        <p:nvSpPr>
          <p:cNvPr id="229" name="Google Shape;229;p39"/>
          <p:cNvSpPr txBox="1"/>
          <p:nvPr/>
        </p:nvSpPr>
        <p:spPr>
          <a:xfrm>
            <a:off x="251450" y="1673075"/>
            <a:ext cx="34695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u="sng">
                <a:solidFill>
                  <a:srgbClr val="282828"/>
                </a:solidFill>
                <a:latin typeface="Georgia"/>
                <a:ea typeface="Georgia"/>
                <a:cs typeface="Georgia"/>
                <a:sym typeface="Georgia"/>
              </a:rPr>
              <a:t>Healthcare Disparities:</a:t>
            </a:r>
            <a:endParaRPr sz="2200" u="sng">
              <a:solidFill>
                <a:srgbClr val="282828"/>
              </a:solidFill>
              <a:latin typeface="Georgia"/>
              <a:ea typeface="Georgia"/>
              <a:cs typeface="Georgia"/>
              <a:sym typeface="Georgia"/>
            </a:endParaRPr>
          </a:p>
          <a:p>
            <a:pPr marL="0" lvl="0" indent="0" algn="l" rtl="0">
              <a:spcBef>
                <a:spcPts val="0"/>
              </a:spcBef>
              <a:spcAft>
                <a:spcPts val="0"/>
              </a:spcAft>
              <a:buNone/>
            </a:pPr>
            <a:endParaRPr sz="2200">
              <a:solidFill>
                <a:srgbClr val="282828"/>
              </a:solidFill>
              <a:latin typeface="Georgia"/>
              <a:ea typeface="Georgia"/>
              <a:cs typeface="Georgia"/>
              <a:sym typeface="Georgia"/>
            </a:endParaRPr>
          </a:p>
          <a:p>
            <a:pPr marL="0" lvl="0" indent="0" algn="l" rtl="0">
              <a:spcBef>
                <a:spcPts val="0"/>
              </a:spcBef>
              <a:spcAft>
                <a:spcPts val="0"/>
              </a:spcAft>
              <a:buNone/>
            </a:pPr>
            <a:r>
              <a:rPr lang="en" sz="2200">
                <a:solidFill>
                  <a:srgbClr val="282828"/>
                </a:solidFill>
                <a:latin typeface="Georgia"/>
                <a:ea typeface="Georgia"/>
                <a:cs typeface="Georgia"/>
                <a:sym typeface="Georgia"/>
              </a:rPr>
              <a:t>Substance Use Disorders</a:t>
            </a:r>
            <a:endParaRPr sz="2200">
              <a:solidFill>
                <a:srgbClr val="282828"/>
              </a:solidFill>
              <a:latin typeface="Georgia"/>
              <a:ea typeface="Georgia"/>
              <a:cs typeface="Georgia"/>
              <a:sym typeface="Georgia"/>
            </a:endParaRPr>
          </a:p>
          <a:p>
            <a:pPr marL="0" lvl="0" indent="0" algn="l" rtl="0">
              <a:spcBef>
                <a:spcPts val="0"/>
              </a:spcBef>
              <a:spcAft>
                <a:spcPts val="0"/>
              </a:spcAft>
              <a:buNone/>
            </a:pPr>
            <a:r>
              <a:rPr lang="en" sz="2200">
                <a:solidFill>
                  <a:srgbClr val="282828"/>
                </a:solidFill>
                <a:latin typeface="Georgia"/>
                <a:ea typeface="Georgia"/>
                <a:cs typeface="Georgia"/>
                <a:sym typeface="Georgia"/>
              </a:rPr>
              <a:t>Cardiovascular Disease</a:t>
            </a:r>
            <a:endParaRPr sz="2200">
              <a:solidFill>
                <a:srgbClr val="282828"/>
              </a:solidFill>
              <a:latin typeface="Georgia"/>
              <a:ea typeface="Georgia"/>
              <a:cs typeface="Georgia"/>
              <a:sym typeface="Georgia"/>
            </a:endParaRPr>
          </a:p>
          <a:p>
            <a:pPr marL="0" lvl="0" indent="0" algn="l" rtl="0">
              <a:spcBef>
                <a:spcPts val="0"/>
              </a:spcBef>
              <a:spcAft>
                <a:spcPts val="0"/>
              </a:spcAft>
              <a:buNone/>
            </a:pPr>
            <a:r>
              <a:rPr lang="en" sz="2200">
                <a:solidFill>
                  <a:srgbClr val="282828"/>
                </a:solidFill>
                <a:latin typeface="Georgia"/>
                <a:ea typeface="Georgia"/>
                <a:cs typeface="Georgia"/>
                <a:sym typeface="Georgia"/>
              </a:rPr>
              <a:t>Child Abuse</a:t>
            </a:r>
            <a:endParaRPr sz="2200">
              <a:solidFill>
                <a:srgbClr val="282828"/>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233"/>
        <p:cNvGrpSpPr/>
        <p:nvPr/>
      </p:nvGrpSpPr>
      <p:grpSpPr>
        <a:xfrm>
          <a:off x="0" y="0"/>
          <a:ext cx="0" cy="0"/>
          <a:chOff x="0" y="0"/>
          <a:chExt cx="0" cy="0"/>
        </a:xfrm>
      </p:grpSpPr>
      <p:pic>
        <p:nvPicPr>
          <p:cNvPr id="234" name="Google Shape;234;p40"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235" name="Google Shape;235;p40"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236" name="Google Shape;236;p40"/>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4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sp>
        <p:nvSpPr>
          <p:cNvPr id="237" name="Google Shape;237;p40"/>
          <p:cNvSpPr txBox="1"/>
          <p:nvPr/>
        </p:nvSpPr>
        <p:spPr>
          <a:xfrm>
            <a:off x="251448" y="1067175"/>
            <a:ext cx="4320600" cy="51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900" b="1">
                <a:solidFill>
                  <a:schemeClr val="dk1"/>
                </a:solidFill>
                <a:latin typeface="Calibri"/>
                <a:ea typeface="Calibri"/>
                <a:cs typeface="Calibri"/>
                <a:sym typeface="Calibri"/>
              </a:rPr>
              <a:t>Substance Use Disorders</a:t>
            </a:r>
            <a:endParaRPr sz="1100"/>
          </a:p>
        </p:txBody>
      </p:sp>
      <p:pic>
        <p:nvPicPr>
          <p:cNvPr id="238" name="Google Shape;238;p40"/>
          <p:cNvPicPr preferRelativeResize="0"/>
          <p:nvPr/>
        </p:nvPicPr>
        <p:blipFill rotWithShape="1">
          <a:blip r:embed="rId5">
            <a:alphaModFix/>
          </a:blip>
          <a:srcRect l="15762" t="13332" r="17190" b="17333"/>
          <a:stretch/>
        </p:blipFill>
        <p:spPr>
          <a:xfrm>
            <a:off x="4243676" y="1162600"/>
            <a:ext cx="4757174" cy="3935475"/>
          </a:xfrm>
          <a:prstGeom prst="rect">
            <a:avLst/>
          </a:prstGeom>
          <a:noFill/>
          <a:ln>
            <a:noFill/>
          </a:ln>
        </p:spPr>
      </p:pic>
      <p:sp>
        <p:nvSpPr>
          <p:cNvPr id="239" name="Google Shape;239;p40"/>
          <p:cNvSpPr txBox="1"/>
          <p:nvPr/>
        </p:nvSpPr>
        <p:spPr>
          <a:xfrm>
            <a:off x="251450" y="1851775"/>
            <a:ext cx="3753900" cy="2100900"/>
          </a:xfrm>
          <a:prstGeom prst="rect">
            <a:avLst/>
          </a:prstGeom>
          <a:noFill/>
          <a:ln>
            <a:noFill/>
          </a:ln>
        </p:spPr>
        <p:txBody>
          <a:bodyPr spcFirstLastPara="1" wrap="square" lIns="68575" tIns="34275" rIns="68575" bIns="34275" anchor="t" anchorCtr="0">
            <a:spAutoFit/>
          </a:bodyPr>
          <a:lstStyle/>
          <a:p>
            <a:pPr marL="254000" marR="0" lvl="0" indent="-304800" algn="l" rtl="0">
              <a:spcBef>
                <a:spcPts val="0"/>
              </a:spcBef>
              <a:spcAft>
                <a:spcPts val="0"/>
              </a:spcAft>
              <a:buClr>
                <a:schemeClr val="dk1"/>
              </a:buClr>
              <a:buSzPts val="2200"/>
              <a:buFont typeface="Calibri"/>
              <a:buAutoNum type="arabicPeriod"/>
            </a:pPr>
            <a:r>
              <a:rPr lang="en" sz="2200">
                <a:solidFill>
                  <a:schemeClr val="dk1"/>
                </a:solidFill>
                <a:latin typeface="Calibri"/>
                <a:ea typeface="Calibri"/>
                <a:cs typeface="Calibri"/>
                <a:sym typeface="Calibri"/>
              </a:rPr>
              <a:t>Marijuana Possession Arrests</a:t>
            </a:r>
            <a:endParaRPr sz="1900"/>
          </a:p>
          <a:p>
            <a:pPr marL="254000" marR="0" lvl="0" indent="-304800" algn="l" rtl="0">
              <a:spcBef>
                <a:spcPts val="0"/>
              </a:spcBef>
              <a:spcAft>
                <a:spcPts val="0"/>
              </a:spcAft>
              <a:buClr>
                <a:schemeClr val="dk1"/>
              </a:buClr>
              <a:buSzPts val="2200"/>
              <a:buFont typeface="Calibri"/>
              <a:buAutoNum type="arabicPeriod"/>
            </a:pPr>
            <a:r>
              <a:rPr lang="en" sz="2200">
                <a:solidFill>
                  <a:schemeClr val="dk1"/>
                </a:solidFill>
                <a:latin typeface="Calibri"/>
                <a:ea typeface="Calibri"/>
                <a:cs typeface="Calibri"/>
                <a:sym typeface="Calibri"/>
              </a:rPr>
              <a:t>Narcotics Possession Arrests</a:t>
            </a:r>
            <a:endParaRPr sz="1900"/>
          </a:p>
          <a:p>
            <a:pPr marL="254000" marR="0" lvl="0" indent="-304800" algn="l" rtl="0">
              <a:spcBef>
                <a:spcPts val="0"/>
              </a:spcBef>
              <a:spcAft>
                <a:spcPts val="0"/>
              </a:spcAft>
              <a:buClr>
                <a:schemeClr val="dk1"/>
              </a:buClr>
              <a:buSzPts val="2200"/>
              <a:buFont typeface="Calibri"/>
              <a:buAutoNum type="arabicPeriod"/>
            </a:pPr>
            <a:r>
              <a:rPr lang="en" sz="2200">
                <a:solidFill>
                  <a:schemeClr val="dk1"/>
                </a:solidFill>
                <a:latin typeface="Calibri"/>
                <a:ea typeface="Calibri"/>
                <a:cs typeface="Calibri"/>
                <a:sym typeface="Calibri"/>
              </a:rPr>
              <a:t>Narcotics Distribution Arrests</a:t>
            </a:r>
            <a:endParaRPr sz="1900"/>
          </a:p>
          <a:p>
            <a:pPr marL="254000" marR="0" lvl="0" indent="-304800" algn="l" rtl="0">
              <a:spcBef>
                <a:spcPts val="0"/>
              </a:spcBef>
              <a:spcAft>
                <a:spcPts val="0"/>
              </a:spcAft>
              <a:buClr>
                <a:schemeClr val="dk1"/>
              </a:buClr>
              <a:buSzPts val="2200"/>
              <a:buFont typeface="Calibri"/>
              <a:buAutoNum type="arabicPeriod"/>
            </a:pPr>
            <a:r>
              <a:rPr lang="en" sz="2200">
                <a:solidFill>
                  <a:schemeClr val="dk1"/>
                </a:solidFill>
                <a:latin typeface="Calibri"/>
                <a:ea typeface="Calibri"/>
                <a:cs typeface="Calibri"/>
                <a:sym typeface="Calibri"/>
              </a:rPr>
              <a:t>Heroin Possession Arrests</a:t>
            </a:r>
            <a:endParaRPr sz="1900"/>
          </a:p>
          <a:p>
            <a:pPr marL="254000" marR="0" lvl="0" indent="-304800" algn="l" rtl="0">
              <a:spcBef>
                <a:spcPts val="0"/>
              </a:spcBef>
              <a:spcAft>
                <a:spcPts val="0"/>
              </a:spcAft>
              <a:buClr>
                <a:schemeClr val="dk1"/>
              </a:buClr>
              <a:buSzPts val="2200"/>
              <a:buFont typeface="Calibri"/>
              <a:buAutoNum type="arabicPeriod"/>
            </a:pPr>
            <a:r>
              <a:rPr lang="en" sz="2200">
                <a:solidFill>
                  <a:schemeClr val="dk1"/>
                </a:solidFill>
                <a:latin typeface="Calibri"/>
                <a:ea typeface="Calibri"/>
                <a:cs typeface="Calibri"/>
                <a:sym typeface="Calibri"/>
              </a:rPr>
              <a:t>Drug-Related Cases</a:t>
            </a:r>
            <a:endParaRPr sz="1900"/>
          </a:p>
          <a:p>
            <a:pPr marL="254000" marR="0" lvl="0" indent="-165100" algn="l" rtl="0">
              <a:spcBef>
                <a:spcPts val="0"/>
              </a:spcBef>
              <a:spcAft>
                <a:spcPts val="0"/>
              </a:spcAft>
              <a:buClr>
                <a:schemeClr val="dk1"/>
              </a:buClr>
              <a:buSzPts val="1400"/>
              <a:buFont typeface="Calibri"/>
              <a:buNone/>
            </a:pPr>
            <a:endParaRPr sz="22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243"/>
        <p:cNvGrpSpPr/>
        <p:nvPr/>
      </p:nvGrpSpPr>
      <p:grpSpPr>
        <a:xfrm>
          <a:off x="0" y="0"/>
          <a:ext cx="0" cy="0"/>
          <a:chOff x="0" y="0"/>
          <a:chExt cx="0" cy="0"/>
        </a:xfrm>
      </p:grpSpPr>
      <p:pic>
        <p:nvPicPr>
          <p:cNvPr id="244" name="Google Shape;244;p41"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245" name="Google Shape;245;p41"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246" name="Google Shape;246;p41"/>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4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sp>
        <p:nvSpPr>
          <p:cNvPr id="247" name="Google Shape;247;p41"/>
          <p:cNvSpPr txBox="1"/>
          <p:nvPr/>
        </p:nvSpPr>
        <p:spPr>
          <a:xfrm>
            <a:off x="251450" y="1067175"/>
            <a:ext cx="8749500" cy="500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800" b="1">
                <a:solidFill>
                  <a:schemeClr val="dk1"/>
                </a:solidFill>
                <a:latin typeface="Calibri"/>
                <a:ea typeface="Calibri"/>
                <a:cs typeface="Calibri"/>
                <a:sym typeface="Calibri"/>
              </a:rPr>
              <a:t>Lubbock Zip Codes in Order of Increasing Minority Status </a:t>
            </a:r>
            <a:endParaRPr sz="1000"/>
          </a:p>
        </p:txBody>
      </p:sp>
      <p:pic>
        <p:nvPicPr>
          <p:cNvPr id="248" name="Google Shape;248;p41"/>
          <p:cNvPicPr preferRelativeResize="0"/>
          <p:nvPr/>
        </p:nvPicPr>
        <p:blipFill rotWithShape="1">
          <a:blip r:embed="rId5">
            <a:alphaModFix/>
          </a:blip>
          <a:srcRect l="19182" t="8704" r="21558" b="63332"/>
          <a:stretch/>
        </p:blipFill>
        <p:spPr>
          <a:xfrm>
            <a:off x="800100" y="1788300"/>
            <a:ext cx="7342451" cy="27717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252"/>
        <p:cNvGrpSpPr/>
        <p:nvPr/>
      </p:nvGrpSpPr>
      <p:grpSpPr>
        <a:xfrm>
          <a:off x="0" y="0"/>
          <a:ext cx="0" cy="0"/>
          <a:chOff x="0" y="0"/>
          <a:chExt cx="0" cy="0"/>
        </a:xfrm>
      </p:grpSpPr>
      <p:pic>
        <p:nvPicPr>
          <p:cNvPr id="253" name="Google Shape;253;p42"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254" name="Google Shape;254;p42"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255" name="Google Shape;255;p42"/>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4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pic>
        <p:nvPicPr>
          <p:cNvPr id="256" name="Google Shape;256;p42"/>
          <p:cNvPicPr preferRelativeResize="0"/>
          <p:nvPr/>
        </p:nvPicPr>
        <p:blipFill rotWithShape="1">
          <a:blip r:embed="rId5">
            <a:alphaModFix/>
          </a:blip>
          <a:srcRect l="18889" t="9998" r="19481" b="57964"/>
          <a:stretch/>
        </p:blipFill>
        <p:spPr>
          <a:xfrm>
            <a:off x="184790" y="1230974"/>
            <a:ext cx="8774416" cy="3648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260"/>
        <p:cNvGrpSpPr/>
        <p:nvPr/>
      </p:nvGrpSpPr>
      <p:grpSpPr>
        <a:xfrm>
          <a:off x="0" y="0"/>
          <a:ext cx="0" cy="0"/>
          <a:chOff x="0" y="0"/>
          <a:chExt cx="0" cy="0"/>
        </a:xfrm>
      </p:grpSpPr>
      <p:pic>
        <p:nvPicPr>
          <p:cNvPr id="261" name="Google Shape;261;p43"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262" name="Google Shape;262;p43"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263" name="Google Shape;263;p43"/>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4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pic>
        <p:nvPicPr>
          <p:cNvPr id="264" name="Google Shape;264;p43"/>
          <p:cNvPicPr preferRelativeResize="0"/>
          <p:nvPr/>
        </p:nvPicPr>
        <p:blipFill rotWithShape="1">
          <a:blip r:embed="rId5">
            <a:alphaModFix/>
          </a:blip>
          <a:srcRect l="18889" t="43518" r="19481" b="24074"/>
          <a:stretch/>
        </p:blipFill>
        <p:spPr>
          <a:xfrm>
            <a:off x="312450" y="1303575"/>
            <a:ext cx="8519101" cy="3583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268"/>
        <p:cNvGrpSpPr/>
        <p:nvPr/>
      </p:nvGrpSpPr>
      <p:grpSpPr>
        <a:xfrm>
          <a:off x="0" y="0"/>
          <a:ext cx="0" cy="0"/>
          <a:chOff x="0" y="0"/>
          <a:chExt cx="0" cy="0"/>
        </a:xfrm>
      </p:grpSpPr>
      <p:pic>
        <p:nvPicPr>
          <p:cNvPr id="269" name="Google Shape;269;p44"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270" name="Google Shape;270;p44"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271" name="Google Shape;271;p44"/>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4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pic>
        <p:nvPicPr>
          <p:cNvPr id="272" name="Google Shape;272;p44"/>
          <p:cNvPicPr preferRelativeResize="0"/>
          <p:nvPr/>
        </p:nvPicPr>
        <p:blipFill rotWithShape="1">
          <a:blip r:embed="rId5">
            <a:alphaModFix/>
          </a:blip>
          <a:srcRect l="19331" t="14074" r="20522" b="52408"/>
          <a:stretch/>
        </p:blipFill>
        <p:spPr>
          <a:xfrm>
            <a:off x="181399" y="1060900"/>
            <a:ext cx="8781210" cy="3914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Shape 276"/>
        <p:cNvGrpSpPr/>
        <p:nvPr/>
      </p:nvGrpSpPr>
      <p:grpSpPr>
        <a:xfrm>
          <a:off x="0" y="0"/>
          <a:ext cx="0" cy="0"/>
          <a:chOff x="0" y="0"/>
          <a:chExt cx="0" cy="0"/>
        </a:xfrm>
      </p:grpSpPr>
      <p:pic>
        <p:nvPicPr>
          <p:cNvPr id="277" name="Google Shape;277;p45" descr="A picture containing text, outdoor, water, sunset&#10;&#10;Description automatically generated"/>
          <p:cNvPicPr preferRelativeResize="0"/>
          <p:nvPr/>
        </p:nvPicPr>
        <p:blipFill rotWithShape="1">
          <a:blip r:embed="rId3">
            <a:alphaModFix/>
          </a:blip>
          <a:srcRect t="39467" b="41829"/>
          <a:stretch/>
        </p:blipFill>
        <p:spPr>
          <a:xfrm>
            <a:off x="0" y="0"/>
            <a:ext cx="9144000" cy="951529"/>
          </a:xfrm>
          <a:prstGeom prst="rect">
            <a:avLst/>
          </a:prstGeom>
          <a:noFill/>
          <a:ln>
            <a:noFill/>
          </a:ln>
        </p:spPr>
      </p:pic>
      <p:pic>
        <p:nvPicPr>
          <p:cNvPr id="278" name="Google Shape;278;p45" descr="Logo, company name&#10;&#10;Description automatically generated"/>
          <p:cNvPicPr preferRelativeResize="0"/>
          <p:nvPr/>
        </p:nvPicPr>
        <p:blipFill rotWithShape="1">
          <a:blip r:embed="rId4">
            <a:alphaModFix/>
          </a:blip>
          <a:srcRect l="15287" t="18902" r="17126" b="28354"/>
          <a:stretch/>
        </p:blipFill>
        <p:spPr>
          <a:xfrm>
            <a:off x="8210736" y="181041"/>
            <a:ext cx="790117" cy="587480"/>
          </a:xfrm>
          <a:prstGeom prst="rect">
            <a:avLst/>
          </a:prstGeom>
          <a:noFill/>
          <a:ln>
            <a:noFill/>
          </a:ln>
        </p:spPr>
      </p:pic>
      <p:sp>
        <p:nvSpPr>
          <p:cNvPr id="279" name="Google Shape;279;p45"/>
          <p:cNvSpPr txBox="1"/>
          <p:nvPr/>
        </p:nvSpPr>
        <p:spPr>
          <a:xfrm>
            <a:off x="4473109" y="130339"/>
            <a:ext cx="3753900" cy="715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1ST ANNUAL</a:t>
            </a:r>
            <a:endParaRPr sz="14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WEST TEXAS HEALTH DISPARITIES</a:t>
            </a:r>
            <a:endParaRPr sz="1400" b="1" i="0" u="none" strike="noStrike" cap="none">
              <a:solidFill>
                <a:schemeClr val="dk1"/>
              </a:solidFill>
              <a:latin typeface="Calibri"/>
              <a:ea typeface="Calibri"/>
              <a:cs typeface="Calibri"/>
              <a:sym typeface="Calibri"/>
            </a:endParaRPr>
          </a:p>
          <a:p>
            <a:pPr marL="0" marR="0" lvl="0" indent="0" algn="r" rtl="0">
              <a:spcBef>
                <a:spcPts val="0"/>
              </a:spcBef>
              <a:spcAft>
                <a:spcPts val="0"/>
              </a:spcAft>
              <a:buNone/>
            </a:pPr>
            <a:r>
              <a:rPr lang="en" sz="1400" b="1" i="0" u="none" strike="noStrike" cap="none">
                <a:solidFill>
                  <a:schemeClr val="dk1"/>
                </a:solidFill>
                <a:latin typeface="Calibri"/>
                <a:ea typeface="Calibri"/>
                <a:cs typeface="Calibri"/>
                <a:sym typeface="Calibri"/>
              </a:rPr>
              <a:t>RESEARCH SYMPOSIUM</a:t>
            </a:r>
            <a:endParaRPr sz="1400" b="1" i="0" u="none" strike="noStrike" cap="none">
              <a:solidFill>
                <a:schemeClr val="dk1"/>
              </a:solidFill>
              <a:latin typeface="Calibri"/>
              <a:ea typeface="Calibri"/>
              <a:cs typeface="Calibri"/>
              <a:sym typeface="Calibri"/>
            </a:endParaRPr>
          </a:p>
        </p:txBody>
      </p:sp>
      <p:pic>
        <p:nvPicPr>
          <p:cNvPr id="280" name="Google Shape;280;p45"/>
          <p:cNvPicPr preferRelativeResize="0"/>
          <p:nvPr/>
        </p:nvPicPr>
        <p:blipFill rotWithShape="1">
          <a:blip r:embed="rId5">
            <a:alphaModFix/>
          </a:blip>
          <a:srcRect l="19331" t="50000" r="20522" b="17963"/>
          <a:stretch/>
        </p:blipFill>
        <p:spPr>
          <a:xfrm>
            <a:off x="175825" y="1236100"/>
            <a:ext cx="8792349" cy="37465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1992</Words>
  <Application>Microsoft Office PowerPoint</Application>
  <PresentationFormat>On-screen Show (16:9)</PresentationFormat>
  <Paragraphs>172</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Calibri</vt:lpstr>
      <vt:lpstr>Source Sans Pro Black</vt:lpstr>
      <vt:lpstr>Arial</vt:lpstr>
      <vt:lpstr>Bona Nova</vt:lpstr>
      <vt:lpstr>Times New Roman</vt:lpstr>
      <vt:lpstr>Georgia</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Texas Department of State Health Services. “CDC Heart Disease and Stroke Map.” Texas Department of State Health Services. Accessed June 12, 2021. https://www.dshs.texas.gov/heart/MapWidget.aspx. Shurmur, Scott “Interview with Dr. Scott Shurmur at TTUHSC by Radha Patel” Interviewed by Radha Patel. March 2, 2021. UMC Health Systems. “Community Health Needs Assessment 2019.” https://www.umchealthsystem.com/docs/default-source/default-document-library/umc-chna---2019-final.pdf?sfvrsn=5d15361_2 Thomas, S. R., Holmes, G. M., &amp; Pink, G. H. (2016). To what extent do community characteristics explain differences in closure among financially distressed rural hospitals?. Journal of health care for the poor and underserved, 27(4), 194-203. Nair, Nandini “Interview with Dr. Nandini Nair at TTUHSC by Adeyemi Adeniran” Interviewed by Adeyemi Adeniran. April 14, 2021. James, C. V., Moonesinghe, R., Wilson-Frederick, S. M., Hall, J. E., Penman-Aguilar, A., &amp; Bouye, K. (2018). Racial/Ethnic Health Disparities Among Rural Adults—United States, 2012–2015: MMWR Surveillance Summaries / November 17, 2017 / 66(23);1–9. Journal of Health Care for the Poor and Underserved, 29(1), 19–34. https://doi.org/10.1353/hpu.2018.0003  Maas, A.H.E.M., and Y.E.A. Appelman. “Gender Differences in Coronary Heart Disease”.  Netherlands Heart Journal 18, no. 12 (2010): 598–603. doi:10.1007/s12471-010-0841-y.  Gaggin, Hanna, and Andrew Oseran. “Gender Differences in Cardiovascular Disease: Women Are Less Likely to Be Prescribed Certain Heart Medications.” Harvard Health, July 16, 2020. https://www.health.harvard.edu/blog/gender-differences-in-cardiovascular-disease-women-are-less-likely-to-be-prescribed-certain-heart-medications-2020071620553 </vt:lpstr>
      <vt:lpstr>Supplemental Slides</vt:lpstr>
      <vt:lpstr>Additional Topics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Josh Willms</cp:lastModifiedBy>
  <cp:revision>1</cp:revision>
  <dcterms:modified xsi:type="dcterms:W3CDTF">2023-04-25T19:32:33Z</dcterms:modified>
</cp:coreProperties>
</file>