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8B1B99-C686-498E-9298-6032BE6CC701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12619A-0933-4782-9A64-590AA3CEC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73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973E2-62F6-4513-BCAB-F6635D15D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4634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92186-8BD3-4EE9-9833-2D5D63C311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F11347-CA7E-4543-B508-DE42155BDD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DA5281-1C98-40C6-A77F-FC838C8D1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7040-A879-47EF-8C11-FF9714119565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C59A2D-26CE-4EC5-9AAF-3F1392FC4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0D400-A710-4415-8797-C3BE07B78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15A6-F342-4872-9C5C-85F89D21F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021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08A88-4A89-480C-97E2-C772D4D33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81DC41-DE90-463C-8BB4-89E44D997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17E99-50A5-4F2E-99C8-3F45CAA42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7040-A879-47EF-8C11-FF9714119565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AC8353-EE73-418C-AED6-AF3CEE285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7AF42-3BD7-4056-BBEE-DD624EC09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15A6-F342-4872-9C5C-85F89D21F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35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FE5FCF-F0E8-4C73-A4E9-9A35242AAA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56D1EE-CB29-4DBE-A3F2-7ABAAD4219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910881-5F3B-4EB9-AFCE-EFB53F591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7040-A879-47EF-8C11-FF9714119565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BC68F4-0816-4A51-B8CE-58DA187D0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7C1230-5A87-476C-80B7-C43DB346D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15A6-F342-4872-9C5C-85F89D21F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525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7680C-7476-467E-BEB1-CE7B44E3B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A04D2-1E6D-4D16-88F9-A88D5B8BD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DADF4-A4DB-4A3E-9D87-FC3026A36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7040-A879-47EF-8C11-FF9714119565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240380-C879-4EFB-B168-152D64E44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CDD5FD-2B17-47D0-BDEA-47A6DD036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15A6-F342-4872-9C5C-85F89D21F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76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C8CF9-8C7D-4537-99FE-FC3EE054D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1C6BB6-05C4-406D-AE61-14EB308D72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E63553-89EE-4567-A698-E50B62B9C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7040-A879-47EF-8C11-FF9714119565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083C10-D28A-427E-8DB1-3E8970EDB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36F5B9-BA74-4BF7-9C14-633973849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15A6-F342-4872-9C5C-85F89D21F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75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B9938-EB21-4FBC-AEF5-0ACAC0CA6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6F171-C91A-4642-B1B8-D1976DA78A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5D3A5E-D9CF-457A-8986-0D41250E59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E776A2-283C-4FD6-ABE3-1C978DAD8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7040-A879-47EF-8C11-FF9714119565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D08304-9966-4D02-9171-719ED55C6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76BC55-9E29-4831-BDB1-C7D6F4FC8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15A6-F342-4872-9C5C-85F89D21F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889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83A0A-F356-4929-A2C1-431E91E02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DE3A77-07F6-4C06-A11E-4AB3BFC0A5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E77CB8-9896-4CBE-9C03-4D5B47320E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941044-F021-4FED-A396-16A2C11A6D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63A0B3-E402-4362-9D74-247E0ADF54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8DB4E4-8D6D-4241-BF84-0A968B642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7040-A879-47EF-8C11-FF9714119565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2275BB-D300-4AEC-AEDB-CA39C723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7A0262-C30D-4A8D-ABB4-A0A3DC8A2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15A6-F342-4872-9C5C-85F89D21F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120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07C9C-9843-4709-B990-20671D757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E83AEC-706F-4AA3-8DA8-971D936F4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7040-A879-47EF-8C11-FF9714119565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4CE5AD-64D6-4F13-8F82-8E4221BDC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6666F4-7156-4DF6-ABD2-7D72F22B7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15A6-F342-4872-9C5C-85F89D21F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556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9184D3-7CE8-4F28-A0D1-C22C52DA8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7040-A879-47EF-8C11-FF9714119565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9DA45C-FB52-43C8-8719-01336663A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FF7AEC-C940-4F03-8998-CE3D232F1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15A6-F342-4872-9C5C-85F89D21F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019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4A2B8-B8B5-4F0E-B83D-54EE06899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472A7-91D2-4F82-86A5-FB8870929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EFDA06-987E-4D07-BE58-75D4DBEFC1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938D30-F2A4-4E67-B655-E46D67EDA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7040-A879-47EF-8C11-FF9714119565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6BEEE4-53BC-4367-9496-1419A671A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68A3E4-CC47-4285-8330-4D34AD097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15A6-F342-4872-9C5C-85F89D21F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927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1009D-55B3-4A1D-88D3-810606107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EA7D81-A106-44EF-B166-6DFD73C4B8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64C989-D91E-4402-9587-6B08B2F02C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7B1163-D4D1-41EC-AD24-952A1F3AA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7040-A879-47EF-8C11-FF9714119565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D7075E-E259-42DC-81F8-D04A38D11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352FBA-CFAF-4F8E-A23B-F75EADA64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15A6-F342-4872-9C5C-85F89D21F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246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EE5FC1-2288-4E64-B560-87641590F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1FC1BA-A45D-439B-8164-F681E306DD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2BE65-4B8D-45E8-872D-1E8443573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87040-A879-47EF-8C11-FF9714119565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1B7C0E-A7F2-442F-A59A-1535C27659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8EA8F4-965B-4838-84FA-6F5FE0951E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015A6-F342-4872-9C5C-85F89D21F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573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F1B06-DE10-4EC2-AEC0-F28DBE6FA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574" y="491467"/>
            <a:ext cx="10515600" cy="566462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</a:rPr>
              <a:t>DMR Timeline (Class of 2026)</a:t>
            </a:r>
            <a:br>
              <a:rPr lang="en-US" sz="3600" b="1" dirty="0">
                <a:solidFill>
                  <a:srgbClr val="0000CC"/>
                </a:solidFill>
              </a:rPr>
            </a:br>
            <a:br>
              <a:rPr lang="en-US" sz="3600" b="1" dirty="0">
                <a:solidFill>
                  <a:srgbClr val="0000CC"/>
                </a:solidFill>
              </a:rPr>
            </a:br>
            <a:endParaRPr lang="en-US" sz="3600" b="1" dirty="0">
              <a:solidFill>
                <a:srgbClr val="0000CC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BF4971-F351-43F2-88C8-12A736B18C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816447"/>
              </p:ext>
            </p:extLst>
          </p:nvPr>
        </p:nvGraphicFramePr>
        <p:xfrm>
          <a:off x="422950" y="491466"/>
          <a:ext cx="11488847" cy="6028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35046">
                  <a:extLst>
                    <a:ext uri="{9D8B030D-6E8A-4147-A177-3AD203B41FA5}">
                      <a16:colId xmlns:a16="http://schemas.microsoft.com/office/drawing/2014/main" val="1957680684"/>
                    </a:ext>
                  </a:extLst>
                </a:gridCol>
                <a:gridCol w="1041149">
                  <a:extLst>
                    <a:ext uri="{9D8B030D-6E8A-4147-A177-3AD203B41FA5}">
                      <a16:colId xmlns:a16="http://schemas.microsoft.com/office/drawing/2014/main" val="235781981"/>
                    </a:ext>
                  </a:extLst>
                </a:gridCol>
                <a:gridCol w="1013988">
                  <a:extLst>
                    <a:ext uri="{9D8B030D-6E8A-4147-A177-3AD203B41FA5}">
                      <a16:colId xmlns:a16="http://schemas.microsoft.com/office/drawing/2014/main" val="2203447289"/>
                    </a:ext>
                  </a:extLst>
                </a:gridCol>
                <a:gridCol w="950614">
                  <a:extLst>
                    <a:ext uri="{9D8B030D-6E8A-4147-A177-3AD203B41FA5}">
                      <a16:colId xmlns:a16="http://schemas.microsoft.com/office/drawing/2014/main" val="2027692526"/>
                    </a:ext>
                  </a:extLst>
                </a:gridCol>
                <a:gridCol w="948050">
                  <a:extLst>
                    <a:ext uri="{9D8B030D-6E8A-4147-A177-3AD203B41FA5}">
                      <a16:colId xmlns:a16="http://schemas.microsoft.com/office/drawing/2014/main" val="2208329332"/>
                    </a:ext>
                  </a:extLst>
                </a:gridCol>
              </a:tblGrid>
              <a:tr h="332399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MS</a:t>
                      </a:r>
                      <a:r>
                        <a:rPr lang="en-US" sz="2400" b="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MS</a:t>
                      </a:r>
                      <a:r>
                        <a:rPr lang="en-US" sz="2400" b="0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MS</a:t>
                      </a:r>
                      <a:r>
                        <a:rPr lang="en-US" sz="2400" b="0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MS</a:t>
                      </a:r>
                      <a:r>
                        <a:rPr lang="en-US" sz="2400" b="0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6448496"/>
                  </a:ext>
                </a:extLst>
              </a:tr>
              <a:tr h="381588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DMR Application Deadline: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October 1</a:t>
                      </a:r>
                      <a:r>
                        <a:rPr lang="en-US" sz="1600" b="1" baseline="300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st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 2023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9160399"/>
                  </a:ext>
                </a:extLst>
              </a:tr>
              <a:tr h="381588">
                <a:tc>
                  <a:txBody>
                    <a:bodyPr/>
                    <a:lstStyle/>
                    <a:p>
                      <a:r>
                        <a:rPr lang="en-US" sz="1600" dirty="0"/>
                        <a:t>Introduction to Research (elective)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Optional 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599327194"/>
                  </a:ext>
                </a:extLst>
              </a:tr>
              <a:tr h="381588">
                <a:tc>
                  <a:txBody>
                    <a:bodyPr/>
                    <a:lstStyle/>
                    <a:p>
                      <a:r>
                        <a:rPr lang="en-US" sz="1600" dirty="0"/>
                        <a:t>(Req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en-US" sz="1600" dirty="0"/>
                        <a:t>) Medical Student Summer Research Program </a:t>
                      </a:r>
                      <a:r>
                        <a:rPr lang="en-US" sz="1600" u="sng" dirty="0"/>
                        <a:t>or</a:t>
                      </a:r>
                      <a:r>
                        <a:rPr lang="en-US" sz="1600" u="none" baseline="0" dirty="0"/>
                        <a:t> </a:t>
                      </a:r>
                      <a:r>
                        <a:rPr lang="en-US" sz="1600" baseline="0" dirty="0"/>
                        <a:t>research experience med school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5522493"/>
                  </a:ext>
                </a:extLst>
              </a:tr>
              <a:tr h="381588">
                <a:tc>
                  <a:txBody>
                    <a:bodyPr/>
                    <a:lstStyle/>
                    <a:p>
                      <a:r>
                        <a:rPr lang="en-US" sz="1600" dirty="0"/>
                        <a:t>Y2 Medical Student Research (Fall MS2-Spring MS2)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Optional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9551805"/>
                  </a:ext>
                </a:extLst>
              </a:tr>
              <a:tr h="381588">
                <a:tc>
                  <a:txBody>
                    <a:bodyPr/>
                    <a:lstStyle/>
                    <a:p>
                      <a:r>
                        <a:rPr lang="en-US" sz="1600" dirty="0"/>
                        <a:t>(Req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en-US" sz="1600" dirty="0"/>
                        <a:t>) Course 1: Research Methods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due by MS3 (Sep 1</a:t>
                      </a:r>
                      <a:r>
                        <a:rPr lang="en-US" sz="1600" baseline="300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st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 2024)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5725824"/>
                  </a:ext>
                </a:extLst>
              </a:tr>
              <a:tr h="532184">
                <a:tc>
                  <a:txBody>
                    <a:bodyPr/>
                    <a:lstStyle/>
                    <a:p>
                      <a:r>
                        <a:rPr lang="en-US" sz="1600" dirty="0"/>
                        <a:t>(Req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n-US" sz="1600" dirty="0"/>
                        <a:t>) Course 2: Proposal Development/Research Management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due by MS3 (Sep 1</a:t>
                      </a:r>
                      <a:r>
                        <a:rPr lang="en-US" sz="1600" baseline="300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st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 2024)</a:t>
                      </a:r>
                      <a:endParaRPr lang="en-US" sz="160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6761034"/>
                  </a:ext>
                </a:extLst>
              </a:tr>
              <a:tr h="667779">
                <a:tc>
                  <a:txBody>
                    <a:bodyPr/>
                    <a:lstStyle/>
                    <a:p>
                      <a:r>
                        <a:rPr lang="en-US" sz="1600" dirty="0"/>
                        <a:t>(Req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D</a:t>
                      </a:r>
                      <a:r>
                        <a:rPr lang="en-US" sz="1600" dirty="0"/>
                        <a:t>) Student Group Discussion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75% attendance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 </a:t>
                      </a:r>
                    </a:p>
                    <a:p>
                      <a:pPr algn="ctr"/>
                      <a:r>
                        <a:rPr lang="en-US" sz="1800" b="1" dirty="0"/>
                        <a:t>(Spring)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8937643"/>
                  </a:ext>
                </a:extLst>
              </a:tr>
              <a:tr h="381588">
                <a:tc>
                  <a:txBody>
                    <a:bodyPr/>
                    <a:lstStyle/>
                    <a:p>
                      <a:r>
                        <a:rPr lang="en-US" sz="1600" dirty="0"/>
                        <a:t>(Req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en-US" sz="1600" dirty="0"/>
                        <a:t>) Conduct research project(s)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6783798"/>
                  </a:ext>
                </a:extLst>
              </a:tr>
              <a:tr h="667779">
                <a:tc>
                  <a:txBody>
                    <a:bodyPr/>
                    <a:lstStyle/>
                    <a:p>
                      <a:r>
                        <a:rPr lang="en-US" sz="1600" dirty="0"/>
                        <a:t>(Req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F</a:t>
                      </a:r>
                      <a:r>
                        <a:rPr lang="en-US" sz="1600" dirty="0"/>
                        <a:t>) Submit abstract and present oral/poster as the first or co-first author at one (1) Student Research Week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due by MS4 (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Feb 28</a:t>
                      </a:r>
                      <a:r>
                        <a:rPr lang="en-US" sz="1600" baseline="300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th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, 2026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O </a:t>
                      </a:r>
                    </a:p>
                    <a:p>
                      <a:pPr algn="ctr"/>
                      <a:r>
                        <a:rPr lang="en-US" sz="1800" b="1" dirty="0"/>
                        <a:t>(Spring)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O </a:t>
                      </a:r>
                    </a:p>
                    <a:p>
                      <a:pPr algn="ctr"/>
                      <a:r>
                        <a:rPr lang="en-US" sz="1800" b="1" dirty="0"/>
                        <a:t>(Spring)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O </a:t>
                      </a:r>
                    </a:p>
                    <a:p>
                      <a:pPr algn="ctr"/>
                      <a:r>
                        <a:rPr lang="en-US" sz="1800" b="1" dirty="0"/>
                        <a:t>(Spring)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28298608"/>
                  </a:ext>
                </a:extLst>
              </a:tr>
              <a:tr h="381588">
                <a:tc>
                  <a:txBody>
                    <a:bodyPr/>
                    <a:lstStyle/>
                    <a:p>
                      <a:r>
                        <a:rPr lang="en-US" sz="1600" dirty="0"/>
                        <a:t>(Req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G</a:t>
                      </a:r>
                      <a:r>
                        <a:rPr lang="en-US" sz="1600" dirty="0"/>
                        <a:t>) Research Proposal Submission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due by MS3 (Dec 1</a:t>
                      </a:r>
                      <a:r>
                        <a:rPr lang="en-US" sz="1600" baseline="300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st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, 2024)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4237162"/>
                  </a:ext>
                </a:extLst>
              </a:tr>
              <a:tr h="604181">
                <a:tc>
                  <a:txBody>
                    <a:bodyPr/>
                    <a:lstStyle/>
                    <a:p>
                      <a:r>
                        <a:rPr lang="en-US" sz="1600" u="none" dirty="0"/>
                        <a:t>(Req </a:t>
                      </a:r>
                      <a:r>
                        <a:rPr lang="en-US" sz="1600" b="1" u="none" dirty="0">
                          <a:solidFill>
                            <a:srgbClr val="FF0000"/>
                          </a:solidFill>
                        </a:rPr>
                        <a:t>H</a:t>
                      </a:r>
                      <a:r>
                        <a:rPr lang="en-US" sz="1600" u="none" dirty="0"/>
                        <a:t>) </a:t>
                      </a:r>
                      <a:r>
                        <a:rPr lang="en-US" sz="1600" dirty="0"/>
                        <a:t>Submit abstract and present oral/poster as the first or co-first author at one (1) </a:t>
                      </a:r>
                      <a:r>
                        <a:rPr lang="en-US" sz="1600" u="none" dirty="0"/>
                        <a:t>national conference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due by MS4 (Feb 28</a:t>
                      </a:r>
                      <a:r>
                        <a:rPr lang="en-US" sz="1600" baseline="30000" dirty="0">
                          <a:solidFill>
                            <a:srgbClr val="FF0000"/>
                          </a:solidFill>
                        </a:rPr>
                        <a:t>th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, 2026)</a:t>
                      </a:r>
                      <a:endParaRPr lang="en-US" sz="16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5767504"/>
                  </a:ext>
                </a:extLst>
              </a:tr>
              <a:tr h="381588">
                <a:tc>
                  <a:txBody>
                    <a:bodyPr/>
                    <a:lstStyle/>
                    <a:p>
                      <a:r>
                        <a:rPr lang="en-US" sz="1600" dirty="0"/>
                        <a:t>(Req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US" sz="1600" dirty="0"/>
                        <a:t>) Participate in one (1) Manuscript Submission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due by MS4 (Feb 28</a:t>
                      </a:r>
                      <a:r>
                        <a:rPr lang="en-US" sz="1600" baseline="30000" dirty="0">
                          <a:solidFill>
                            <a:srgbClr val="FF0000"/>
                          </a:solidFill>
                        </a:rPr>
                        <a:t>th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, 2026)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51755289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456DE2A7-DD5A-41ED-8167-4493377562BB}"/>
              </a:ext>
            </a:extLst>
          </p:cNvPr>
          <p:cNvSpPr txBox="1"/>
          <p:nvPr/>
        </p:nvSpPr>
        <p:spPr>
          <a:xfrm>
            <a:off x="1348963" y="6493081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X</a:t>
            </a:r>
            <a:r>
              <a:rPr lang="en-US" dirty="0"/>
              <a:t>: Mandatory completion dates	</a:t>
            </a:r>
            <a:r>
              <a:rPr lang="en-US" b="1" dirty="0"/>
              <a:t>O</a:t>
            </a:r>
            <a:r>
              <a:rPr lang="en-US" dirty="0"/>
              <a:t>: Flexible fulfillment throughout medical school years </a:t>
            </a:r>
          </a:p>
        </p:txBody>
      </p:sp>
    </p:spTree>
    <p:extLst>
      <p:ext uri="{BB962C8B-B14F-4D97-AF65-F5344CB8AC3E}">
        <p14:creationId xmlns:p14="http://schemas.microsoft.com/office/powerpoint/2010/main" val="834311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267</Words>
  <Application>Microsoft Office PowerPoint</Application>
  <PresentationFormat>Widescreen</PresentationFormat>
  <Paragraphs>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DMR Timeline (Class of 2026)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DMR Timeline (Class of 2025)</dc:title>
  <dc:creator>Shen, Leslie</dc:creator>
  <cp:lastModifiedBy>Shen, Leslie</cp:lastModifiedBy>
  <cp:revision>5</cp:revision>
  <dcterms:created xsi:type="dcterms:W3CDTF">2023-02-27T20:32:13Z</dcterms:created>
  <dcterms:modified xsi:type="dcterms:W3CDTF">2023-03-21T18:04:03Z</dcterms:modified>
</cp:coreProperties>
</file>