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6" r:id="rId7"/>
    <p:sldId id="260" r:id="rId8"/>
    <p:sldId id="261" r:id="rId9"/>
    <p:sldId id="273" r:id="rId10"/>
    <p:sldId id="275" r:id="rId11"/>
    <p:sldId id="274" r:id="rId12"/>
    <p:sldId id="276" r:id="rId13"/>
    <p:sldId id="262" r:id="rId14"/>
    <p:sldId id="267" r:id="rId15"/>
    <p:sldId id="268" r:id="rId16"/>
    <p:sldId id="270" r:id="rId17"/>
    <p:sldId id="271" r:id="rId18"/>
    <p:sldId id="272" r:id="rId19"/>
    <p:sldId id="263" r:id="rId20"/>
    <p:sldId id="278" r:id="rId21"/>
    <p:sldId id="279" r:id="rId22"/>
    <p:sldId id="280" r:id="rId23"/>
    <p:sldId id="281" r:id="rId24"/>
    <p:sldId id="283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13" autoAdjust="0"/>
  </p:normalViewPr>
  <p:slideViewPr>
    <p:cSldViewPr snapToGrid="0" snapToObjects="1"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EA6BF-4651-BA4E-A119-255104163997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FBCDB-8150-DF49-AFF0-109F53693F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2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FBCDB-8150-DF49-AFF0-109F53693F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4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0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22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69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40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40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88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6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2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20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53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8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20D2-3948-4F8F-BE5D-E7E7D97880B2}" type="datetime4">
              <a:rPr lang="en-US" smtClean="0"/>
              <a:pPr/>
              <a:t>July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0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aboutvision.com/contacts/bifocals.htm" TargetMode="External"/><Relationship Id="rId2" Type="http://schemas.openxmlformats.org/officeDocument/2006/relationships/hyperlink" Target="https://www.allaboutvision.com/contacts/extended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llaboutvision.com/contacts/silicone-hydrogel.htm" TargetMode="External"/><Relationship Id="rId4" Type="http://schemas.openxmlformats.org/officeDocument/2006/relationships/hyperlink" Target="https://www.allaboutvision.com/contacts/disposable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</a:t>
            </a:r>
            <a:r>
              <a:rPr lang="en-US" dirty="0" smtClean="0"/>
              <a:t>lenses: Past, Present and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Matthew Mahek, OD</a:t>
            </a:r>
          </a:p>
          <a:p>
            <a:r>
              <a:rPr lang="en-US" dirty="0" smtClean="0"/>
              <a:t>TTUHSC Department of Ophthalmology and Visual Sciences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THICKNESS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High minus = thicker edge</a:t>
            </a:r>
          </a:p>
          <a:p>
            <a:r>
              <a:rPr lang="en-US" dirty="0" smtClean="0"/>
              <a:t>High plus = thicker center</a:t>
            </a:r>
          </a:p>
          <a:p>
            <a:endParaRPr lang="en-US" dirty="0"/>
          </a:p>
          <a:p>
            <a:r>
              <a:rPr lang="en-US" dirty="0" smtClean="0"/>
              <a:t>Dk/T</a:t>
            </a:r>
          </a:p>
          <a:p>
            <a:pPr lvl="1"/>
            <a:r>
              <a:rPr lang="en-US" dirty="0" smtClean="0"/>
              <a:t>T = Lens Thickness</a:t>
            </a:r>
          </a:p>
          <a:p>
            <a:pPr lvl="1"/>
            <a:r>
              <a:rPr lang="en-US" dirty="0" smtClean="0"/>
              <a:t>Higher thickness = less oxygen transmission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-16752" r="-16752"/>
          <a:stretch>
            <a:fillRect/>
          </a:stretch>
        </p:blipFill>
        <p:spPr>
          <a:xfrm>
            <a:off x="4304915" y="856831"/>
            <a:ext cx="4800600" cy="5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Silicone hydrogels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Silicone Hydrogel</a:t>
            </a:r>
          </a:p>
          <a:p>
            <a:pPr lvl="1"/>
            <a:r>
              <a:rPr lang="en-US" dirty="0" smtClean="0"/>
              <a:t>Advantages</a:t>
            </a:r>
          </a:p>
          <a:p>
            <a:pPr lvl="2"/>
            <a:r>
              <a:rPr lang="en-US" dirty="0" smtClean="0"/>
              <a:t>High Dk</a:t>
            </a:r>
          </a:p>
          <a:p>
            <a:pPr lvl="2"/>
            <a:r>
              <a:rPr lang="en-US" dirty="0" smtClean="0"/>
              <a:t>Less hypoxia</a:t>
            </a:r>
          </a:p>
          <a:p>
            <a:pPr lvl="2"/>
            <a:r>
              <a:rPr lang="en-US" dirty="0" smtClean="0"/>
              <a:t>Extended Wear	</a:t>
            </a:r>
          </a:p>
          <a:p>
            <a:pPr lvl="2"/>
            <a:r>
              <a:rPr lang="en-US" dirty="0" smtClean="0"/>
              <a:t>Comfort?</a:t>
            </a:r>
          </a:p>
          <a:p>
            <a:pPr lvl="1"/>
            <a:r>
              <a:rPr lang="en-US" dirty="0" smtClean="0"/>
              <a:t>Disadvantages</a:t>
            </a:r>
          </a:p>
          <a:p>
            <a:pPr lvl="2"/>
            <a:r>
              <a:rPr lang="en-US" dirty="0" smtClean="0"/>
              <a:t>Less wettability</a:t>
            </a:r>
          </a:p>
          <a:p>
            <a:pPr lvl="2"/>
            <a:r>
              <a:rPr lang="en-US" dirty="0" smtClean="0"/>
              <a:t>Higher modulus</a:t>
            </a:r>
          </a:p>
          <a:p>
            <a:pPr lvl="2"/>
            <a:r>
              <a:rPr lang="en-US" dirty="0" smtClean="0"/>
              <a:t>Cost</a:t>
            </a:r>
          </a:p>
          <a:p>
            <a:pPr lvl="2"/>
            <a:r>
              <a:rPr lang="en-US" dirty="0" smtClean="0"/>
              <a:t>GPC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531" t="18154" r="6796" b="19637"/>
          <a:stretch/>
        </p:blipFill>
        <p:spPr>
          <a:xfrm>
            <a:off x="762774" y="1327842"/>
            <a:ext cx="3261188" cy="1637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017" b="2881"/>
          <a:stretch/>
        </p:blipFill>
        <p:spPr>
          <a:xfrm>
            <a:off x="762774" y="3044440"/>
            <a:ext cx="3261188" cy="1706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840" t="3017" r="2395"/>
          <a:stretch/>
        </p:blipFill>
        <p:spPr>
          <a:xfrm>
            <a:off x="762774" y="4829285"/>
            <a:ext cx="3261188" cy="18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Scleral lenses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Better comfort</a:t>
            </a:r>
          </a:p>
          <a:p>
            <a:pPr lvl="1"/>
            <a:r>
              <a:rPr lang="en-US" dirty="0" smtClean="0"/>
              <a:t>More stability</a:t>
            </a:r>
          </a:p>
          <a:p>
            <a:pPr lvl="1"/>
            <a:r>
              <a:rPr lang="en-US" dirty="0" smtClean="0"/>
              <a:t>Visual acuity</a:t>
            </a:r>
          </a:p>
          <a:p>
            <a:pPr lvl="1"/>
            <a:r>
              <a:rPr lang="en-US" dirty="0" smtClean="0"/>
              <a:t>Advanced irregularity</a:t>
            </a:r>
          </a:p>
          <a:p>
            <a:r>
              <a:rPr lang="en-US" dirty="0" smtClean="0"/>
              <a:t>Fitting</a:t>
            </a:r>
          </a:p>
          <a:p>
            <a:pPr lvl="1"/>
            <a:r>
              <a:rPr lang="en-US" dirty="0" smtClean="0"/>
              <a:t>Central clearance</a:t>
            </a:r>
          </a:p>
          <a:p>
            <a:pPr lvl="1"/>
            <a:r>
              <a:rPr lang="en-US" dirty="0" smtClean="0"/>
              <a:t>Limbal fit</a:t>
            </a:r>
          </a:p>
          <a:p>
            <a:pPr lvl="1"/>
            <a:r>
              <a:rPr lang="en-US" dirty="0" smtClean="0"/>
              <a:t>Edge</a:t>
            </a:r>
          </a:p>
          <a:p>
            <a:r>
              <a:rPr lang="en-US" dirty="0" smtClean="0"/>
              <a:t>Wear and care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982" y="3916020"/>
            <a:ext cx="2628724" cy="254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647" y="987637"/>
            <a:ext cx="3773185" cy="2821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775" r="26493" b="9918"/>
          <a:stretch/>
        </p:blipFill>
        <p:spPr>
          <a:xfrm>
            <a:off x="6392408" y="3929251"/>
            <a:ext cx="2576319" cy="25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RGP and scleral Lenses?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-264" b="975"/>
          <a:stretch/>
        </p:blipFill>
        <p:spPr>
          <a:xfrm>
            <a:off x="601259" y="3750648"/>
            <a:ext cx="3657600" cy="2421055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The scleral lens allows a reservoir of tears to form between the irregular cornea and the scleral lens</a:t>
            </a:r>
          </a:p>
          <a:p>
            <a:endParaRPr lang="en-US" dirty="0"/>
          </a:p>
          <a:p>
            <a:r>
              <a:rPr lang="en-US" dirty="0" smtClean="0"/>
              <a:t>This provides a more regular refractive surface and better vision	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525" b="525"/>
          <a:stretch>
            <a:fillRect/>
          </a:stretch>
        </p:blipFill>
        <p:spPr>
          <a:xfrm>
            <a:off x="249268" y="1417638"/>
            <a:ext cx="4361583" cy="20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0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68798"/>
            <a:ext cx="7772400" cy="1143000"/>
          </a:xfrm>
        </p:spPr>
        <p:txBody>
          <a:bodyPr/>
          <a:lstStyle/>
          <a:p>
            <a:r>
              <a:rPr lang="en-US" dirty="0" smtClean="0"/>
              <a:t>Comparing corneas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798" r="26493" b="9918"/>
          <a:stretch/>
        </p:blipFill>
        <p:spPr>
          <a:xfrm>
            <a:off x="6583071" y="2982925"/>
            <a:ext cx="1888355" cy="1780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985" t="10031" r="16029" b="28623"/>
          <a:stretch/>
        </p:blipFill>
        <p:spPr>
          <a:xfrm>
            <a:off x="6569844" y="1209717"/>
            <a:ext cx="1888355" cy="1707058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042965" y="1342017"/>
            <a:ext cx="3657600" cy="532580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Normal Cornea</a:t>
            </a:r>
          </a:p>
          <a:p>
            <a:r>
              <a:rPr lang="en-US" dirty="0" smtClean="0"/>
              <a:t>Bow-tie pattern</a:t>
            </a:r>
          </a:p>
          <a:p>
            <a:r>
              <a:rPr lang="en-US" dirty="0" smtClean="0"/>
              <a:t>Superior = Inferior</a:t>
            </a:r>
          </a:p>
          <a:p>
            <a:pPr marL="68580" indent="0">
              <a:buNone/>
            </a:pPr>
            <a:endParaRPr lang="en-US" sz="900" dirty="0" smtClean="0"/>
          </a:p>
          <a:p>
            <a:endParaRPr lang="en-US" sz="1800" dirty="0" smtClean="0"/>
          </a:p>
          <a:p>
            <a:pPr marL="68580" indent="0">
              <a:buNone/>
            </a:pPr>
            <a:r>
              <a:rPr lang="en-US" dirty="0" smtClean="0"/>
              <a:t>Keratoconus</a:t>
            </a:r>
          </a:p>
          <a:p>
            <a:r>
              <a:rPr lang="en-US" dirty="0" smtClean="0"/>
              <a:t>Inferior steepening</a:t>
            </a:r>
          </a:p>
          <a:p>
            <a:r>
              <a:rPr lang="en-US" dirty="0" smtClean="0"/>
              <a:t>Superior ≠ Inferior</a:t>
            </a:r>
          </a:p>
          <a:p>
            <a:pPr marL="68580" indent="0">
              <a:buNone/>
            </a:pPr>
            <a:endParaRPr lang="en-US" sz="1100" dirty="0" smtClean="0"/>
          </a:p>
          <a:p>
            <a:pPr marL="68580" indent="0">
              <a:buNone/>
            </a:pPr>
            <a:endParaRPr lang="en-US" sz="1100" dirty="0"/>
          </a:p>
          <a:p>
            <a:pPr marL="68580" indent="0">
              <a:buNone/>
            </a:pPr>
            <a:r>
              <a:rPr lang="en-US" dirty="0" smtClean="0"/>
              <a:t>Corneal Transplant</a:t>
            </a:r>
          </a:p>
          <a:p>
            <a:r>
              <a:rPr lang="en-US" dirty="0" smtClean="0"/>
              <a:t>Varying irregularity		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50000" b="13093"/>
          <a:stretch/>
        </p:blipFill>
        <p:spPr>
          <a:xfrm>
            <a:off x="4444681" y="1190931"/>
            <a:ext cx="1721833" cy="17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50719" b="13093"/>
          <a:stretch/>
        </p:blipFill>
        <p:spPr>
          <a:xfrm>
            <a:off x="4444681" y="3012836"/>
            <a:ext cx="1721833" cy="1751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8907" t="-4349" r="13308" b="9967"/>
          <a:stretch/>
        </p:blipFill>
        <p:spPr>
          <a:xfrm>
            <a:off x="6583071" y="4763886"/>
            <a:ext cx="1901581" cy="1697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17702" t="-2595" r="13897" b="2595"/>
          <a:stretch/>
        </p:blipFill>
        <p:spPr>
          <a:xfrm>
            <a:off x="4444681" y="4763886"/>
            <a:ext cx="1721833" cy="16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Scleral lens fitting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46" b="4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91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Scleral lens fitting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" t="9122" r="-143"/>
          <a:stretch/>
        </p:blipFill>
        <p:spPr>
          <a:xfrm>
            <a:off x="685800" y="1455275"/>
            <a:ext cx="7647972" cy="4892277"/>
          </a:xfrm>
        </p:spPr>
      </p:pic>
    </p:spTree>
    <p:extLst>
      <p:ext uri="{BB962C8B-B14F-4D97-AF65-F5344CB8AC3E}">
        <p14:creationId xmlns:p14="http://schemas.microsoft.com/office/powerpoint/2010/main" val="38688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Scleral lens fitting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8255" r="18255"/>
          <a:stretch>
            <a:fillRect/>
          </a:stretch>
        </p:blipFill>
        <p:spPr>
          <a:xfrm>
            <a:off x="2261378" y="1799253"/>
            <a:ext cx="6421699" cy="3084934"/>
          </a:xfrm>
        </p:spPr>
      </p:pic>
      <p:sp>
        <p:nvSpPr>
          <p:cNvPr id="3" name="TextBox 2"/>
          <p:cNvSpPr txBox="1"/>
          <p:nvPr/>
        </p:nvSpPr>
        <p:spPr>
          <a:xfrm>
            <a:off x="194809" y="3135464"/>
            <a:ext cx="128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Scleral Lens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920" y="3849873"/>
            <a:ext cx="156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Tear Reservoir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1772" y="4488395"/>
            <a:ext cx="89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Cornea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570988" y="3230506"/>
            <a:ext cx="510564" cy="180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570988" y="3875230"/>
            <a:ext cx="510564" cy="180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570988" y="4422245"/>
            <a:ext cx="510564" cy="180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lens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GPC</a:t>
            </a:r>
          </a:p>
          <a:p>
            <a:r>
              <a:rPr lang="en-US" dirty="0" smtClean="0"/>
              <a:t>CLARE</a:t>
            </a:r>
          </a:p>
          <a:p>
            <a:r>
              <a:rPr lang="en-US" dirty="0" smtClean="0"/>
              <a:t>Contact Lens induced infiltrate</a:t>
            </a:r>
          </a:p>
          <a:p>
            <a:r>
              <a:rPr lang="en-US" dirty="0" smtClean="0"/>
              <a:t>Bacterial keratitis</a:t>
            </a:r>
          </a:p>
          <a:p>
            <a:r>
              <a:rPr lang="en-US" dirty="0" smtClean="0"/>
              <a:t>Acanthomoeba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Giant papillary conjunctivitis</a:t>
            </a:r>
            <a:r>
              <a:rPr lang="en-US" dirty="0"/>
              <a:t>	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607520" y="1417638"/>
            <a:ext cx="3657600" cy="38770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Allergic conjunctivitis caused by mechanical irritation</a:t>
            </a:r>
          </a:p>
          <a:p>
            <a:r>
              <a:rPr lang="en-US" dirty="0" smtClean="0"/>
              <a:t>More common in SiHy lenses</a:t>
            </a:r>
          </a:p>
          <a:p>
            <a:r>
              <a:rPr lang="en-US" dirty="0" smtClean="0"/>
              <a:t>Symptoms</a:t>
            </a:r>
          </a:p>
          <a:p>
            <a:pPr lvl="1"/>
            <a:r>
              <a:rPr lang="en-US" dirty="0" smtClean="0"/>
              <a:t>Irritation both with and without contact lens present</a:t>
            </a:r>
          </a:p>
          <a:p>
            <a:pPr lvl="1"/>
            <a:r>
              <a:rPr lang="en-US" dirty="0" smtClean="0"/>
              <a:t>Excessive lens movement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Mild – anti allergy drops</a:t>
            </a:r>
          </a:p>
          <a:p>
            <a:pPr lvl="1"/>
            <a:r>
              <a:rPr lang="en-US" dirty="0" smtClean="0"/>
              <a:t>Severe – Steroid</a:t>
            </a:r>
          </a:p>
          <a:p>
            <a:r>
              <a:rPr lang="en-US" dirty="0" smtClean="0"/>
              <a:t>Prevention</a:t>
            </a:r>
          </a:p>
          <a:p>
            <a:pPr lvl="1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Solution</a:t>
            </a:r>
          </a:p>
          <a:p>
            <a:pPr lvl="1"/>
            <a:r>
              <a:rPr lang="en-US" dirty="0" smtClean="0"/>
              <a:t>Daily allergy drop	</a:t>
            </a:r>
          </a:p>
          <a:p>
            <a:pPr lvl="1"/>
            <a:r>
              <a:rPr lang="en-US" dirty="0" smtClean="0"/>
              <a:t>Daily disposable lenses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0" y="1311838"/>
            <a:ext cx="3072231" cy="2039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221" y="2595051"/>
            <a:ext cx="3072231" cy="2043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30" y="4483334"/>
            <a:ext cx="3072231" cy="21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disclosures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25" y="274638"/>
            <a:ext cx="856989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Contact lens acute red eye – CLARE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Inflammatory reaction (not infectious!)</a:t>
            </a:r>
          </a:p>
          <a:p>
            <a:r>
              <a:rPr lang="en-US" dirty="0" smtClean="0"/>
              <a:t>Symptoms</a:t>
            </a:r>
          </a:p>
          <a:p>
            <a:pPr lvl="1"/>
            <a:r>
              <a:rPr lang="en-US" dirty="0" smtClean="0"/>
              <a:t>Pain</a:t>
            </a:r>
          </a:p>
          <a:p>
            <a:pPr lvl="1"/>
            <a:r>
              <a:rPr lang="en-US" dirty="0" smtClean="0"/>
              <a:t>Redness</a:t>
            </a:r>
          </a:p>
          <a:p>
            <a:pPr lvl="1"/>
            <a:r>
              <a:rPr lang="en-US" dirty="0" smtClean="0"/>
              <a:t>Watering</a:t>
            </a:r>
          </a:p>
          <a:p>
            <a:pPr lvl="1"/>
            <a:r>
              <a:rPr lang="en-US" dirty="0" smtClean="0"/>
              <a:t>Photophobia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Antibiotic and steroid combo</a:t>
            </a:r>
          </a:p>
          <a:p>
            <a:pPr lvl="1"/>
            <a:r>
              <a:rPr lang="en-US" dirty="0" smtClean="0"/>
              <a:t>D/C contact lens wear</a:t>
            </a:r>
          </a:p>
          <a:p>
            <a:r>
              <a:rPr lang="en-US" dirty="0" smtClean="0"/>
              <a:t>Prevention</a:t>
            </a:r>
          </a:p>
          <a:p>
            <a:pPr lvl="1"/>
            <a:r>
              <a:rPr lang="en-US" dirty="0" smtClean="0"/>
              <a:t>Improve compliance</a:t>
            </a:r>
          </a:p>
          <a:p>
            <a:pPr lvl="1"/>
            <a:r>
              <a:rPr lang="en-US" dirty="0" smtClean="0"/>
              <a:t>Higher D/k lens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37" y="1536192"/>
            <a:ext cx="4050461" cy="1766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36" y="3434503"/>
            <a:ext cx="4050460" cy="26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Corneal infiltrate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Hypoxia, hypersensitivity</a:t>
            </a:r>
            <a:endParaRPr lang="en-US" dirty="0"/>
          </a:p>
          <a:p>
            <a:r>
              <a:rPr lang="en-US" dirty="0" smtClean="0"/>
              <a:t>Inflammatory (not infectious!)</a:t>
            </a:r>
          </a:p>
          <a:p>
            <a:r>
              <a:rPr lang="en-US" dirty="0" smtClean="0"/>
              <a:t>Symptoms</a:t>
            </a:r>
            <a:endParaRPr lang="en-US" dirty="0"/>
          </a:p>
          <a:p>
            <a:pPr lvl="1"/>
            <a:r>
              <a:rPr lang="en-US" dirty="0"/>
              <a:t>Pain</a:t>
            </a:r>
          </a:p>
          <a:p>
            <a:pPr lvl="1"/>
            <a:r>
              <a:rPr lang="en-US" dirty="0"/>
              <a:t>Redness</a:t>
            </a:r>
          </a:p>
          <a:p>
            <a:pPr lvl="1"/>
            <a:r>
              <a:rPr lang="en-US" dirty="0"/>
              <a:t>Watering</a:t>
            </a:r>
          </a:p>
          <a:p>
            <a:pPr lvl="1"/>
            <a:r>
              <a:rPr lang="en-US" dirty="0"/>
              <a:t>Photophobia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Antibiotic and steroid combo</a:t>
            </a:r>
          </a:p>
          <a:p>
            <a:pPr lvl="1"/>
            <a:r>
              <a:rPr lang="en-US" dirty="0"/>
              <a:t>D/C contact lens wear</a:t>
            </a:r>
          </a:p>
          <a:p>
            <a:r>
              <a:rPr lang="en-US" dirty="0"/>
              <a:t>Prevention</a:t>
            </a:r>
          </a:p>
          <a:p>
            <a:pPr lvl="1"/>
            <a:r>
              <a:rPr lang="en-US" dirty="0"/>
              <a:t>Improve compliance</a:t>
            </a:r>
          </a:p>
          <a:p>
            <a:pPr lvl="1"/>
            <a:r>
              <a:rPr lang="en-US" dirty="0"/>
              <a:t>Higher D/k lens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2098" y="15743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1276534"/>
            <a:ext cx="4153241" cy="2729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3950"/>
          <a:stretch/>
        </p:blipFill>
        <p:spPr>
          <a:xfrm>
            <a:off x="462987" y="4143342"/>
            <a:ext cx="4153241" cy="23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15" y="1315014"/>
            <a:ext cx="4005014" cy="320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Bacterial keratitis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315014"/>
            <a:ext cx="3657600" cy="4495926"/>
          </a:xfrm>
        </p:spPr>
        <p:txBody>
          <a:bodyPr>
            <a:normAutofit/>
          </a:bodyPr>
          <a:lstStyle/>
          <a:p>
            <a:r>
              <a:rPr lang="en-US" dirty="0"/>
              <a:t>Cause</a:t>
            </a:r>
          </a:p>
          <a:p>
            <a:pPr lvl="1"/>
            <a:r>
              <a:rPr lang="en-US" i="1" dirty="0"/>
              <a:t>Pseudomonas aeruginosa</a:t>
            </a:r>
          </a:p>
          <a:p>
            <a:pPr lvl="1"/>
            <a:r>
              <a:rPr lang="en-US" i="1" dirty="0"/>
              <a:t>S. aureus, S. epidermidis, S. pneumoniae</a:t>
            </a:r>
          </a:p>
          <a:p>
            <a:pPr lvl="1"/>
            <a:r>
              <a:rPr lang="en-US" i="1" dirty="0"/>
              <a:t>Moraxella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Culture</a:t>
            </a:r>
          </a:p>
          <a:p>
            <a:pPr lvl="1"/>
            <a:r>
              <a:rPr lang="en-US" dirty="0"/>
              <a:t>Aggressive antibiotics</a:t>
            </a:r>
          </a:p>
          <a:p>
            <a:pPr lvl="2"/>
            <a:r>
              <a:rPr lang="en-US" dirty="0" smtClean="0"/>
              <a:t>Fluoroquinolone</a:t>
            </a:r>
            <a:endParaRPr lang="en-US" dirty="0"/>
          </a:p>
          <a:p>
            <a:pPr lvl="2"/>
            <a:r>
              <a:rPr lang="en-US" dirty="0"/>
              <a:t>Fortified</a:t>
            </a:r>
          </a:p>
          <a:p>
            <a:r>
              <a:rPr lang="en-US" dirty="0"/>
              <a:t>Prognosis</a:t>
            </a:r>
          </a:p>
          <a:p>
            <a:pPr lvl="1"/>
            <a:r>
              <a:rPr lang="en-US" dirty="0"/>
              <a:t>depends on extent and location of infection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660" t="23203" r="3232" b="3346"/>
          <a:stretch/>
        </p:blipFill>
        <p:spPr>
          <a:xfrm>
            <a:off x="498515" y="3886785"/>
            <a:ext cx="4005014" cy="27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Acanthomoeba Keratitis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Cause</a:t>
            </a:r>
          </a:p>
          <a:p>
            <a:pPr lvl="1"/>
            <a:r>
              <a:rPr lang="en-US" i="1" dirty="0" smtClean="0"/>
              <a:t>Acanthamoeba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Topical antiamoebics</a:t>
            </a:r>
          </a:p>
          <a:p>
            <a:pPr lvl="1"/>
            <a:r>
              <a:rPr lang="en-US" dirty="0" smtClean="0"/>
              <a:t>Topical antibiotics</a:t>
            </a:r>
          </a:p>
          <a:p>
            <a:pPr lvl="1"/>
            <a:r>
              <a:rPr lang="en-US" dirty="0" smtClean="0"/>
              <a:t>Prevention!</a:t>
            </a:r>
          </a:p>
          <a:p>
            <a:r>
              <a:rPr lang="en-US" dirty="0" smtClean="0"/>
              <a:t>Prognosis</a:t>
            </a:r>
          </a:p>
          <a:p>
            <a:pPr lvl="1"/>
            <a:r>
              <a:rPr lang="en-US" dirty="0" smtClean="0"/>
              <a:t>Ranges from complete recovery to corneal transplant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660" y="1950756"/>
            <a:ext cx="4184426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074956"/>
            <a:ext cx="2222359" cy="1249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862" y="5074614"/>
            <a:ext cx="2211624" cy="12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and future advancements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Extending Range of SiHy Lenses </a:t>
            </a:r>
          </a:p>
          <a:p>
            <a:r>
              <a:rPr lang="en-US" dirty="0" smtClean="0"/>
              <a:t>Transitions</a:t>
            </a:r>
            <a:endParaRPr lang="en-US" dirty="0"/>
          </a:p>
          <a:p>
            <a:r>
              <a:rPr lang="en-US" dirty="0" smtClean="0"/>
              <a:t>Selenium infused lenses</a:t>
            </a:r>
          </a:p>
          <a:p>
            <a:r>
              <a:rPr lang="en-US" dirty="0" smtClean="0"/>
              <a:t>Medication Delivery</a:t>
            </a:r>
          </a:p>
          <a:p>
            <a:r>
              <a:rPr lang="en-US" dirty="0" smtClean="0"/>
              <a:t>Glucose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Described a variety of uses for contact lenses</a:t>
            </a:r>
          </a:p>
          <a:p>
            <a:r>
              <a:rPr lang="en-US" dirty="0" smtClean="0"/>
              <a:t>Discuss the complications associated with contact lenses</a:t>
            </a:r>
          </a:p>
          <a:p>
            <a:r>
              <a:rPr lang="en-US" dirty="0" smtClean="0"/>
              <a:t>Discuss the present and future advances in contact lenses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327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Gill Sans"/>
                <a:cs typeface="Gill Sans"/>
              </a:rPr>
              <a:t>HISTORY OF CONTACT LENSES	</a:t>
            </a:r>
            <a:endParaRPr lang="en-US" sz="3800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2011" y="1154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482197" y="1316327"/>
            <a:ext cx="4800600" cy="5363429"/>
            <a:chOff x="4572000" y="1316327"/>
            <a:chExt cx="4572000" cy="510802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1316327"/>
              <a:ext cx="4572000" cy="12344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385755"/>
              <a:ext cx="4572000" cy="217932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4565075"/>
              <a:ext cx="4572000" cy="1859280"/>
            </a:xfrm>
            <a:prstGeom prst="rect">
              <a:avLst/>
            </a:prstGeom>
          </p:spPr>
        </p:pic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-64145" y="1444607"/>
            <a:ext cx="4559171" cy="5008626"/>
            <a:chOff x="0" y="816035"/>
            <a:chExt cx="4342068" cy="47701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r="5029"/>
            <a:stretch/>
          </p:blipFill>
          <p:spPr>
            <a:xfrm>
              <a:off x="0" y="816035"/>
              <a:ext cx="4342068" cy="37490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r="5029"/>
            <a:stretch/>
          </p:blipFill>
          <p:spPr>
            <a:xfrm>
              <a:off x="0" y="4565075"/>
              <a:ext cx="4342068" cy="1021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4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HISTORY OF CONTACT LENSES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1979 — The introduction of rigid gas permeable contact lenses</a:t>
            </a:r>
          </a:p>
          <a:p>
            <a:r>
              <a:rPr lang="en-US" dirty="0"/>
              <a:t>1981 — The introduction of </a:t>
            </a:r>
            <a:r>
              <a:rPr lang="en-US" dirty="0" smtClean="0"/>
              <a:t>soft extended wear contact</a:t>
            </a:r>
            <a:endParaRPr lang="en-US" dirty="0">
              <a:hlinkClick r:id="rId2"/>
            </a:endParaRPr>
          </a:p>
          <a:p>
            <a:r>
              <a:rPr lang="en-US" dirty="0"/>
              <a:t>1982 — The launch of soft </a:t>
            </a:r>
            <a:r>
              <a:rPr lang="en-US" dirty="0" smtClean="0"/>
              <a:t>bifocal contacts</a:t>
            </a:r>
            <a:endParaRPr lang="en-US" dirty="0">
              <a:hlinkClick r:id="rId3"/>
            </a:endParaRPr>
          </a:p>
          <a:p>
            <a:r>
              <a:rPr lang="en-US" dirty="0"/>
              <a:t>1986 — The introduction of extended wear GP contact lenses</a:t>
            </a:r>
          </a:p>
          <a:p>
            <a:r>
              <a:rPr lang="en-US" dirty="0"/>
              <a:t>1987 — The launch </a:t>
            </a:r>
            <a:r>
              <a:rPr lang="en-US" dirty="0" smtClean="0"/>
              <a:t>of disposable contact lenses</a:t>
            </a:r>
            <a:endParaRPr lang="en-US" dirty="0">
              <a:hlinkClick r:id="rId4"/>
            </a:endParaRPr>
          </a:p>
          <a:p>
            <a:r>
              <a:rPr lang="en-US" dirty="0"/>
              <a:t>1995 — The introduction of daily disposable contact lenses</a:t>
            </a:r>
          </a:p>
          <a:p>
            <a:r>
              <a:rPr lang="en-US" dirty="0"/>
              <a:t>1999 — The introduction </a:t>
            </a:r>
            <a:r>
              <a:rPr lang="en-US" dirty="0" smtClean="0"/>
              <a:t>of silicon hydrogel contact lenses</a:t>
            </a:r>
            <a:endParaRPr lang="en-US" dirty="0">
              <a:hlinkClick r:id="rId5"/>
            </a:endParaRPr>
          </a:p>
          <a:p>
            <a:r>
              <a:rPr lang="en-US" dirty="0"/>
              <a:t>2002 — Silicone hydrogel contact lenses first marketed in U.S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2010 </a:t>
            </a:r>
            <a:r>
              <a:rPr lang="en-US" dirty="0"/>
              <a:t>— Custom-manufactured silicone hydrogel </a:t>
            </a:r>
            <a:r>
              <a:rPr lang="en-US" dirty="0" smtClean="0"/>
              <a:t>in </a:t>
            </a:r>
            <a:r>
              <a:rPr lang="en-US" dirty="0"/>
              <a:t>U.S.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for Contact lenses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638"/>
            <a:ext cx="7772400" cy="43419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Refractive Error</a:t>
            </a:r>
          </a:p>
          <a:p>
            <a:pPr lvl="1"/>
            <a:r>
              <a:rPr lang="en-US" dirty="0" smtClean="0"/>
              <a:t>Especially helpful for high refractive errors</a:t>
            </a:r>
          </a:p>
          <a:p>
            <a:pPr lvl="1"/>
            <a:r>
              <a:rPr lang="en-US" dirty="0" smtClean="0"/>
              <a:t>Anisometropia</a:t>
            </a:r>
          </a:p>
          <a:p>
            <a:r>
              <a:rPr lang="en-US" dirty="0" smtClean="0"/>
              <a:t>Bandage Contact Lens</a:t>
            </a:r>
          </a:p>
          <a:p>
            <a:pPr lvl="1"/>
            <a:r>
              <a:rPr lang="en-US" dirty="0" smtClean="0"/>
              <a:t>Abrasions</a:t>
            </a:r>
          </a:p>
          <a:p>
            <a:pPr lvl="1"/>
            <a:r>
              <a:rPr lang="en-US" dirty="0" smtClean="0"/>
              <a:t>Recurrent Corneal Erosion</a:t>
            </a:r>
          </a:p>
          <a:p>
            <a:pPr lvl="1"/>
            <a:r>
              <a:rPr lang="en-US" dirty="0" smtClean="0"/>
              <a:t>Dry eye</a:t>
            </a:r>
          </a:p>
          <a:p>
            <a:r>
              <a:rPr lang="en-US" dirty="0" smtClean="0"/>
              <a:t>Irregular Corneas</a:t>
            </a:r>
          </a:p>
          <a:p>
            <a:pPr lvl="1"/>
            <a:r>
              <a:rPr lang="en-US" dirty="0" smtClean="0"/>
              <a:t>Keratoconus</a:t>
            </a:r>
            <a:endParaRPr lang="en-US" dirty="0"/>
          </a:p>
          <a:p>
            <a:pPr lvl="1"/>
            <a:r>
              <a:rPr lang="en-US" dirty="0" smtClean="0"/>
              <a:t>Post-surgical</a:t>
            </a:r>
          </a:p>
          <a:p>
            <a:pPr lvl="1"/>
            <a:r>
              <a:rPr lang="en-US" dirty="0" smtClean="0"/>
              <a:t>Corneal Scarring</a:t>
            </a:r>
          </a:p>
          <a:p>
            <a:r>
              <a:rPr lang="en-US" dirty="0" smtClean="0"/>
              <a:t>Ocular Surface Disease</a:t>
            </a:r>
            <a:r>
              <a:rPr lang="is-IS" dirty="0" smtClean="0"/>
              <a:t>	</a:t>
            </a:r>
          </a:p>
          <a:p>
            <a:r>
              <a:rPr lang="is-IS" dirty="0" smtClean="0"/>
              <a:t>Costmetic</a:t>
            </a:r>
          </a:p>
          <a:p>
            <a:pPr marL="468630" lvl="1" indent="0">
              <a:buNone/>
            </a:pPr>
            <a:endParaRPr lang="is-I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173" r="3608" b="20061"/>
          <a:stretch/>
        </p:blipFill>
        <p:spPr>
          <a:xfrm>
            <a:off x="5363866" y="1338242"/>
            <a:ext cx="2687762" cy="1767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0336" b="35494"/>
          <a:stretch/>
        </p:blipFill>
        <p:spPr>
          <a:xfrm>
            <a:off x="4459628" y="3215369"/>
            <a:ext cx="4403704" cy="153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659" y="4868657"/>
            <a:ext cx="2292581" cy="16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0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Important properties of lens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09" y="1584114"/>
            <a:ext cx="3342563" cy="3733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Dk</a:t>
            </a:r>
          </a:p>
          <a:p>
            <a:pPr lvl="1"/>
            <a:r>
              <a:rPr lang="en-US" dirty="0" smtClean="0"/>
              <a:t>Measurement of how much oxygen passes thru a lens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xygen transmissibility</a:t>
            </a:r>
          </a:p>
          <a:p>
            <a:pPr lvl="1"/>
            <a:r>
              <a:rPr lang="en-US" dirty="0" smtClean="0"/>
              <a:t>Varies on lens thickness</a:t>
            </a:r>
          </a:p>
          <a:p>
            <a:r>
              <a:rPr lang="en-US" dirty="0" smtClean="0"/>
              <a:t>Water Content</a:t>
            </a:r>
          </a:p>
          <a:p>
            <a:pPr lvl="1"/>
            <a:r>
              <a:rPr lang="en-US" dirty="0" smtClean="0"/>
              <a:t>Higher H</a:t>
            </a:r>
            <a:r>
              <a:rPr lang="en-US" baseline="-25000" dirty="0" smtClean="0"/>
              <a:t>2</a:t>
            </a:r>
            <a:r>
              <a:rPr lang="en-US" dirty="0" smtClean="0"/>
              <a:t>O = higher Dk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7" y="1128839"/>
            <a:ext cx="5513055" cy="51302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573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materials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183"/>
          <a:stretch/>
        </p:blipFill>
        <p:spPr>
          <a:xfrm>
            <a:off x="0" y="1600202"/>
            <a:ext cx="4572000" cy="3077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2386" y="4986595"/>
            <a:ext cx="675922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Dk – measurement of how much oxygen passes through a contact lens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00202"/>
            <a:ext cx="4572000" cy="30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DK FOR COMMONLY PRESCRIBED LENSES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334194"/>
              </p:ext>
            </p:extLst>
          </p:nvPr>
        </p:nvGraphicFramePr>
        <p:xfrm>
          <a:off x="1488186" y="1417638"/>
          <a:ext cx="617083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870"/>
                <a:gridCol w="1277760"/>
                <a:gridCol w="19372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Content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Dailies AquaComfort Plus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1-Day Acuvue</a:t>
                      </a:r>
                      <a:r>
                        <a:rPr lang="en-US" baseline="0" dirty="0" smtClean="0"/>
                        <a:t> Moist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Acuvue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Proclear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Acuvue</a:t>
                      </a:r>
                      <a:r>
                        <a:rPr lang="en-US" baseline="0" dirty="0" smtClean="0"/>
                        <a:t> Oasys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Acuvue Vita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Air Optix Aqua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PureVision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Ultra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Biofinity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Dailies Total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33% core; &gt;80% surface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Night and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3026</TotalTime>
  <Words>590</Words>
  <Application>Microsoft Office PowerPoint</Application>
  <PresentationFormat>On-screen Show (4:3)</PresentationFormat>
  <Paragraphs>212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Gill Sans</vt:lpstr>
      <vt:lpstr>Gill Sans MT</vt:lpstr>
      <vt:lpstr>Wingdings 3</vt:lpstr>
      <vt:lpstr>Urban Pop</vt:lpstr>
      <vt:lpstr>Office Theme</vt:lpstr>
      <vt:lpstr>Contact lenses: Past, Present and Future</vt:lpstr>
      <vt:lpstr>Financial disclosures </vt:lpstr>
      <vt:lpstr>Objectives</vt:lpstr>
      <vt:lpstr>HISTORY OF CONTACT LENSES </vt:lpstr>
      <vt:lpstr>HISTORY OF CONTACT LENSES </vt:lpstr>
      <vt:lpstr>Uses for Contact lenses</vt:lpstr>
      <vt:lpstr>Important properties of lens materials</vt:lpstr>
      <vt:lpstr>Lens materials</vt:lpstr>
      <vt:lpstr>DK FOR COMMONLY PRESCRIBED LENSES</vt:lpstr>
      <vt:lpstr>LENS THICKNESS</vt:lpstr>
      <vt:lpstr>Silicone hydrogels </vt:lpstr>
      <vt:lpstr>Scleral lenses</vt:lpstr>
      <vt:lpstr>Why RGP and scleral Lenses?</vt:lpstr>
      <vt:lpstr>Comparing corneas </vt:lpstr>
      <vt:lpstr>Scleral lens fitting </vt:lpstr>
      <vt:lpstr>Scleral lens fitting </vt:lpstr>
      <vt:lpstr>Scleral lens fitting </vt:lpstr>
      <vt:lpstr>Contact lens complications</vt:lpstr>
      <vt:lpstr>Giant papillary conjunctivitis </vt:lpstr>
      <vt:lpstr>Contact lens acute red eye – CLARE</vt:lpstr>
      <vt:lpstr>Corneal infiltrate </vt:lpstr>
      <vt:lpstr>Bacterial keratitis </vt:lpstr>
      <vt:lpstr>Acanthomoeba Keratitis</vt:lpstr>
      <vt:lpstr>Current and future advancements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Contact lens update and review</dc:title>
  <dc:creator>Fatima Salas</dc:creator>
  <cp:lastModifiedBy>Mahek, Matthew</cp:lastModifiedBy>
  <cp:revision>43</cp:revision>
  <dcterms:created xsi:type="dcterms:W3CDTF">2018-10-20T03:39:32Z</dcterms:created>
  <dcterms:modified xsi:type="dcterms:W3CDTF">2019-07-17T17:20:14Z</dcterms:modified>
</cp:coreProperties>
</file>