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handoutMasterIdLst>
    <p:handoutMasterId r:id="rId23"/>
  </p:handoutMasterIdLst>
  <p:sldIdLst>
    <p:sldId id="256" r:id="rId2"/>
    <p:sldId id="283" r:id="rId3"/>
    <p:sldId id="259" r:id="rId4"/>
    <p:sldId id="264" r:id="rId5"/>
    <p:sldId id="265" r:id="rId6"/>
    <p:sldId id="266" r:id="rId7"/>
    <p:sldId id="281" r:id="rId8"/>
    <p:sldId id="267" r:id="rId9"/>
    <p:sldId id="268" r:id="rId10"/>
    <p:sldId id="269" r:id="rId11"/>
    <p:sldId id="270" r:id="rId12"/>
    <p:sldId id="271" r:id="rId13"/>
    <p:sldId id="272" r:id="rId14"/>
    <p:sldId id="273" r:id="rId15"/>
    <p:sldId id="275" r:id="rId16"/>
    <p:sldId id="276" r:id="rId17"/>
    <p:sldId id="277" r:id="rId18"/>
    <p:sldId id="278" r:id="rId19"/>
    <p:sldId id="279" r:id="rId20"/>
    <p:sldId id="28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D303B3-538D-4B0C-9927-3F10CBA397D9}">
          <p14:sldIdLst>
            <p14:sldId id="256"/>
            <p14:sldId id="283"/>
            <p14:sldId id="259"/>
            <p14:sldId id="264"/>
            <p14:sldId id="265"/>
            <p14:sldId id="266"/>
            <p14:sldId id="281"/>
            <p14:sldId id="267"/>
            <p14:sldId id="268"/>
            <p14:sldId id="269"/>
            <p14:sldId id="270"/>
            <p14:sldId id="271"/>
            <p14:sldId id="272"/>
            <p14:sldId id="273"/>
            <p14:sldId id="275"/>
            <p14:sldId id="276"/>
            <p14:sldId id="277"/>
            <p14:sldId id="278"/>
            <p14:sldId id="279"/>
            <p14:sldId id="2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ns, Kristie" initials="CK" lastIdx="3" clrIdx="0">
    <p:extLst>
      <p:ext uri="{19B8F6BF-5375-455C-9EA6-DF929625EA0E}">
        <p15:presenceInfo xmlns:p15="http://schemas.microsoft.com/office/powerpoint/2012/main" userId="S-1-5-21-1417503464-3861359790-3028621153-1339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383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5" autoAdjust="0"/>
    <p:restoredTop sz="86683" autoAdjust="0"/>
  </p:normalViewPr>
  <p:slideViewPr>
    <p:cSldViewPr snapToGrid="0">
      <p:cViewPr varScale="1">
        <p:scale>
          <a:sx n="67" d="100"/>
          <a:sy n="67" d="100"/>
        </p:scale>
        <p:origin x="444" y="60"/>
      </p:cViewPr>
      <p:guideLst/>
    </p:cSldViewPr>
  </p:slideViewPr>
  <p:notesTextViewPr>
    <p:cViewPr>
      <p:scale>
        <a:sx n="3" d="2"/>
        <a:sy n="3" d="2"/>
      </p:scale>
      <p:origin x="0" y="0"/>
    </p:cViewPr>
  </p:notesTextViewPr>
  <p:notesViewPr>
    <p:cSldViewPr snapToGrid="0">
      <p:cViewPr varScale="1">
        <p:scale>
          <a:sx n="88" d="100"/>
          <a:sy n="88" d="100"/>
        </p:scale>
        <p:origin x="382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3-01T14:49:51.103" idx="2">
    <p:pos x="10" y="10"/>
    <p:text>Poll everyw</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2-28T14:29:28.857" idx="1">
    <p:pos x="10" y="10"/>
    <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4-19T12:01:40.101" idx="3">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FC3A4F-9124-478B-8CEB-F477B0C656B7}"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7FAD5E5F-1889-4685-A5E0-D89DD892B6C9}">
      <dgm:prSet phldrT="[Text]"/>
      <dgm:spPr/>
      <dgm:t>
        <a:bodyPr/>
        <a:lstStyle/>
        <a:p>
          <a:r>
            <a:rPr lang="en-US" dirty="0"/>
            <a:t>Unmanaged </a:t>
          </a:r>
        </a:p>
        <a:p>
          <a:r>
            <a:rPr lang="en-US" dirty="0"/>
            <a:t>Stress</a:t>
          </a:r>
        </a:p>
      </dgm:t>
    </dgm:pt>
    <dgm:pt modelId="{AE2F03B4-75DE-4ADE-AB26-46505613320B}" type="parTrans" cxnId="{419ED0BD-4996-494C-B36F-127277FE8E8E}">
      <dgm:prSet/>
      <dgm:spPr/>
      <dgm:t>
        <a:bodyPr/>
        <a:lstStyle/>
        <a:p>
          <a:endParaRPr lang="en-US"/>
        </a:p>
      </dgm:t>
    </dgm:pt>
    <dgm:pt modelId="{CAC9845A-1EEE-4649-92AD-F430C868D01B}" type="sibTrans" cxnId="{419ED0BD-4996-494C-B36F-127277FE8E8E}">
      <dgm:prSet/>
      <dgm:spPr/>
      <dgm:t>
        <a:bodyPr/>
        <a:lstStyle/>
        <a:p>
          <a:endParaRPr lang="en-US"/>
        </a:p>
      </dgm:t>
    </dgm:pt>
    <dgm:pt modelId="{492C133C-674C-48CC-987D-83D0696D6FE7}">
      <dgm:prSet phldrT="[Text]"/>
      <dgm:spPr/>
      <dgm:t>
        <a:bodyPr/>
        <a:lstStyle/>
        <a:p>
          <a:r>
            <a:rPr lang="en-US" dirty="0"/>
            <a:t>Unmanaged </a:t>
          </a:r>
        </a:p>
        <a:p>
          <a:r>
            <a:rPr lang="en-US" dirty="0"/>
            <a:t>Anxiety</a:t>
          </a:r>
        </a:p>
      </dgm:t>
    </dgm:pt>
    <dgm:pt modelId="{F06532E0-99A1-4A75-93BF-73097794153C}" type="parTrans" cxnId="{2EEA87BA-7482-49E9-A5EA-A59CFE04F30B}">
      <dgm:prSet/>
      <dgm:spPr/>
      <dgm:t>
        <a:bodyPr/>
        <a:lstStyle/>
        <a:p>
          <a:endParaRPr lang="en-US"/>
        </a:p>
      </dgm:t>
    </dgm:pt>
    <dgm:pt modelId="{33D1F4D8-1DAE-4935-8C55-ED1285ABDFC5}" type="sibTrans" cxnId="{2EEA87BA-7482-49E9-A5EA-A59CFE04F30B}">
      <dgm:prSet/>
      <dgm:spPr/>
      <dgm:t>
        <a:bodyPr/>
        <a:lstStyle/>
        <a:p>
          <a:endParaRPr lang="en-US"/>
        </a:p>
      </dgm:t>
    </dgm:pt>
    <dgm:pt modelId="{AB98DB91-D0F0-41EF-93C7-018E097B6FF0}">
      <dgm:prSet phldrT="[Text]"/>
      <dgm:spPr/>
      <dgm:t>
        <a:bodyPr/>
        <a:lstStyle/>
        <a:p>
          <a:r>
            <a:rPr lang="en-US" dirty="0"/>
            <a:t>Depression</a:t>
          </a:r>
        </a:p>
      </dgm:t>
    </dgm:pt>
    <dgm:pt modelId="{4A4A80AF-E6AB-430F-BE7D-D8D60D9268B4}" type="parTrans" cxnId="{A91AB278-6B07-4311-94AE-432398956FBD}">
      <dgm:prSet/>
      <dgm:spPr/>
      <dgm:t>
        <a:bodyPr/>
        <a:lstStyle/>
        <a:p>
          <a:endParaRPr lang="en-US"/>
        </a:p>
      </dgm:t>
    </dgm:pt>
    <dgm:pt modelId="{DB9E877D-CACC-4A7E-A879-45B7BA11E4B5}" type="sibTrans" cxnId="{A91AB278-6B07-4311-94AE-432398956FBD}">
      <dgm:prSet/>
      <dgm:spPr/>
      <dgm:t>
        <a:bodyPr/>
        <a:lstStyle/>
        <a:p>
          <a:endParaRPr lang="en-US"/>
        </a:p>
      </dgm:t>
    </dgm:pt>
    <dgm:pt modelId="{3E3969EB-948B-4EFD-AA95-E5BBC20FDD36}" type="pres">
      <dgm:prSet presAssocID="{4DFC3A4F-9124-478B-8CEB-F477B0C656B7}" presName="rootnode" presStyleCnt="0">
        <dgm:presLayoutVars>
          <dgm:chMax/>
          <dgm:chPref/>
          <dgm:dir/>
          <dgm:animLvl val="lvl"/>
        </dgm:presLayoutVars>
      </dgm:prSet>
      <dgm:spPr/>
      <dgm:t>
        <a:bodyPr/>
        <a:lstStyle/>
        <a:p>
          <a:endParaRPr lang="en-US"/>
        </a:p>
      </dgm:t>
    </dgm:pt>
    <dgm:pt modelId="{FA0E8C57-E274-4B5B-A06C-6AC5CDF70B0B}" type="pres">
      <dgm:prSet presAssocID="{7FAD5E5F-1889-4685-A5E0-D89DD892B6C9}" presName="composite" presStyleCnt="0"/>
      <dgm:spPr/>
    </dgm:pt>
    <dgm:pt modelId="{6D394992-6A0E-4F29-9F26-541F44E3DDD9}" type="pres">
      <dgm:prSet presAssocID="{7FAD5E5F-1889-4685-A5E0-D89DD892B6C9}" presName="bentUpArrow1" presStyleLbl="alignImgPlace1" presStyleIdx="0" presStyleCnt="2"/>
      <dgm:spPr/>
    </dgm:pt>
    <dgm:pt modelId="{9CC32565-9A3E-43CC-A3FD-9CFA7F329ACE}" type="pres">
      <dgm:prSet presAssocID="{7FAD5E5F-1889-4685-A5E0-D89DD892B6C9}" presName="ParentText" presStyleLbl="node1" presStyleIdx="0" presStyleCnt="3">
        <dgm:presLayoutVars>
          <dgm:chMax val="1"/>
          <dgm:chPref val="1"/>
          <dgm:bulletEnabled val="1"/>
        </dgm:presLayoutVars>
      </dgm:prSet>
      <dgm:spPr/>
      <dgm:t>
        <a:bodyPr/>
        <a:lstStyle/>
        <a:p>
          <a:endParaRPr lang="en-US"/>
        </a:p>
      </dgm:t>
    </dgm:pt>
    <dgm:pt modelId="{B69B598D-2A2E-41C8-B0FF-22619531E8F6}" type="pres">
      <dgm:prSet presAssocID="{7FAD5E5F-1889-4685-A5E0-D89DD892B6C9}" presName="ChildText" presStyleLbl="revTx" presStyleIdx="0" presStyleCnt="2">
        <dgm:presLayoutVars>
          <dgm:chMax val="0"/>
          <dgm:chPref val="0"/>
          <dgm:bulletEnabled val="1"/>
        </dgm:presLayoutVars>
      </dgm:prSet>
      <dgm:spPr/>
    </dgm:pt>
    <dgm:pt modelId="{E964B113-E5B8-46EB-A57D-566B4895B65D}" type="pres">
      <dgm:prSet presAssocID="{CAC9845A-1EEE-4649-92AD-F430C868D01B}" presName="sibTrans" presStyleCnt="0"/>
      <dgm:spPr/>
    </dgm:pt>
    <dgm:pt modelId="{4B00DF07-CD62-4726-9640-79A629AE4889}" type="pres">
      <dgm:prSet presAssocID="{492C133C-674C-48CC-987D-83D0696D6FE7}" presName="composite" presStyleCnt="0"/>
      <dgm:spPr/>
    </dgm:pt>
    <dgm:pt modelId="{480FC87E-37FE-4DEC-BD21-93ED5D4899CF}" type="pres">
      <dgm:prSet presAssocID="{492C133C-674C-48CC-987D-83D0696D6FE7}" presName="bentUpArrow1" presStyleLbl="alignImgPlace1" presStyleIdx="1" presStyleCnt="2"/>
      <dgm:spPr/>
    </dgm:pt>
    <dgm:pt modelId="{4CF6020F-1B7F-4815-A377-F1D594FEC108}" type="pres">
      <dgm:prSet presAssocID="{492C133C-674C-48CC-987D-83D0696D6FE7}" presName="ParentText" presStyleLbl="node1" presStyleIdx="1" presStyleCnt="3">
        <dgm:presLayoutVars>
          <dgm:chMax val="1"/>
          <dgm:chPref val="1"/>
          <dgm:bulletEnabled val="1"/>
        </dgm:presLayoutVars>
      </dgm:prSet>
      <dgm:spPr/>
      <dgm:t>
        <a:bodyPr/>
        <a:lstStyle/>
        <a:p>
          <a:endParaRPr lang="en-US"/>
        </a:p>
      </dgm:t>
    </dgm:pt>
    <dgm:pt modelId="{4761B8AC-3644-4638-AA0E-EAD64D6BD255}" type="pres">
      <dgm:prSet presAssocID="{492C133C-674C-48CC-987D-83D0696D6FE7}" presName="ChildText" presStyleLbl="revTx" presStyleIdx="1" presStyleCnt="2">
        <dgm:presLayoutVars>
          <dgm:chMax val="0"/>
          <dgm:chPref val="0"/>
          <dgm:bulletEnabled val="1"/>
        </dgm:presLayoutVars>
      </dgm:prSet>
      <dgm:spPr/>
    </dgm:pt>
    <dgm:pt modelId="{D6AEEA4A-D6F3-4E80-BF3D-7398A7615491}" type="pres">
      <dgm:prSet presAssocID="{33D1F4D8-1DAE-4935-8C55-ED1285ABDFC5}" presName="sibTrans" presStyleCnt="0"/>
      <dgm:spPr/>
    </dgm:pt>
    <dgm:pt modelId="{51A830AD-89B2-4D68-A8A3-492BD2C79F4B}" type="pres">
      <dgm:prSet presAssocID="{AB98DB91-D0F0-41EF-93C7-018E097B6FF0}" presName="composite" presStyleCnt="0"/>
      <dgm:spPr/>
    </dgm:pt>
    <dgm:pt modelId="{CAFD0A09-84A4-407D-B52A-CB417133F64F}" type="pres">
      <dgm:prSet presAssocID="{AB98DB91-D0F0-41EF-93C7-018E097B6FF0}" presName="ParentText" presStyleLbl="node1" presStyleIdx="2" presStyleCnt="3">
        <dgm:presLayoutVars>
          <dgm:chMax val="1"/>
          <dgm:chPref val="1"/>
          <dgm:bulletEnabled val="1"/>
        </dgm:presLayoutVars>
      </dgm:prSet>
      <dgm:spPr/>
      <dgm:t>
        <a:bodyPr/>
        <a:lstStyle/>
        <a:p>
          <a:endParaRPr lang="en-US"/>
        </a:p>
      </dgm:t>
    </dgm:pt>
  </dgm:ptLst>
  <dgm:cxnLst>
    <dgm:cxn modelId="{9CA056B6-F5EF-4363-A5A1-D7BA57B921D8}" type="presOf" srcId="{AB98DB91-D0F0-41EF-93C7-018E097B6FF0}" destId="{CAFD0A09-84A4-407D-B52A-CB417133F64F}" srcOrd="0" destOrd="0" presId="urn:microsoft.com/office/officeart/2005/8/layout/StepDownProcess"/>
    <dgm:cxn modelId="{EA9D6CB5-D70E-4A26-AA24-DA1F1C381522}" type="presOf" srcId="{4DFC3A4F-9124-478B-8CEB-F477B0C656B7}" destId="{3E3969EB-948B-4EFD-AA95-E5BBC20FDD36}" srcOrd="0" destOrd="0" presId="urn:microsoft.com/office/officeart/2005/8/layout/StepDownProcess"/>
    <dgm:cxn modelId="{2EEA87BA-7482-49E9-A5EA-A59CFE04F30B}" srcId="{4DFC3A4F-9124-478B-8CEB-F477B0C656B7}" destId="{492C133C-674C-48CC-987D-83D0696D6FE7}" srcOrd="1" destOrd="0" parTransId="{F06532E0-99A1-4A75-93BF-73097794153C}" sibTransId="{33D1F4D8-1DAE-4935-8C55-ED1285ABDFC5}"/>
    <dgm:cxn modelId="{419ED0BD-4996-494C-B36F-127277FE8E8E}" srcId="{4DFC3A4F-9124-478B-8CEB-F477B0C656B7}" destId="{7FAD5E5F-1889-4685-A5E0-D89DD892B6C9}" srcOrd="0" destOrd="0" parTransId="{AE2F03B4-75DE-4ADE-AB26-46505613320B}" sibTransId="{CAC9845A-1EEE-4649-92AD-F430C868D01B}"/>
    <dgm:cxn modelId="{412CCEAA-6335-4935-85F6-0F53B0D9CCD1}" type="presOf" srcId="{492C133C-674C-48CC-987D-83D0696D6FE7}" destId="{4CF6020F-1B7F-4815-A377-F1D594FEC108}" srcOrd="0" destOrd="0" presId="urn:microsoft.com/office/officeart/2005/8/layout/StepDownProcess"/>
    <dgm:cxn modelId="{A91AB278-6B07-4311-94AE-432398956FBD}" srcId="{4DFC3A4F-9124-478B-8CEB-F477B0C656B7}" destId="{AB98DB91-D0F0-41EF-93C7-018E097B6FF0}" srcOrd="2" destOrd="0" parTransId="{4A4A80AF-E6AB-430F-BE7D-D8D60D9268B4}" sibTransId="{DB9E877D-CACC-4A7E-A879-45B7BA11E4B5}"/>
    <dgm:cxn modelId="{8A070FED-C5CD-4FD0-996D-01261FF4C727}" type="presOf" srcId="{7FAD5E5F-1889-4685-A5E0-D89DD892B6C9}" destId="{9CC32565-9A3E-43CC-A3FD-9CFA7F329ACE}" srcOrd="0" destOrd="0" presId="urn:microsoft.com/office/officeart/2005/8/layout/StepDownProcess"/>
    <dgm:cxn modelId="{067EF262-C62A-404C-BBBD-AAD812A4517E}" type="presParOf" srcId="{3E3969EB-948B-4EFD-AA95-E5BBC20FDD36}" destId="{FA0E8C57-E274-4B5B-A06C-6AC5CDF70B0B}" srcOrd="0" destOrd="0" presId="urn:microsoft.com/office/officeart/2005/8/layout/StepDownProcess"/>
    <dgm:cxn modelId="{8C2DE929-51B3-41FD-8CDC-A5C960E9E040}" type="presParOf" srcId="{FA0E8C57-E274-4B5B-A06C-6AC5CDF70B0B}" destId="{6D394992-6A0E-4F29-9F26-541F44E3DDD9}" srcOrd="0" destOrd="0" presId="urn:microsoft.com/office/officeart/2005/8/layout/StepDownProcess"/>
    <dgm:cxn modelId="{18E22B01-56E2-43DD-A053-250EB8BA4F16}" type="presParOf" srcId="{FA0E8C57-E274-4B5B-A06C-6AC5CDF70B0B}" destId="{9CC32565-9A3E-43CC-A3FD-9CFA7F329ACE}" srcOrd="1" destOrd="0" presId="urn:microsoft.com/office/officeart/2005/8/layout/StepDownProcess"/>
    <dgm:cxn modelId="{A77C2097-4748-4F49-B623-2447434C8E1F}" type="presParOf" srcId="{FA0E8C57-E274-4B5B-A06C-6AC5CDF70B0B}" destId="{B69B598D-2A2E-41C8-B0FF-22619531E8F6}" srcOrd="2" destOrd="0" presId="urn:microsoft.com/office/officeart/2005/8/layout/StepDownProcess"/>
    <dgm:cxn modelId="{36FAFAD1-1AE3-4D15-A301-B4A5E164198E}" type="presParOf" srcId="{3E3969EB-948B-4EFD-AA95-E5BBC20FDD36}" destId="{E964B113-E5B8-46EB-A57D-566B4895B65D}" srcOrd="1" destOrd="0" presId="urn:microsoft.com/office/officeart/2005/8/layout/StepDownProcess"/>
    <dgm:cxn modelId="{8A0AB7BB-D1C5-4842-BEE9-4EDAFEEEDDAA}" type="presParOf" srcId="{3E3969EB-948B-4EFD-AA95-E5BBC20FDD36}" destId="{4B00DF07-CD62-4726-9640-79A629AE4889}" srcOrd="2" destOrd="0" presId="urn:microsoft.com/office/officeart/2005/8/layout/StepDownProcess"/>
    <dgm:cxn modelId="{115FDA6E-2857-40FC-B6E1-FFE5BE9D2CCE}" type="presParOf" srcId="{4B00DF07-CD62-4726-9640-79A629AE4889}" destId="{480FC87E-37FE-4DEC-BD21-93ED5D4899CF}" srcOrd="0" destOrd="0" presId="urn:microsoft.com/office/officeart/2005/8/layout/StepDownProcess"/>
    <dgm:cxn modelId="{2C7E5B9E-4F8C-41F9-BEB5-EFF1B45B7170}" type="presParOf" srcId="{4B00DF07-CD62-4726-9640-79A629AE4889}" destId="{4CF6020F-1B7F-4815-A377-F1D594FEC108}" srcOrd="1" destOrd="0" presId="urn:microsoft.com/office/officeart/2005/8/layout/StepDownProcess"/>
    <dgm:cxn modelId="{54603632-B93D-4ECC-A33C-4ABB56E8553C}" type="presParOf" srcId="{4B00DF07-CD62-4726-9640-79A629AE4889}" destId="{4761B8AC-3644-4638-AA0E-EAD64D6BD255}" srcOrd="2" destOrd="0" presId="urn:microsoft.com/office/officeart/2005/8/layout/StepDownProcess"/>
    <dgm:cxn modelId="{BC527A72-7C43-4A2D-BFE4-21E733155E1E}" type="presParOf" srcId="{3E3969EB-948B-4EFD-AA95-E5BBC20FDD36}" destId="{D6AEEA4A-D6F3-4E80-BF3D-7398A7615491}" srcOrd="3" destOrd="0" presId="urn:microsoft.com/office/officeart/2005/8/layout/StepDownProcess"/>
    <dgm:cxn modelId="{02E3451C-69FE-4730-81F1-3CC9847A7855}" type="presParOf" srcId="{3E3969EB-948B-4EFD-AA95-E5BBC20FDD36}" destId="{51A830AD-89B2-4D68-A8A3-492BD2C79F4B}" srcOrd="4" destOrd="0" presId="urn:microsoft.com/office/officeart/2005/8/layout/StepDownProcess"/>
    <dgm:cxn modelId="{D8D9212D-60C4-4215-9FF4-04E3463F67E8}" type="presParOf" srcId="{51A830AD-89B2-4D68-A8A3-492BD2C79F4B}" destId="{CAFD0A09-84A4-407D-B52A-CB417133F64F}"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94992-6A0E-4F29-9F26-541F44E3DDD9}">
      <dsp:nvSpPr>
        <dsp:cNvPr id="0" name=""/>
        <dsp:cNvSpPr/>
      </dsp:nvSpPr>
      <dsp:spPr>
        <a:xfrm rot="5400000">
          <a:off x="1310010" y="1578669"/>
          <a:ext cx="1396197" cy="1589521"/>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C32565-9A3E-43CC-A3FD-9CFA7F329ACE}">
      <dsp:nvSpPr>
        <dsp:cNvPr id="0" name=""/>
        <dsp:cNvSpPr/>
      </dsp:nvSpPr>
      <dsp:spPr>
        <a:xfrm>
          <a:off x="940102" y="30957"/>
          <a:ext cx="2350374" cy="1645185"/>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Unmanaged </a:t>
          </a:r>
        </a:p>
        <a:p>
          <a:pPr lvl="0" algn="ctr" defTabSz="1422400">
            <a:lnSpc>
              <a:spcPct val="90000"/>
            </a:lnSpc>
            <a:spcBef>
              <a:spcPct val="0"/>
            </a:spcBef>
            <a:spcAft>
              <a:spcPct val="35000"/>
            </a:spcAft>
          </a:pPr>
          <a:r>
            <a:rPr lang="en-US" sz="3200" kern="1200" dirty="0"/>
            <a:t>Stress</a:t>
          </a:r>
        </a:p>
      </dsp:txBody>
      <dsp:txXfrm>
        <a:off x="1020428" y="111283"/>
        <a:ext cx="2189722" cy="1484533"/>
      </dsp:txXfrm>
    </dsp:sp>
    <dsp:sp modelId="{B69B598D-2A2E-41C8-B0FF-22619531E8F6}">
      <dsp:nvSpPr>
        <dsp:cNvPr id="0" name=""/>
        <dsp:cNvSpPr/>
      </dsp:nvSpPr>
      <dsp:spPr>
        <a:xfrm>
          <a:off x="3290477" y="187863"/>
          <a:ext cx="1709438" cy="1329711"/>
        </a:xfrm>
        <a:prstGeom prst="rect">
          <a:avLst/>
        </a:prstGeom>
        <a:noFill/>
        <a:ln>
          <a:noFill/>
        </a:ln>
        <a:effectLst/>
      </dsp:spPr>
      <dsp:style>
        <a:lnRef idx="0">
          <a:scrgbClr r="0" g="0" b="0"/>
        </a:lnRef>
        <a:fillRef idx="0">
          <a:scrgbClr r="0" g="0" b="0"/>
        </a:fillRef>
        <a:effectRef idx="0">
          <a:scrgbClr r="0" g="0" b="0"/>
        </a:effectRef>
        <a:fontRef idx="minor"/>
      </dsp:style>
    </dsp:sp>
    <dsp:sp modelId="{480FC87E-37FE-4DEC-BD21-93ED5D4899CF}">
      <dsp:nvSpPr>
        <dsp:cNvPr id="0" name=""/>
        <dsp:cNvSpPr/>
      </dsp:nvSpPr>
      <dsp:spPr>
        <a:xfrm rot="5400000">
          <a:off x="3258720" y="3426756"/>
          <a:ext cx="1396197" cy="1589521"/>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F6020F-1B7F-4815-A377-F1D594FEC108}">
      <dsp:nvSpPr>
        <dsp:cNvPr id="0" name=""/>
        <dsp:cNvSpPr/>
      </dsp:nvSpPr>
      <dsp:spPr>
        <a:xfrm>
          <a:off x="2888812" y="1879043"/>
          <a:ext cx="2350374" cy="1645185"/>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Unmanaged </a:t>
          </a:r>
        </a:p>
        <a:p>
          <a:pPr lvl="0" algn="ctr" defTabSz="1422400">
            <a:lnSpc>
              <a:spcPct val="90000"/>
            </a:lnSpc>
            <a:spcBef>
              <a:spcPct val="0"/>
            </a:spcBef>
            <a:spcAft>
              <a:spcPct val="35000"/>
            </a:spcAft>
          </a:pPr>
          <a:r>
            <a:rPr lang="en-US" sz="3200" kern="1200" dirty="0"/>
            <a:t>Anxiety</a:t>
          </a:r>
        </a:p>
      </dsp:txBody>
      <dsp:txXfrm>
        <a:off x="2969138" y="1959369"/>
        <a:ext cx="2189722" cy="1484533"/>
      </dsp:txXfrm>
    </dsp:sp>
    <dsp:sp modelId="{4761B8AC-3644-4638-AA0E-EAD64D6BD255}">
      <dsp:nvSpPr>
        <dsp:cNvPr id="0" name=""/>
        <dsp:cNvSpPr/>
      </dsp:nvSpPr>
      <dsp:spPr>
        <a:xfrm>
          <a:off x="5239187" y="2035949"/>
          <a:ext cx="1709438" cy="1329711"/>
        </a:xfrm>
        <a:prstGeom prst="rect">
          <a:avLst/>
        </a:prstGeom>
        <a:noFill/>
        <a:ln>
          <a:noFill/>
        </a:ln>
        <a:effectLst/>
      </dsp:spPr>
      <dsp:style>
        <a:lnRef idx="0">
          <a:scrgbClr r="0" g="0" b="0"/>
        </a:lnRef>
        <a:fillRef idx="0">
          <a:scrgbClr r="0" g="0" b="0"/>
        </a:fillRef>
        <a:effectRef idx="0">
          <a:scrgbClr r="0" g="0" b="0"/>
        </a:effectRef>
        <a:fontRef idx="minor"/>
      </dsp:style>
    </dsp:sp>
    <dsp:sp modelId="{CAFD0A09-84A4-407D-B52A-CB417133F64F}">
      <dsp:nvSpPr>
        <dsp:cNvPr id="0" name=""/>
        <dsp:cNvSpPr/>
      </dsp:nvSpPr>
      <dsp:spPr>
        <a:xfrm>
          <a:off x="4837522" y="3727130"/>
          <a:ext cx="2350374" cy="1645185"/>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Depression</a:t>
          </a:r>
        </a:p>
      </dsp:txBody>
      <dsp:txXfrm>
        <a:off x="4917848" y="3807456"/>
        <a:ext cx="2189722" cy="148453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642172-9C9D-4983-BB78-4D7B11D76582}" type="datetimeFigureOut">
              <a:rPr lang="en-US" smtClean="0"/>
              <a:t>5/20/2019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0F595C-7BF5-498B-A9D1-D3D24CEDF0D3}" type="slidenum">
              <a:rPr lang="en-US" smtClean="0"/>
              <a:t>‹#›</a:t>
            </a:fld>
            <a:endParaRPr lang="en-US"/>
          </a:p>
        </p:txBody>
      </p:sp>
    </p:spTree>
    <p:extLst>
      <p:ext uri="{BB962C8B-B14F-4D97-AF65-F5344CB8AC3E}">
        <p14:creationId xmlns:p14="http://schemas.microsoft.com/office/powerpoint/2010/main" val="628236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D693E0-D614-452A-B936-D738F55CA81B}" type="datetimeFigureOut">
              <a:rPr lang="en-US" smtClean="0"/>
              <a:t>5/20/2019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5E5CD-376A-4B2E-BEDF-0797F6832FB2}" type="slidenum">
              <a:rPr lang="en-US" smtClean="0"/>
              <a:t>‹#›</a:t>
            </a:fld>
            <a:endParaRPr lang="en-US" dirty="0"/>
          </a:p>
        </p:txBody>
      </p:sp>
    </p:spTree>
    <p:extLst>
      <p:ext uri="{BB962C8B-B14F-4D97-AF65-F5344CB8AC3E}">
        <p14:creationId xmlns:p14="http://schemas.microsoft.com/office/powerpoint/2010/main" val="820419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What is self care and how does it impact your mental health?</a:t>
            </a:r>
          </a:p>
        </p:txBody>
      </p:sp>
      <p:sp>
        <p:nvSpPr>
          <p:cNvPr id="4" name="Slide Number Placeholder 3"/>
          <p:cNvSpPr>
            <a:spLocks noGrp="1"/>
          </p:cNvSpPr>
          <p:nvPr>
            <p:ph type="sldNum" sz="quarter" idx="10"/>
          </p:nvPr>
        </p:nvSpPr>
        <p:spPr/>
        <p:txBody>
          <a:bodyPr/>
          <a:lstStyle/>
          <a:p>
            <a:fld id="{FFE5E5CD-376A-4B2E-BEDF-0797F6832FB2}" type="slidenum">
              <a:rPr lang="en-US" smtClean="0"/>
              <a:t>1</a:t>
            </a:fld>
            <a:endParaRPr lang="en-US" dirty="0"/>
          </a:p>
        </p:txBody>
      </p:sp>
    </p:spTree>
    <p:extLst>
      <p:ext uri="{BB962C8B-B14F-4D97-AF65-F5344CB8AC3E}">
        <p14:creationId xmlns:p14="http://schemas.microsoft.com/office/powerpoint/2010/main" val="73804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5E5CD-376A-4B2E-BEDF-0797F6832FB2}" type="slidenum">
              <a:rPr lang="en-US" smtClean="0"/>
              <a:t>20</a:t>
            </a:fld>
            <a:endParaRPr lang="en-US" dirty="0"/>
          </a:p>
        </p:txBody>
      </p:sp>
    </p:spTree>
    <p:extLst>
      <p:ext uri="{BB962C8B-B14F-4D97-AF65-F5344CB8AC3E}">
        <p14:creationId xmlns:p14="http://schemas.microsoft.com/office/powerpoint/2010/main" val="1747794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  What is self care and how does it impact your mental 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a:t>
            </a:r>
            <a:r>
              <a:rPr lang="en-US" baseline="0" dirty="0"/>
              <a:t>t is important to note that self-care for most of us involves INTENTIONALITY</a:t>
            </a:r>
            <a:endParaRPr lang="en-US" dirty="0"/>
          </a:p>
          <a:p>
            <a:endParaRPr lang="en-US" dirty="0"/>
          </a:p>
        </p:txBody>
      </p:sp>
      <p:sp>
        <p:nvSpPr>
          <p:cNvPr id="4" name="Slide Number Placeholder 3"/>
          <p:cNvSpPr>
            <a:spLocks noGrp="1"/>
          </p:cNvSpPr>
          <p:nvPr>
            <p:ph type="sldNum" sz="quarter" idx="10"/>
          </p:nvPr>
        </p:nvSpPr>
        <p:spPr/>
        <p:txBody>
          <a:bodyPr/>
          <a:lstStyle/>
          <a:p>
            <a:fld id="{FFE5E5CD-376A-4B2E-BEDF-0797F6832FB2}" type="slidenum">
              <a:rPr lang="en-US" smtClean="0"/>
              <a:t>2</a:t>
            </a:fld>
            <a:endParaRPr lang="en-US" dirty="0"/>
          </a:p>
        </p:txBody>
      </p:sp>
    </p:spTree>
    <p:extLst>
      <p:ext uri="{BB962C8B-B14F-4D97-AF65-F5344CB8AC3E}">
        <p14:creationId xmlns:p14="http://schemas.microsoft.com/office/powerpoint/2010/main" val="719489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a:t>
            </a:r>
            <a:r>
              <a:rPr lang="en-US" baseline="0" dirty="0"/>
              <a:t> a look at the relationship between stress, anxiety, and depression.  </a:t>
            </a:r>
          </a:p>
          <a:p>
            <a:endParaRPr lang="en-US" baseline="0" dirty="0"/>
          </a:p>
          <a:p>
            <a:r>
              <a:rPr lang="en-US" baseline="0" dirty="0"/>
              <a:t>–Dr. Curt Thompson, a neuro-psychiatrist says depression becomes a symptom the anxiety I can not manage. </a:t>
            </a:r>
          </a:p>
          <a:p>
            <a:endParaRPr lang="en-US" baseline="0" dirty="0"/>
          </a:p>
          <a:p>
            <a:r>
              <a:rPr lang="en-US" baseline="0" dirty="0"/>
              <a:t>Example: me preparing to run a marathon</a:t>
            </a:r>
            <a:endParaRPr lang="en-US" dirty="0"/>
          </a:p>
        </p:txBody>
      </p:sp>
      <p:sp>
        <p:nvSpPr>
          <p:cNvPr id="4" name="Slide Number Placeholder 3"/>
          <p:cNvSpPr>
            <a:spLocks noGrp="1"/>
          </p:cNvSpPr>
          <p:nvPr>
            <p:ph type="sldNum" sz="quarter" idx="10"/>
          </p:nvPr>
        </p:nvSpPr>
        <p:spPr/>
        <p:txBody>
          <a:bodyPr/>
          <a:lstStyle/>
          <a:p>
            <a:fld id="{FFE5E5CD-376A-4B2E-BEDF-0797F6832FB2}" type="slidenum">
              <a:rPr lang="en-US" smtClean="0"/>
              <a:t>3</a:t>
            </a:fld>
            <a:endParaRPr lang="en-US" dirty="0"/>
          </a:p>
        </p:txBody>
      </p:sp>
    </p:spTree>
    <p:extLst>
      <p:ext uri="{BB962C8B-B14F-4D97-AF65-F5344CB8AC3E}">
        <p14:creationId xmlns:p14="http://schemas.microsoft.com/office/powerpoint/2010/main" val="1993755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Anxiety affects</a:t>
            </a:r>
            <a:r>
              <a:rPr lang="en-US" baseline="0" dirty="0"/>
              <a:t> our body. </a:t>
            </a:r>
            <a:endParaRPr lang="en-US" dirty="0"/>
          </a:p>
        </p:txBody>
      </p:sp>
      <p:sp>
        <p:nvSpPr>
          <p:cNvPr id="4" name="Slide Number Placeholder 3"/>
          <p:cNvSpPr>
            <a:spLocks noGrp="1"/>
          </p:cNvSpPr>
          <p:nvPr>
            <p:ph type="sldNum" sz="quarter" idx="10"/>
          </p:nvPr>
        </p:nvSpPr>
        <p:spPr/>
        <p:txBody>
          <a:bodyPr/>
          <a:lstStyle/>
          <a:p>
            <a:fld id="{FFE5E5CD-376A-4B2E-BEDF-0797F6832FB2}" type="slidenum">
              <a:rPr lang="en-US" smtClean="0"/>
              <a:t>4</a:t>
            </a:fld>
            <a:endParaRPr lang="en-US" dirty="0"/>
          </a:p>
        </p:txBody>
      </p:sp>
    </p:spTree>
    <p:extLst>
      <p:ext uri="{BB962C8B-B14F-4D97-AF65-F5344CB8AC3E}">
        <p14:creationId xmlns:p14="http://schemas.microsoft.com/office/powerpoint/2010/main" val="1037948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a:t>
            </a:r>
            <a:r>
              <a:rPr lang="en-US" baseline="0" dirty="0"/>
              <a:t> our brain and how it works helps us to understand anxiety.</a:t>
            </a:r>
          </a:p>
          <a:p>
            <a:endParaRPr lang="en-US" baseline="0" dirty="0"/>
          </a:p>
          <a:p>
            <a:r>
              <a:rPr lang="en-US" sz="1200" b="0" i="0" kern="1200" dirty="0">
                <a:solidFill>
                  <a:schemeClr val="tx1"/>
                </a:solidFill>
                <a:effectLst/>
                <a:latin typeface="+mn-lt"/>
                <a:ea typeface="+mn-ea"/>
                <a:cs typeface="+mn-cs"/>
              </a:rPr>
              <a:t>When faced with a threatening situation, our thalamus, which receives incoming stimuli, sends signals to both the amygdala and the cortex.</a:t>
            </a:r>
          </a:p>
          <a:p>
            <a:r>
              <a:rPr lang="en-US" sz="1200" b="0" i="0" kern="1200" dirty="0">
                <a:solidFill>
                  <a:schemeClr val="tx1"/>
                </a:solidFill>
                <a:effectLst/>
                <a:latin typeface="+mn-lt"/>
                <a:ea typeface="+mn-ea"/>
                <a:cs typeface="+mn-cs"/>
              </a:rPr>
              <a:t>If the amygdala senses danger, it makes a split second decision and begins the fight-or-flight response before the cortex has time to overrule it.</a:t>
            </a:r>
          </a:p>
          <a:p>
            <a:r>
              <a:rPr lang="en-US" sz="1200" b="0" i="0" kern="1200" dirty="0">
                <a:solidFill>
                  <a:schemeClr val="tx1"/>
                </a:solidFill>
                <a:effectLst/>
                <a:latin typeface="+mn-lt"/>
                <a:ea typeface="+mn-ea"/>
                <a:cs typeface="+mn-cs"/>
              </a:rPr>
              <a:t>This cascade of events triggers the release of adrenaline (epinephrine), which leads to increased heart rate, blood pressure, and breathing. You may experience a racing heart, shaking, sweating, and nausea as this happens.</a:t>
            </a:r>
          </a:p>
          <a:p>
            <a:r>
              <a:rPr lang="en-US" sz="1200" b="0" i="0" kern="1200" dirty="0">
                <a:solidFill>
                  <a:schemeClr val="tx1"/>
                </a:solidFill>
                <a:effectLst/>
                <a:latin typeface="+mn-lt"/>
                <a:ea typeface="+mn-ea"/>
                <a:cs typeface="+mn-cs"/>
              </a:rPr>
              <a:t>In this way, the amygdala triggers a sudden and intense unconscious emotional response that shuts off the cortex, making it hard for you to </a:t>
            </a:r>
            <a:r>
              <a:rPr lang="en-US" sz="1200" b="1" i="0" kern="1200" dirty="0">
                <a:solidFill>
                  <a:schemeClr val="tx1"/>
                </a:solidFill>
                <a:effectLst/>
                <a:latin typeface="+mn-lt"/>
                <a:ea typeface="+mn-ea"/>
                <a:cs typeface="+mn-cs"/>
              </a:rPr>
              <a:t>think clearly</a:t>
            </a:r>
            <a:r>
              <a:rPr lang="en-US" sz="1200" b="0" i="0" kern="1200" dirty="0">
                <a:solidFill>
                  <a:schemeClr val="tx1"/>
                </a:solidFill>
                <a:effectLst/>
                <a:latin typeface="+mn-lt"/>
                <a:ea typeface="+mn-ea"/>
                <a:cs typeface="+mn-cs"/>
              </a:rPr>
              <a:t> about the situation. As your brain triggers the release of stress hormones such as cortisol, you find it increasingly hard to problem solve and concentrate. This whole process takes a toll, and you may not recover to your original level of functioning for several hours.</a:t>
            </a:r>
          </a:p>
          <a:p>
            <a:endParaRPr lang="en-US" dirty="0"/>
          </a:p>
        </p:txBody>
      </p:sp>
      <p:sp>
        <p:nvSpPr>
          <p:cNvPr id="4" name="Slide Number Placeholder 3"/>
          <p:cNvSpPr>
            <a:spLocks noGrp="1"/>
          </p:cNvSpPr>
          <p:nvPr>
            <p:ph type="sldNum" sz="quarter" idx="10"/>
          </p:nvPr>
        </p:nvSpPr>
        <p:spPr/>
        <p:txBody>
          <a:bodyPr/>
          <a:lstStyle/>
          <a:p>
            <a:fld id="{FFE5E5CD-376A-4B2E-BEDF-0797F6832FB2}" type="slidenum">
              <a:rPr lang="en-US" smtClean="0"/>
              <a:t>5</a:t>
            </a:fld>
            <a:endParaRPr lang="en-US" dirty="0"/>
          </a:p>
        </p:txBody>
      </p:sp>
    </p:spTree>
    <p:extLst>
      <p:ext uri="{BB962C8B-B14F-4D97-AF65-F5344CB8AC3E}">
        <p14:creationId xmlns:p14="http://schemas.microsoft.com/office/powerpoint/2010/main" val="1134961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Analogy:</a:t>
            </a:r>
            <a:r>
              <a:rPr lang="en-US" baseline="0" dirty="0"/>
              <a:t> s</a:t>
            </a:r>
            <a:r>
              <a:rPr lang="en-US" dirty="0"/>
              <a:t>moke</a:t>
            </a:r>
            <a:r>
              <a:rPr lang="en-US" baseline="0" dirty="0"/>
              <a:t> detector in the home I grew up in going off every time my mother cooked</a:t>
            </a:r>
          </a:p>
          <a:p>
            <a:endParaRPr lang="en-US" baseline="0" dirty="0"/>
          </a:p>
          <a:p>
            <a:r>
              <a:rPr lang="en-US" sz="1200" b="0" i="0" kern="1200" dirty="0">
                <a:solidFill>
                  <a:schemeClr val="tx1"/>
                </a:solidFill>
                <a:effectLst/>
                <a:latin typeface="+mn-lt"/>
                <a:ea typeface="+mn-ea"/>
                <a:cs typeface="+mn-cs"/>
              </a:rPr>
              <a:t>The term "amygdala hijack" was coined by psychologist Daniel Goleman in his 1995 book, </a:t>
            </a:r>
            <a:r>
              <a:rPr lang="en-US" sz="1200" b="0" i="1" kern="1200" dirty="0">
                <a:solidFill>
                  <a:schemeClr val="tx1"/>
                </a:solidFill>
                <a:effectLst/>
                <a:latin typeface="+mn-lt"/>
                <a:ea typeface="+mn-ea"/>
                <a:cs typeface="+mn-cs"/>
              </a:rPr>
              <a:t>Emotional Intelligence: Why It Can Matter More Than IQ. </a:t>
            </a:r>
            <a:r>
              <a:rPr lang="en-US" sz="1200" b="0" i="0" kern="1200" dirty="0">
                <a:solidFill>
                  <a:schemeClr val="tx1"/>
                </a:solidFill>
                <a:effectLst/>
                <a:latin typeface="+mn-lt"/>
                <a:ea typeface="+mn-ea"/>
                <a:cs typeface="+mn-cs"/>
              </a:rPr>
              <a:t>Goleman used the term to recognize that although we have evolved as humans, we retain an ancient structure in our brain that is designed to respond swiftly to a threat. While at one time this was designed to protect us, it can interfere with our functioning in the modern world where threats are often more subtle in nature.</a:t>
            </a:r>
            <a:endParaRPr lang="en-US" dirty="0"/>
          </a:p>
        </p:txBody>
      </p:sp>
      <p:sp>
        <p:nvSpPr>
          <p:cNvPr id="4" name="Slide Number Placeholder 3"/>
          <p:cNvSpPr>
            <a:spLocks noGrp="1"/>
          </p:cNvSpPr>
          <p:nvPr>
            <p:ph type="sldNum" sz="quarter" idx="10"/>
          </p:nvPr>
        </p:nvSpPr>
        <p:spPr/>
        <p:txBody>
          <a:bodyPr/>
          <a:lstStyle/>
          <a:p>
            <a:fld id="{FFE5E5CD-376A-4B2E-BEDF-0797F6832FB2}" type="slidenum">
              <a:rPr lang="en-US" smtClean="0"/>
              <a:t>6</a:t>
            </a:fld>
            <a:endParaRPr lang="en-US" dirty="0"/>
          </a:p>
        </p:txBody>
      </p:sp>
    </p:spTree>
    <p:extLst>
      <p:ext uri="{BB962C8B-B14F-4D97-AF65-F5344CB8AC3E}">
        <p14:creationId xmlns:p14="http://schemas.microsoft.com/office/powerpoint/2010/main" val="910568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5E5CD-376A-4B2E-BEDF-0797F6832FB2}" type="slidenum">
              <a:rPr lang="en-US" smtClean="0"/>
              <a:t>12</a:t>
            </a:fld>
            <a:endParaRPr lang="en-US" dirty="0"/>
          </a:p>
        </p:txBody>
      </p:sp>
    </p:spTree>
    <p:extLst>
      <p:ext uri="{BB962C8B-B14F-4D97-AF65-F5344CB8AC3E}">
        <p14:creationId xmlns:p14="http://schemas.microsoft.com/office/powerpoint/2010/main" val="2890260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Anxiety</a:t>
            </a:r>
            <a:r>
              <a:rPr lang="en-US" baseline="0" dirty="0"/>
              <a:t> is caused by the past and all the things we can’t change and the future and all the things we can not predict or control.</a:t>
            </a:r>
          </a:p>
          <a:p>
            <a:r>
              <a:rPr lang="en-US" baseline="0" dirty="0"/>
              <a:t>Mindfulness is being in the here and now which is much less stressful. </a:t>
            </a:r>
            <a:endParaRPr lang="en-US" dirty="0"/>
          </a:p>
        </p:txBody>
      </p:sp>
      <p:sp>
        <p:nvSpPr>
          <p:cNvPr id="4" name="Slide Number Placeholder 3"/>
          <p:cNvSpPr>
            <a:spLocks noGrp="1"/>
          </p:cNvSpPr>
          <p:nvPr>
            <p:ph type="sldNum" sz="quarter" idx="10"/>
          </p:nvPr>
        </p:nvSpPr>
        <p:spPr/>
        <p:txBody>
          <a:bodyPr/>
          <a:lstStyle/>
          <a:p>
            <a:fld id="{FFE5E5CD-376A-4B2E-BEDF-0797F6832FB2}" type="slidenum">
              <a:rPr lang="en-US" smtClean="0"/>
              <a:t>14</a:t>
            </a:fld>
            <a:endParaRPr lang="en-US" dirty="0"/>
          </a:p>
        </p:txBody>
      </p:sp>
    </p:spTree>
    <p:extLst>
      <p:ext uri="{BB962C8B-B14F-4D97-AF65-F5344CB8AC3E}">
        <p14:creationId xmlns:p14="http://schemas.microsoft.com/office/powerpoint/2010/main" val="3826323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5E5CD-376A-4B2E-BEDF-0797F6832FB2}" type="slidenum">
              <a:rPr lang="en-US" smtClean="0"/>
              <a:t>15</a:t>
            </a:fld>
            <a:endParaRPr lang="en-US" dirty="0"/>
          </a:p>
        </p:txBody>
      </p:sp>
    </p:spTree>
    <p:extLst>
      <p:ext uri="{BB962C8B-B14F-4D97-AF65-F5344CB8AC3E}">
        <p14:creationId xmlns:p14="http://schemas.microsoft.com/office/powerpoint/2010/main" val="696949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5/20/2019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5/20/2019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5/20/2019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tmp"/><Relationship Id="rId5" Type="http://schemas.openxmlformats.org/officeDocument/2006/relationships/image" Target="../media/image16.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pollev.com/surveys/MKLWwE4a4N0MNjkQnAQjj/web"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tmp"/><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hyperlink" Target="https://www.ttuhsc.edu/centers-institutes/counseling/pas.aspx" TargetMode="External"/><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www.ttuhsc.edu/centers-institutes/counseling/tao.aspx" TargetMode="External"/><Relationship Id="rId5" Type="http://schemas.openxmlformats.org/officeDocument/2006/relationships/hyperlink" Target="https://thepath.taoconnect.org/local/login/index.php" TargetMode="External"/><Relationship Id="rId4" Type="http://schemas.openxmlformats.org/officeDocument/2006/relationships/hyperlink" Target="https://www.ttuhsc.edu/centers-institutes/counseling/default.aspx"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Managing Stress</a:t>
            </a:r>
          </a:p>
        </p:txBody>
      </p:sp>
      <p:sp>
        <p:nvSpPr>
          <p:cNvPr id="3" name="Subtitle 2"/>
          <p:cNvSpPr>
            <a:spLocks noGrp="1"/>
          </p:cNvSpPr>
          <p:nvPr>
            <p:ph type="subTitle" idx="1"/>
          </p:nvPr>
        </p:nvSpPr>
        <p:spPr>
          <a:xfrm>
            <a:off x="2417780" y="3531204"/>
            <a:ext cx="9693864" cy="1747378"/>
          </a:xfrm>
        </p:spPr>
        <p:txBody>
          <a:bodyPr>
            <a:normAutofit fontScale="92500" lnSpcReduction="10000"/>
          </a:bodyPr>
          <a:lstStyle/>
          <a:p>
            <a:r>
              <a:rPr lang="en-US" b="1" dirty="0"/>
              <a:t>The importance of self care and how it affects your mental health</a:t>
            </a:r>
          </a:p>
          <a:p>
            <a:r>
              <a:rPr lang="en-US" dirty="0"/>
              <a:t>Kristie Collins, LPC, LMFT</a:t>
            </a:r>
          </a:p>
          <a:p>
            <a:r>
              <a:rPr lang="en-US" dirty="0"/>
              <a:t>Associate Director for the Counseling Center @TTUHSC</a:t>
            </a:r>
          </a:p>
          <a:p>
            <a:r>
              <a:rPr lang="en-US" dirty="0"/>
              <a:t>Program of Assistance for Students</a:t>
            </a:r>
          </a:p>
          <a:p>
            <a:endParaRPr lang="en-US" dirty="0"/>
          </a:p>
        </p:txBody>
      </p:sp>
    </p:spTree>
    <p:extLst>
      <p:ext uri="{BB962C8B-B14F-4D97-AF65-F5344CB8AC3E}">
        <p14:creationId xmlns:p14="http://schemas.microsoft.com/office/powerpoint/2010/main" val="28302258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21724" y="548409"/>
            <a:ext cx="9906000" cy="5118100"/>
          </a:xfrm>
        </p:spPr>
        <p:txBody>
          <a:bodyPr>
            <a:normAutofit/>
          </a:bodyPr>
          <a:lstStyle/>
          <a:p>
            <a:r>
              <a:rPr lang="en-US" sz="4400" dirty="0"/>
              <a:t>SELF-TALK</a:t>
            </a:r>
          </a:p>
          <a:p>
            <a:r>
              <a:rPr lang="en-US" sz="4400" dirty="0"/>
              <a:t>SELF-CARE</a:t>
            </a:r>
          </a:p>
          <a:p>
            <a:pPr lvl="1"/>
            <a:r>
              <a:rPr lang="en-US" sz="4000" dirty="0"/>
              <a:t>Eating</a:t>
            </a:r>
          </a:p>
          <a:p>
            <a:pPr lvl="1"/>
            <a:r>
              <a:rPr lang="en-US" sz="4000" dirty="0"/>
              <a:t>Sleeping</a:t>
            </a:r>
          </a:p>
          <a:p>
            <a:pPr lvl="1"/>
            <a:r>
              <a:rPr lang="en-US" sz="4000" dirty="0"/>
              <a:t>Exercising</a:t>
            </a:r>
          </a:p>
          <a:p>
            <a:pPr lvl="1"/>
            <a:r>
              <a:rPr lang="en-US" sz="4000" dirty="0"/>
              <a:t>Mindfulness</a:t>
            </a:r>
          </a:p>
        </p:txBody>
      </p:sp>
      <p:pic>
        <p:nvPicPr>
          <p:cNvPr id="4" name="Picture 3" descr="Bukit Timah Monkey Man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2228" y="631768"/>
            <a:ext cx="2582802" cy="1891904"/>
          </a:xfrm>
          <a:prstGeom prst="rect">
            <a:avLst/>
          </a:prstGeom>
          <a:effectLst>
            <a:softEdge rad="63500"/>
          </a:effectLst>
        </p:spPr>
      </p:pic>
      <p:pic>
        <p:nvPicPr>
          <p:cNvPr id="5" name="Picture 4" descr="Tom Corson-Knowles | Dr. Corson’s Top 5 Tips For Fas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651" y="2016579"/>
            <a:ext cx="2771060" cy="1815044"/>
          </a:xfrm>
          <a:prstGeom prst="rect">
            <a:avLst/>
          </a:prstGeom>
          <a:effectLst>
            <a:softEdge rad="63500"/>
          </a:effectLst>
        </p:spPr>
      </p:pic>
      <p:pic>
        <p:nvPicPr>
          <p:cNvPr id="7" name="Picture 6" descr="La condición física – SVDEPORTES El Salvado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3168" y="3034657"/>
            <a:ext cx="2330202" cy="1747652"/>
          </a:xfrm>
          <a:prstGeom prst="rect">
            <a:avLst/>
          </a:prstGeom>
          <a:effectLst>
            <a:softEdge rad="63500"/>
          </a:effectLst>
        </p:spPr>
      </p:pic>
      <p:pic>
        <p:nvPicPr>
          <p:cNvPr id="8" name="Picture 7" descr="Cool Cat Teacher Blog: Your Personal Decision 2012: Whos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1309" y="4108903"/>
            <a:ext cx="2314402" cy="1542935"/>
          </a:xfrm>
          <a:prstGeom prst="rect">
            <a:avLst/>
          </a:prstGeom>
          <a:effectLst>
            <a:softEdge rad="63500"/>
          </a:effectLst>
        </p:spPr>
      </p:pic>
    </p:spTree>
    <p:extLst>
      <p:ext uri="{BB962C8B-B14F-4D97-AF65-F5344CB8AC3E}">
        <p14:creationId xmlns:p14="http://schemas.microsoft.com/office/powerpoint/2010/main" val="22846677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talk</a:t>
            </a:r>
          </a:p>
        </p:txBody>
      </p:sp>
      <p:sp>
        <p:nvSpPr>
          <p:cNvPr id="3" name="TextBox 2"/>
          <p:cNvSpPr txBox="1"/>
          <p:nvPr/>
        </p:nvSpPr>
        <p:spPr>
          <a:xfrm>
            <a:off x="1620982" y="2219497"/>
            <a:ext cx="8113222" cy="2677656"/>
          </a:xfrm>
          <a:prstGeom prst="rect">
            <a:avLst/>
          </a:prstGeom>
          <a:noFill/>
        </p:spPr>
        <p:txBody>
          <a:bodyPr wrap="square" rtlCol="0">
            <a:spAutoFit/>
          </a:bodyPr>
          <a:lstStyle/>
          <a:p>
            <a:pPr marL="342900" indent="-342900">
              <a:buFont typeface="Wingdings" panose="05000000000000000000" pitchFamily="2" charset="2"/>
              <a:buChar char="§"/>
            </a:pPr>
            <a:r>
              <a:rPr lang="en-US" sz="2400" dirty="0"/>
              <a:t>The inner dialogue we have going in our head every waking moment</a:t>
            </a:r>
          </a:p>
          <a:p>
            <a:pPr marL="800100" lvl="1" indent="-342900">
              <a:buFont typeface="Wingdings" panose="05000000000000000000" pitchFamily="2" charset="2"/>
              <a:buChar char="§"/>
            </a:pPr>
            <a:r>
              <a:rPr lang="en-US" sz="2400" dirty="0"/>
              <a:t>Helps form our identity</a:t>
            </a:r>
          </a:p>
          <a:p>
            <a:pPr marL="800100" lvl="1" indent="-342900">
              <a:buFont typeface="Wingdings" panose="05000000000000000000" pitchFamily="2" charset="2"/>
              <a:buChar char="§"/>
            </a:pPr>
            <a:r>
              <a:rPr lang="en-US" sz="2400" dirty="0"/>
              <a:t>Determines our values</a:t>
            </a:r>
          </a:p>
          <a:p>
            <a:pPr marL="800100" lvl="1" indent="-342900">
              <a:buFont typeface="Wingdings" panose="05000000000000000000" pitchFamily="2" charset="2"/>
              <a:buChar char="§"/>
            </a:pPr>
            <a:r>
              <a:rPr lang="en-US" sz="2400" dirty="0"/>
              <a:t>Causes feelings such as </a:t>
            </a:r>
          </a:p>
          <a:p>
            <a:pPr marL="1257300" lvl="2" indent="-342900">
              <a:buFont typeface="Wingdings" panose="05000000000000000000" pitchFamily="2" charset="2"/>
              <a:buChar char="§"/>
            </a:pPr>
            <a:r>
              <a:rPr lang="en-US" sz="2400" dirty="0"/>
              <a:t>Anxiety</a:t>
            </a:r>
          </a:p>
          <a:p>
            <a:pPr marL="1257300" lvl="2" indent="-342900">
              <a:buFont typeface="Wingdings" panose="05000000000000000000" pitchFamily="2" charset="2"/>
              <a:buChar char="§"/>
            </a:pPr>
            <a:r>
              <a:rPr lang="en-US" sz="2400" dirty="0"/>
              <a:t>Depression</a:t>
            </a:r>
          </a:p>
        </p:txBody>
      </p:sp>
      <p:sp>
        <p:nvSpPr>
          <p:cNvPr id="10" name="Rectangle 9"/>
          <p:cNvSpPr/>
          <p:nvPr/>
        </p:nvSpPr>
        <p:spPr>
          <a:xfrm>
            <a:off x="235268" y="5263126"/>
            <a:ext cx="11518928" cy="830997"/>
          </a:xfrm>
          <a:prstGeom prst="rect">
            <a:avLst/>
          </a:prstGeom>
        </p:spPr>
        <p:txBody>
          <a:bodyPr wrap="square">
            <a:spAutoFit/>
          </a:bodyPr>
          <a:lstStyle/>
          <a:p>
            <a:pPr lvl="0" algn="ctr"/>
            <a:r>
              <a:rPr lang="en-US" sz="4800" b="1" dirty="0">
                <a:ln w="6600">
                  <a:solidFill>
                    <a:srgbClr val="FAA93A"/>
                  </a:solidFill>
                  <a:prstDash val="solid"/>
                </a:ln>
                <a:solidFill>
                  <a:srgbClr val="FFFFFF"/>
                </a:solidFill>
                <a:effectLst>
                  <a:outerShdw dist="38100" dir="2700000" algn="tl" rotWithShape="0">
                    <a:srgbClr val="FAA93A"/>
                  </a:outerShdw>
                </a:effectLst>
                <a:latin typeface="Tw Cen MT" panose="020B0602020104020603"/>
              </a:rPr>
              <a:t>What you tell yourself becomes your reality!</a:t>
            </a:r>
          </a:p>
        </p:txBody>
      </p:sp>
      <p:sp>
        <p:nvSpPr>
          <p:cNvPr id="11" name="Folded Corner 10"/>
          <p:cNvSpPr/>
          <p:nvPr/>
        </p:nvSpPr>
        <p:spPr>
          <a:xfrm>
            <a:off x="9153054" y="3237422"/>
            <a:ext cx="2262909" cy="1873267"/>
          </a:xfrm>
          <a:prstGeom prst="foldedCorner">
            <a:avLst/>
          </a:prstGeom>
          <a:solidFill>
            <a:srgbClr val="FFFF00"/>
          </a:solidFill>
          <a:ln w="15875"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sym typeface="Gill Sans MT"/>
              </a:rPr>
              <a:t>Interesting</a:t>
            </a:r>
            <a:r>
              <a:rPr kumimoji="0" lang="en-US" sz="2400" b="0" i="0" u="none" strike="noStrike" cap="none" spc="0" normalizeH="0" dirty="0">
                <a:ln>
                  <a:noFill/>
                </a:ln>
                <a:solidFill>
                  <a:srgbClr val="000000"/>
                </a:solidFill>
                <a:effectLst/>
                <a:uFillTx/>
                <a:sym typeface="Gill Sans MT"/>
              </a:rPr>
              <a:t> Fact:</a:t>
            </a:r>
          </a:p>
          <a:p>
            <a:pPr marL="0" marR="0" indent="0" algn="ctr" defTabSz="457200" rtl="0" fontAlgn="auto" latinLnBrk="0" hangingPunct="0">
              <a:lnSpc>
                <a:spcPct val="100000"/>
              </a:lnSpc>
              <a:spcBef>
                <a:spcPts val="0"/>
              </a:spcBef>
              <a:spcAft>
                <a:spcPts val="0"/>
              </a:spcAft>
              <a:buClrTx/>
              <a:buSzTx/>
              <a:buFontTx/>
              <a:buNone/>
              <a:tabLst/>
            </a:pPr>
            <a:r>
              <a:rPr lang="en-US" sz="2400" dirty="0"/>
              <a:t>You do not question your own self talk!</a:t>
            </a:r>
            <a:endParaRPr kumimoji="0" lang="en-US" sz="2400" b="0" i="0" u="none" strike="noStrike" cap="none" spc="0" normalizeH="0" baseline="0" dirty="0">
              <a:ln>
                <a:noFill/>
              </a:ln>
              <a:effectLst/>
              <a:uFillTx/>
              <a:sym typeface="Gill Sans MT"/>
            </a:endParaRPr>
          </a:p>
        </p:txBody>
      </p:sp>
      <p:pic>
        <p:nvPicPr>
          <p:cNvPr id="12" name="Picture 11" descr="Semester Schedule - Morphopedic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7481" y="2745306"/>
            <a:ext cx="3810000" cy="2857500"/>
          </a:xfrm>
          <a:prstGeom prst="rect">
            <a:avLst/>
          </a:prstGeom>
        </p:spPr>
      </p:pic>
      <p:sp>
        <p:nvSpPr>
          <p:cNvPr id="13" name="TextBox 12"/>
          <p:cNvSpPr txBox="1"/>
          <p:nvPr/>
        </p:nvSpPr>
        <p:spPr>
          <a:xfrm>
            <a:off x="7019240" y="3020485"/>
            <a:ext cx="1653435" cy="923330"/>
          </a:xfrm>
          <a:prstGeom prst="rect">
            <a:avLst/>
          </a:prstGeom>
          <a:noFill/>
        </p:spPr>
        <p:txBody>
          <a:bodyPr wrap="square" rtlCol="0">
            <a:spAutoFit/>
          </a:bodyPr>
          <a:lstStyle/>
          <a:p>
            <a:pPr algn="ctr"/>
            <a:r>
              <a:rPr lang="en-US" dirty="0">
                <a:latin typeface="Candara" panose="020E0502030303020204" pitchFamily="34" charset="0"/>
              </a:rPr>
              <a:t>Positive</a:t>
            </a:r>
          </a:p>
          <a:p>
            <a:pPr algn="ctr"/>
            <a:r>
              <a:rPr lang="en-US" dirty="0">
                <a:latin typeface="Candara" panose="020E0502030303020204" pitchFamily="34" charset="0"/>
              </a:rPr>
              <a:t>Negative</a:t>
            </a:r>
          </a:p>
          <a:p>
            <a:pPr algn="ctr"/>
            <a:r>
              <a:rPr lang="en-US" dirty="0">
                <a:latin typeface="Candara" panose="020E0502030303020204" pitchFamily="34" charset="0"/>
              </a:rPr>
              <a:t>Neutral</a:t>
            </a:r>
          </a:p>
        </p:txBody>
      </p:sp>
    </p:spTree>
    <p:extLst>
      <p:ext uri="{BB962C8B-B14F-4D97-AF65-F5344CB8AC3E}">
        <p14:creationId xmlns:p14="http://schemas.microsoft.com/office/powerpoint/2010/main" val="26753900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itle 1"/>
          <p:cNvSpPr txBox="1">
            <a:spLocks noGrp="1"/>
          </p:cNvSpPr>
          <p:nvPr>
            <p:ph type="title"/>
          </p:nvPr>
        </p:nvSpPr>
        <p:spPr>
          <a:prstGeom prst="rect">
            <a:avLst/>
          </a:prstGeom>
        </p:spPr>
        <p:txBody>
          <a:bodyPr/>
          <a:lstStyle/>
          <a:p>
            <a:r>
              <a:rPr dirty="0"/>
              <a:t>Conscious vs. subconscious Mind</a:t>
            </a:r>
          </a:p>
        </p:txBody>
      </p:sp>
      <p:pic>
        <p:nvPicPr>
          <p:cNvPr id="169" name="Picture 2" descr="Picture 2"/>
          <p:cNvPicPr>
            <a:picLocks noChangeAspect="1"/>
          </p:cNvPicPr>
          <p:nvPr/>
        </p:nvPicPr>
        <p:blipFill>
          <a:blip r:embed="rId3">
            <a:extLst/>
          </a:blip>
          <a:stretch>
            <a:fillRect/>
          </a:stretch>
        </p:blipFill>
        <p:spPr>
          <a:xfrm>
            <a:off x="1153046" y="1978448"/>
            <a:ext cx="5627718" cy="3477986"/>
          </a:xfrm>
          <a:prstGeom prst="rect">
            <a:avLst/>
          </a:prstGeom>
          <a:ln w="12700">
            <a:miter lim="400000"/>
          </a:ln>
        </p:spPr>
      </p:pic>
      <p:grpSp>
        <p:nvGrpSpPr>
          <p:cNvPr id="172" name="Line Callout 1 3"/>
          <p:cNvGrpSpPr/>
          <p:nvPr/>
        </p:nvGrpSpPr>
        <p:grpSpPr>
          <a:xfrm>
            <a:off x="4103745" y="2094658"/>
            <a:ext cx="4984488" cy="780123"/>
            <a:chOff x="-1" y="392929"/>
            <a:chExt cx="4984487" cy="780122"/>
          </a:xfrm>
        </p:grpSpPr>
        <p:sp>
          <p:nvSpPr>
            <p:cNvPr id="170" name="Rectangle"/>
            <p:cNvSpPr/>
            <p:nvPr/>
          </p:nvSpPr>
          <p:spPr>
            <a:xfrm>
              <a:off x="-1" y="499541"/>
              <a:ext cx="4984487" cy="618335"/>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sp>
          <p:nvSpPr>
            <p:cNvPr id="171" name="Conscious Mind  - 5 to 7 thoughts every second"/>
            <p:cNvSpPr txBox="1"/>
            <p:nvPr/>
          </p:nvSpPr>
          <p:spPr>
            <a:xfrm>
              <a:off x="-1" y="392929"/>
              <a:ext cx="4984487" cy="7801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defRPr>
                  <a:solidFill>
                    <a:srgbClr val="FFFFFF"/>
                  </a:solidFill>
                </a:defRPr>
              </a:lvl1pPr>
            </a:lstStyle>
            <a:p>
              <a:r>
                <a:rPr dirty="0"/>
                <a:t>Conscious Mind  - 5 to 7 thoughts every second </a:t>
              </a:r>
            </a:p>
          </p:txBody>
        </p:sp>
      </p:grpSp>
      <p:grpSp>
        <p:nvGrpSpPr>
          <p:cNvPr id="175" name="Line Callout 1 5"/>
          <p:cNvGrpSpPr/>
          <p:nvPr/>
        </p:nvGrpSpPr>
        <p:grpSpPr>
          <a:xfrm>
            <a:off x="4364182" y="3709306"/>
            <a:ext cx="5511340" cy="546811"/>
            <a:chOff x="0" y="51715"/>
            <a:chExt cx="5511339" cy="546810"/>
          </a:xfrm>
        </p:grpSpPr>
        <p:sp>
          <p:nvSpPr>
            <p:cNvPr id="173" name="Rectangle"/>
            <p:cNvSpPr/>
            <p:nvPr/>
          </p:nvSpPr>
          <p:spPr>
            <a:xfrm>
              <a:off x="0" y="51715"/>
              <a:ext cx="5511339" cy="546810"/>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p>
          </p:txBody>
        </p:sp>
        <p:sp>
          <p:nvSpPr>
            <p:cNvPr id="174" name="Subconscious Mind – 2 million bits in info every second"/>
            <p:cNvSpPr txBox="1"/>
            <p:nvPr/>
          </p:nvSpPr>
          <p:spPr>
            <a:xfrm>
              <a:off x="0" y="140456"/>
              <a:ext cx="5511339" cy="369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rPr dirty="0"/>
                <a:t>Subconscious Mind – 2 million bits </a:t>
              </a:r>
              <a:r>
                <a:rPr lang="en-US" dirty="0"/>
                <a:t>of</a:t>
              </a:r>
              <a:r>
                <a:rPr dirty="0"/>
                <a:t> info every second</a:t>
              </a:r>
            </a:p>
          </p:txBody>
        </p:sp>
      </p:grpSp>
      <p:sp>
        <p:nvSpPr>
          <p:cNvPr id="4" name="Double Wave 3"/>
          <p:cNvSpPr/>
          <p:nvPr/>
        </p:nvSpPr>
        <p:spPr>
          <a:xfrm>
            <a:off x="6358271" y="4508206"/>
            <a:ext cx="4696584" cy="1339634"/>
          </a:xfrm>
          <a:prstGeom prst="doubleWave">
            <a:avLst>
              <a:gd name="adj1" fmla="val 12500"/>
              <a:gd name="adj2" fmla="val 23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Problem: Much of our negative thinking happens in the subconscious mind while we are unaware</a:t>
            </a:r>
          </a:p>
          <a:p>
            <a:pPr algn="ctr"/>
            <a:endParaRPr lang="en-US" dirty="0"/>
          </a:p>
        </p:txBody>
      </p:sp>
    </p:spTree>
    <p:extLst>
      <p:ext uri="{BB962C8B-B14F-4D97-AF65-F5344CB8AC3E}">
        <p14:creationId xmlns:p14="http://schemas.microsoft.com/office/powerpoint/2010/main" val="38814804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fill="hold"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66636290"/>
              </p:ext>
            </p:extLst>
          </p:nvPr>
        </p:nvGraphicFramePr>
        <p:xfrm>
          <a:off x="868101" y="335663"/>
          <a:ext cx="10509813" cy="6347960"/>
        </p:xfrm>
        <a:graphic>
          <a:graphicData uri="http://schemas.openxmlformats.org/drawingml/2006/table">
            <a:tbl>
              <a:tblPr/>
              <a:tblGrid>
                <a:gridCol w="4087683">
                  <a:extLst>
                    <a:ext uri="{9D8B030D-6E8A-4147-A177-3AD203B41FA5}">
                      <a16:colId xmlns:a16="http://schemas.microsoft.com/office/drawing/2014/main" val="3591319910"/>
                    </a:ext>
                  </a:extLst>
                </a:gridCol>
                <a:gridCol w="6422130">
                  <a:extLst>
                    <a:ext uri="{9D8B030D-6E8A-4147-A177-3AD203B41FA5}">
                      <a16:colId xmlns:a16="http://schemas.microsoft.com/office/drawing/2014/main" val="1419382239"/>
                    </a:ext>
                  </a:extLst>
                </a:gridCol>
              </a:tblGrid>
              <a:tr h="445858">
                <a:tc>
                  <a:txBody>
                    <a:bodyPr/>
                    <a:lstStyle/>
                    <a:p>
                      <a:pPr marL="0" marR="0" fontAlgn="t">
                        <a:spcBef>
                          <a:spcPts val="0"/>
                        </a:spcBef>
                        <a:spcAft>
                          <a:spcPts val="0"/>
                        </a:spcAft>
                      </a:pPr>
                      <a:r>
                        <a:rPr lang="en-US" sz="2400" b="1" dirty="0">
                          <a:solidFill>
                            <a:schemeClr val="bg1"/>
                          </a:solidFill>
                          <a:effectLst/>
                          <a:latin typeface="Calibri" panose="020F0502020204030204" pitchFamily="34" charset="0"/>
                        </a:rPr>
                        <a:t>Anxiety-Igniting Thought</a:t>
                      </a:r>
                      <a:endParaRPr lang="en-US" sz="2400" dirty="0">
                        <a:solidFill>
                          <a:schemeClr val="bg1"/>
                        </a:solidFill>
                        <a:effectLst/>
                        <a:latin typeface="Calibri" panose="020F0502020204030204" pitchFamily="34"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tx2">
                        <a:lumMod val="60000"/>
                        <a:lumOff val="40000"/>
                      </a:schemeClr>
                    </a:solidFill>
                  </a:tcPr>
                </a:tc>
                <a:tc>
                  <a:txBody>
                    <a:bodyPr/>
                    <a:lstStyle/>
                    <a:p>
                      <a:pPr marL="0" marR="0" fontAlgn="t">
                        <a:spcBef>
                          <a:spcPts val="0"/>
                        </a:spcBef>
                        <a:spcAft>
                          <a:spcPts val="0"/>
                        </a:spcAft>
                      </a:pPr>
                      <a:r>
                        <a:rPr lang="en-US" sz="2400" b="1" dirty="0">
                          <a:solidFill>
                            <a:schemeClr val="bg1"/>
                          </a:solidFill>
                          <a:effectLst/>
                          <a:latin typeface="Calibri" panose="020F0502020204030204" pitchFamily="34" charset="0"/>
                        </a:rPr>
                        <a:t>Coping Thoughts</a:t>
                      </a:r>
                      <a:endParaRPr lang="en-US" sz="2400" dirty="0">
                        <a:solidFill>
                          <a:schemeClr val="bg1"/>
                        </a:solidFill>
                        <a:effectLst/>
                        <a:latin typeface="Calibri" panose="020F0502020204030204" pitchFamily="34"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216560685"/>
                  </a:ext>
                </a:extLst>
              </a:tr>
              <a:tr h="1318188">
                <a:tc>
                  <a:txBody>
                    <a:bodyPr/>
                    <a:lstStyle/>
                    <a:p>
                      <a:pPr marL="0" marR="0" fontAlgn="t">
                        <a:spcBef>
                          <a:spcPts val="0"/>
                        </a:spcBef>
                        <a:spcAft>
                          <a:spcPts val="0"/>
                        </a:spcAft>
                      </a:pPr>
                      <a:r>
                        <a:rPr lang="en-US" sz="2800" dirty="0">
                          <a:solidFill>
                            <a:schemeClr val="bg1"/>
                          </a:solidFill>
                          <a:effectLst/>
                          <a:latin typeface="Calibri" panose="020F0502020204030204" pitchFamily="34" charset="0"/>
                        </a:rPr>
                        <a:t>It's no use trying. Things will never work out for me.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tx2">
                        <a:lumMod val="75000"/>
                      </a:schemeClr>
                    </a:solidFill>
                  </a:tcPr>
                </a:tc>
                <a:tc>
                  <a:txBody>
                    <a:bodyPr/>
                    <a:lstStyle/>
                    <a:p>
                      <a:pPr marL="0" marR="0" fontAlgn="t">
                        <a:spcBef>
                          <a:spcPts val="0"/>
                        </a:spcBef>
                        <a:spcAft>
                          <a:spcPts val="0"/>
                        </a:spcAft>
                      </a:pPr>
                      <a:r>
                        <a:rPr lang="en-US" sz="2800" dirty="0">
                          <a:solidFill>
                            <a:schemeClr val="bg1"/>
                          </a:solidFill>
                          <a:effectLst/>
                          <a:latin typeface="Calibri" panose="020F0502020204030204" pitchFamily="34" charset="0"/>
                        </a:rPr>
                        <a:t>I'm going to try, because then there's at least a chance that I'll accomplish something.</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618053761"/>
                  </a:ext>
                </a:extLst>
              </a:tr>
              <a:tr h="1207000">
                <a:tc>
                  <a:txBody>
                    <a:bodyPr/>
                    <a:lstStyle/>
                    <a:p>
                      <a:pPr marL="0" marR="0" fontAlgn="t">
                        <a:spcBef>
                          <a:spcPts val="0"/>
                        </a:spcBef>
                        <a:spcAft>
                          <a:spcPts val="0"/>
                        </a:spcAft>
                      </a:pPr>
                      <a:r>
                        <a:rPr lang="en-US" sz="2800" dirty="0">
                          <a:solidFill>
                            <a:schemeClr val="bg1"/>
                          </a:solidFill>
                          <a:effectLst/>
                          <a:latin typeface="Calibri" panose="020F0502020204030204" pitchFamily="34" charset="0"/>
                        </a:rPr>
                        <a:t>Something's going to go wrong. I can feel it.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tx2">
                        <a:lumMod val="75000"/>
                      </a:schemeClr>
                    </a:solidFill>
                  </a:tcPr>
                </a:tc>
                <a:tc>
                  <a:txBody>
                    <a:bodyPr/>
                    <a:lstStyle/>
                    <a:p>
                      <a:pPr marL="0" marR="0" fontAlgn="t">
                        <a:spcBef>
                          <a:spcPts val="0"/>
                        </a:spcBef>
                        <a:spcAft>
                          <a:spcPts val="0"/>
                        </a:spcAft>
                      </a:pPr>
                      <a:r>
                        <a:rPr lang="en-US" sz="2800" dirty="0">
                          <a:solidFill>
                            <a:schemeClr val="bg1"/>
                          </a:solidFill>
                          <a:effectLst/>
                          <a:latin typeface="Calibri" panose="020F0502020204030204" pitchFamily="34" charset="0"/>
                        </a:rPr>
                        <a:t>I don't know what's going to happen. These kinds of feelings have been wrong before.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69239879"/>
                  </a:ext>
                </a:extLst>
              </a:tr>
              <a:tr h="1318188">
                <a:tc>
                  <a:txBody>
                    <a:bodyPr/>
                    <a:lstStyle/>
                    <a:p>
                      <a:pPr marL="0" marR="0" fontAlgn="t">
                        <a:spcBef>
                          <a:spcPts val="0"/>
                        </a:spcBef>
                        <a:spcAft>
                          <a:spcPts val="0"/>
                        </a:spcAft>
                      </a:pPr>
                      <a:r>
                        <a:rPr lang="en-US" sz="2800" dirty="0">
                          <a:solidFill>
                            <a:schemeClr val="bg1"/>
                          </a:solidFill>
                          <a:effectLst/>
                          <a:latin typeface="Calibri" panose="020F0502020204030204" pitchFamily="34" charset="0"/>
                        </a:rPr>
                        <a:t>I need to focus on this thought, doubt, or concern.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tx2">
                        <a:lumMod val="75000"/>
                      </a:schemeClr>
                    </a:solidFill>
                  </a:tcPr>
                </a:tc>
                <a:tc>
                  <a:txBody>
                    <a:bodyPr/>
                    <a:lstStyle/>
                    <a:p>
                      <a:pPr marL="0" marR="0" fontAlgn="t">
                        <a:spcBef>
                          <a:spcPts val="0"/>
                        </a:spcBef>
                        <a:spcAft>
                          <a:spcPts val="0"/>
                        </a:spcAft>
                      </a:pPr>
                      <a:r>
                        <a:rPr lang="en-US" sz="2800" dirty="0">
                          <a:solidFill>
                            <a:schemeClr val="bg1"/>
                          </a:solidFill>
                          <a:effectLst/>
                          <a:latin typeface="Calibri" panose="020F0502020204030204" pitchFamily="34" charset="0"/>
                        </a:rPr>
                        <a:t>Cortex, you've spent too much time on this and need to move on.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538079948"/>
                  </a:ext>
                </a:extLst>
              </a:tr>
              <a:tr h="911101">
                <a:tc>
                  <a:txBody>
                    <a:bodyPr/>
                    <a:lstStyle/>
                    <a:p>
                      <a:pPr marL="0" marR="0" fontAlgn="t">
                        <a:spcBef>
                          <a:spcPts val="0"/>
                        </a:spcBef>
                        <a:spcAft>
                          <a:spcPts val="0"/>
                        </a:spcAft>
                      </a:pPr>
                      <a:r>
                        <a:rPr lang="en-US" sz="2800" dirty="0">
                          <a:solidFill>
                            <a:schemeClr val="bg1"/>
                          </a:solidFill>
                          <a:effectLst/>
                          <a:latin typeface="Calibri" panose="020F0502020204030204" pitchFamily="34" charset="0"/>
                        </a:rPr>
                        <a:t>I must be competent and excel at everything I do.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tx2">
                        <a:lumMod val="75000"/>
                      </a:schemeClr>
                    </a:solidFill>
                  </a:tcPr>
                </a:tc>
                <a:tc>
                  <a:txBody>
                    <a:bodyPr/>
                    <a:lstStyle/>
                    <a:p>
                      <a:pPr marL="0" marR="0" fontAlgn="t">
                        <a:spcBef>
                          <a:spcPts val="0"/>
                        </a:spcBef>
                        <a:spcAft>
                          <a:spcPts val="0"/>
                        </a:spcAft>
                      </a:pPr>
                      <a:r>
                        <a:rPr lang="en-US" sz="2800" dirty="0">
                          <a:solidFill>
                            <a:schemeClr val="bg1"/>
                          </a:solidFill>
                          <a:effectLst/>
                          <a:latin typeface="Calibri" panose="020F0502020204030204" pitchFamily="34" charset="0"/>
                        </a:rPr>
                        <a:t>No one is perfect, I'm human and expect I'll make mistakes at times.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195900517"/>
                  </a:ext>
                </a:extLst>
              </a:tr>
              <a:tr h="911101">
                <a:tc>
                  <a:txBody>
                    <a:bodyPr/>
                    <a:lstStyle/>
                    <a:p>
                      <a:pPr marL="0" marR="0" fontAlgn="t">
                        <a:spcBef>
                          <a:spcPts val="0"/>
                        </a:spcBef>
                        <a:spcAft>
                          <a:spcPts val="0"/>
                        </a:spcAft>
                      </a:pPr>
                      <a:r>
                        <a:rPr lang="en-US" sz="2800" dirty="0">
                          <a:solidFill>
                            <a:schemeClr val="bg1"/>
                          </a:solidFill>
                          <a:effectLst/>
                          <a:latin typeface="Calibri" panose="020F0502020204030204" pitchFamily="34" charset="0"/>
                        </a:rPr>
                        <a:t>Everyone should like me.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tx2">
                        <a:lumMod val="75000"/>
                      </a:schemeClr>
                    </a:solidFill>
                  </a:tcPr>
                </a:tc>
                <a:tc>
                  <a:txBody>
                    <a:bodyPr/>
                    <a:lstStyle/>
                    <a:p>
                      <a:pPr marL="0" marR="0" fontAlgn="t">
                        <a:spcBef>
                          <a:spcPts val="0"/>
                        </a:spcBef>
                        <a:spcAft>
                          <a:spcPts val="0"/>
                        </a:spcAft>
                      </a:pPr>
                      <a:r>
                        <a:rPr lang="en-US" sz="2800" dirty="0">
                          <a:solidFill>
                            <a:schemeClr val="bg1"/>
                          </a:solidFill>
                          <a:effectLst/>
                          <a:latin typeface="Calibri" panose="020F0502020204030204" pitchFamily="34" charset="0"/>
                        </a:rPr>
                        <a:t>No one is liked by everyone, so I'll encounter people who don't like me.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592395639"/>
                  </a:ext>
                </a:extLst>
              </a:tr>
            </a:tbl>
          </a:graphicData>
        </a:graphic>
      </p:graphicFrame>
    </p:spTree>
    <p:extLst>
      <p:ext uri="{BB962C8B-B14F-4D97-AF65-F5344CB8AC3E}">
        <p14:creationId xmlns:p14="http://schemas.microsoft.com/office/powerpoint/2010/main" val="42516989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Mindfulness</a:t>
            </a:r>
          </a:p>
        </p:txBody>
      </p:sp>
      <p:sp>
        <p:nvSpPr>
          <p:cNvPr id="3" name="Content Placeholder 2"/>
          <p:cNvSpPr>
            <a:spLocks noGrp="1"/>
          </p:cNvSpPr>
          <p:nvPr>
            <p:ph idx="1"/>
          </p:nvPr>
        </p:nvSpPr>
        <p:spPr/>
        <p:txBody>
          <a:bodyPr>
            <a:normAutofit/>
          </a:bodyPr>
          <a:lstStyle/>
          <a:p>
            <a:r>
              <a:rPr lang="en-US" sz="3600" dirty="0"/>
              <a:t>Definition of </a:t>
            </a:r>
            <a:r>
              <a:rPr lang="en-US" sz="3600" u="sng" dirty="0"/>
              <a:t>mindfulness</a:t>
            </a:r>
            <a:r>
              <a:rPr lang="en-US" sz="3600" dirty="0"/>
              <a:t>:  maintaining a moment-by-moment awareness of our thoughts, feelings, bodily sensations, and surrounding environment.</a:t>
            </a:r>
          </a:p>
          <a:p>
            <a:r>
              <a:rPr lang="en-US" sz="3600" dirty="0"/>
              <a:t>Resources: </a:t>
            </a:r>
          </a:p>
          <a:p>
            <a:endParaRPr lang="en-US" sz="3200" dirty="0"/>
          </a:p>
          <a:p>
            <a:pPr marL="0" indent="0">
              <a:buNone/>
            </a:pPr>
            <a:endParaRPr lang="en-US" sz="3200" dirty="0"/>
          </a:p>
          <a:p>
            <a:pPr marL="0" indent="0">
              <a:buNone/>
            </a:pPr>
            <a:endParaRPr lang="en-US" dirty="0"/>
          </a:p>
          <a:p>
            <a:pPr marL="0" indent="0">
              <a:buNone/>
            </a:pPr>
            <a:endParaRPr lang="en-US" dirty="0"/>
          </a:p>
        </p:txBody>
      </p:sp>
      <p:pic>
        <p:nvPicPr>
          <p:cNvPr id="4" name="Picture 3" descr="Related image"/>
          <p:cNvPicPr/>
          <p:nvPr/>
        </p:nvPicPr>
        <p:blipFill>
          <a:blip r:embed="rId4">
            <a:extLst>
              <a:ext uri="{28A0092B-C50C-407E-A947-70E740481C1C}">
                <a14:useLocalDpi xmlns:a14="http://schemas.microsoft.com/office/drawing/2010/main" val="0"/>
              </a:ext>
            </a:extLst>
          </a:blip>
          <a:srcRect/>
          <a:stretch>
            <a:fillRect/>
          </a:stretch>
        </p:blipFill>
        <p:spPr bwMode="auto">
          <a:xfrm>
            <a:off x="4103263" y="4504320"/>
            <a:ext cx="962025" cy="962025"/>
          </a:xfrm>
          <a:prstGeom prst="rect">
            <a:avLst/>
          </a:prstGeom>
          <a:noFill/>
          <a:ln>
            <a:noFill/>
          </a:ln>
        </p:spPr>
      </p:pic>
      <p:pic>
        <p:nvPicPr>
          <p:cNvPr id="5" name="Picture 4" descr="Related image"/>
          <p:cNvPicPr/>
          <p:nvPr/>
        </p:nvPicPr>
        <p:blipFill>
          <a:blip r:embed="rId5">
            <a:extLst>
              <a:ext uri="{28A0092B-C50C-407E-A947-70E740481C1C}">
                <a14:useLocalDpi xmlns:a14="http://schemas.microsoft.com/office/drawing/2010/main" val="0"/>
              </a:ext>
            </a:extLst>
          </a:blip>
          <a:srcRect/>
          <a:stretch>
            <a:fillRect/>
          </a:stretch>
        </p:blipFill>
        <p:spPr bwMode="auto">
          <a:xfrm>
            <a:off x="5295809" y="4532895"/>
            <a:ext cx="933450" cy="933450"/>
          </a:xfrm>
          <a:prstGeom prst="rect">
            <a:avLst/>
          </a:prstGeom>
          <a:noFill/>
          <a:ln>
            <a:noFill/>
          </a:ln>
        </p:spPr>
      </p:pic>
      <p:sp>
        <p:nvSpPr>
          <p:cNvPr id="7" name="AutoShape 2" descr="Cover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4" descr="Cover 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6" descr="Cover 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1355" y="4535602"/>
            <a:ext cx="951705" cy="930743"/>
          </a:xfrm>
          <a:prstGeom prst="rect">
            <a:avLst/>
          </a:prstGeom>
        </p:spPr>
      </p:pic>
      <p:sp>
        <p:nvSpPr>
          <p:cNvPr id="10" name="TextBox 9"/>
          <p:cNvSpPr txBox="1"/>
          <p:nvPr/>
        </p:nvSpPr>
        <p:spPr>
          <a:xfrm>
            <a:off x="6471355" y="5466345"/>
            <a:ext cx="1169522" cy="369332"/>
          </a:xfrm>
          <a:prstGeom prst="rect">
            <a:avLst/>
          </a:prstGeom>
          <a:noFill/>
        </p:spPr>
        <p:txBody>
          <a:bodyPr wrap="square" rtlCol="0">
            <a:spAutoFit/>
          </a:bodyPr>
          <a:lstStyle/>
          <a:p>
            <a:r>
              <a:rPr lang="en-US" dirty="0"/>
              <a:t>Moodfit</a:t>
            </a:r>
          </a:p>
        </p:txBody>
      </p:sp>
    </p:spTree>
    <p:extLst>
      <p:ext uri="{BB962C8B-B14F-4D97-AF65-F5344CB8AC3E}">
        <p14:creationId xmlns:p14="http://schemas.microsoft.com/office/powerpoint/2010/main" val="2635972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714" y="306411"/>
            <a:ext cx="6068272" cy="6268325"/>
          </a:xfrm>
          <a:prstGeom prst="rect">
            <a:avLst/>
          </a:prstGeom>
        </p:spPr>
      </p:pic>
      <p:sp>
        <p:nvSpPr>
          <p:cNvPr id="3" name="Rectangle 2"/>
          <p:cNvSpPr/>
          <p:nvPr/>
        </p:nvSpPr>
        <p:spPr>
          <a:xfrm rot="16200000">
            <a:off x="574304" y="3108653"/>
            <a:ext cx="4825488"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Self-Care Survey</a:t>
            </a:r>
          </a:p>
        </p:txBody>
      </p:sp>
      <p:sp>
        <p:nvSpPr>
          <p:cNvPr id="5" name="Rectangle 4">
            <a:extLst>
              <a:ext uri="{FF2B5EF4-FFF2-40B4-BE49-F238E27FC236}">
                <a16:creationId xmlns:a16="http://schemas.microsoft.com/office/drawing/2014/main" id="{BA7E2CDB-2B34-5B43-A426-0381B71E44AE}"/>
              </a:ext>
            </a:extLst>
          </p:cNvPr>
          <p:cNvSpPr/>
          <p:nvPr/>
        </p:nvSpPr>
        <p:spPr>
          <a:xfrm>
            <a:off x="5114775" y="6169306"/>
            <a:ext cx="4027000" cy="276999"/>
          </a:xfrm>
          <a:prstGeom prst="rect">
            <a:avLst/>
          </a:prstGeom>
        </p:spPr>
        <p:txBody>
          <a:bodyPr wrap="none">
            <a:spAutoFit/>
          </a:bodyPr>
          <a:lstStyle/>
          <a:p>
            <a:r>
              <a:rPr lang="en-US" sz="1200" dirty="0">
                <a:hlinkClick r:id="rId4"/>
              </a:rPr>
              <a:t>https://</a:t>
            </a:r>
            <a:r>
              <a:rPr lang="en-US" sz="1200" dirty="0" err="1">
                <a:hlinkClick r:id="rId4"/>
              </a:rPr>
              <a:t>PollEv.com</a:t>
            </a:r>
            <a:r>
              <a:rPr lang="en-US" sz="1200" dirty="0">
                <a:hlinkClick r:id="rId4"/>
              </a:rPr>
              <a:t>/surveys/MKLWwE4a4N0MNjkQnAQjj/web</a:t>
            </a:r>
            <a:endParaRPr lang="en-US" sz="1200" dirty="0"/>
          </a:p>
        </p:txBody>
      </p:sp>
    </p:spTree>
    <p:extLst>
      <p:ext uri="{BB962C8B-B14F-4D97-AF65-F5344CB8AC3E}">
        <p14:creationId xmlns:p14="http://schemas.microsoft.com/office/powerpoint/2010/main" val="27995792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7281" y="523701"/>
            <a:ext cx="4907591" cy="5976843"/>
          </a:xfrm>
          <a:prstGeom prst="rect">
            <a:avLst/>
          </a:prstGeom>
        </p:spPr>
      </p:pic>
      <p:sp>
        <p:nvSpPr>
          <p:cNvPr id="5" name="TextBox 4"/>
          <p:cNvSpPr txBox="1"/>
          <p:nvPr/>
        </p:nvSpPr>
        <p:spPr>
          <a:xfrm>
            <a:off x="7456516" y="972589"/>
            <a:ext cx="3557848" cy="4524315"/>
          </a:xfrm>
          <a:prstGeom prst="rect">
            <a:avLst/>
          </a:prstGeom>
          <a:noFill/>
        </p:spPr>
        <p:txBody>
          <a:bodyPr wrap="square" rtlCol="0">
            <a:spAutoFit/>
          </a:bodyPr>
          <a:lstStyle/>
          <a:p>
            <a:r>
              <a:rPr lang="en-US" sz="3200" dirty="0">
                <a:solidFill>
                  <a:srgbClr val="C00000"/>
                </a:solidFill>
              </a:rPr>
              <a:t>3 = I do this well or 	  frequently</a:t>
            </a:r>
          </a:p>
          <a:p>
            <a:r>
              <a:rPr lang="en-US" sz="3200" dirty="0">
                <a:solidFill>
                  <a:srgbClr val="C00000"/>
                </a:solidFill>
              </a:rPr>
              <a:t>2 = I do this OK or 	  occasionally</a:t>
            </a:r>
          </a:p>
          <a:p>
            <a:r>
              <a:rPr lang="en-US" sz="3200" dirty="0">
                <a:solidFill>
                  <a:srgbClr val="C00000"/>
                </a:solidFill>
              </a:rPr>
              <a:t>1 = I barely or 	   		  rarely do this</a:t>
            </a:r>
          </a:p>
          <a:p>
            <a:r>
              <a:rPr lang="en-US" sz="3200" dirty="0">
                <a:solidFill>
                  <a:srgbClr val="C00000"/>
                </a:solidFill>
              </a:rPr>
              <a:t>0 = I never do this</a:t>
            </a:r>
          </a:p>
          <a:p>
            <a:r>
              <a:rPr lang="en-US" sz="3200" dirty="0">
                <a:solidFill>
                  <a:srgbClr val="C00000"/>
                </a:solidFill>
              </a:rPr>
              <a:t>? = This never 			 occurred to me</a:t>
            </a:r>
          </a:p>
        </p:txBody>
      </p:sp>
    </p:spTree>
    <p:extLst>
      <p:ext uri="{BB962C8B-B14F-4D97-AF65-F5344CB8AC3E}">
        <p14:creationId xmlns:p14="http://schemas.microsoft.com/office/powerpoint/2010/main" val="42248865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117736" y="-592564"/>
            <a:ext cx="5789953" cy="7925119"/>
          </a:xfrm>
          <a:prstGeom prst="rect">
            <a:avLst/>
          </a:prstGeom>
        </p:spPr>
      </p:pic>
      <p:sp>
        <p:nvSpPr>
          <p:cNvPr id="5" name="TextBox 4"/>
          <p:cNvSpPr txBox="1"/>
          <p:nvPr/>
        </p:nvSpPr>
        <p:spPr>
          <a:xfrm>
            <a:off x="3364345" y="2462054"/>
            <a:ext cx="2286000" cy="584775"/>
          </a:xfrm>
          <a:prstGeom prst="rect">
            <a:avLst/>
          </a:prstGeom>
          <a:noFill/>
        </p:spPr>
        <p:txBody>
          <a:bodyPr wrap="square" rtlCol="0">
            <a:spAutoFit/>
          </a:bodyPr>
          <a:lstStyle/>
          <a:p>
            <a:r>
              <a:rPr lang="en-US" sz="1600" dirty="0">
                <a:solidFill>
                  <a:srgbClr val="C00000"/>
                </a:solidFill>
                <a:latin typeface="Freestyle Script" panose="030804020302050B0404" pitchFamily="66" charset="0"/>
              </a:rPr>
              <a:t>I don’t currently have a practice</a:t>
            </a:r>
          </a:p>
        </p:txBody>
      </p:sp>
      <p:sp>
        <p:nvSpPr>
          <p:cNvPr id="6" name="TextBox 5"/>
          <p:cNvSpPr txBox="1"/>
          <p:nvPr/>
        </p:nvSpPr>
        <p:spPr>
          <a:xfrm>
            <a:off x="3364345" y="3046829"/>
            <a:ext cx="2286000" cy="830997"/>
          </a:xfrm>
          <a:prstGeom prst="rect">
            <a:avLst/>
          </a:prstGeom>
          <a:noFill/>
        </p:spPr>
        <p:txBody>
          <a:bodyPr wrap="square" rtlCol="0">
            <a:spAutoFit/>
          </a:bodyPr>
          <a:lstStyle/>
          <a:p>
            <a:r>
              <a:rPr lang="en-US" sz="1600" dirty="0">
                <a:solidFill>
                  <a:srgbClr val="C00000"/>
                </a:solidFill>
                <a:latin typeface="Freestyle Script" panose="030804020302050B0404" pitchFamily="66" charset="0"/>
              </a:rPr>
              <a:t>10 minutes of mindfulness daily using the headspace app</a:t>
            </a:r>
          </a:p>
        </p:txBody>
      </p:sp>
    </p:spTree>
    <p:extLst>
      <p:ext uri="{BB962C8B-B14F-4D97-AF65-F5344CB8AC3E}">
        <p14:creationId xmlns:p14="http://schemas.microsoft.com/office/powerpoint/2010/main" val="31982727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192127" y="-829223"/>
            <a:ext cx="5705832" cy="7893710"/>
          </a:xfrm>
          <a:prstGeom prst="rect">
            <a:avLst/>
          </a:prstGeom>
        </p:spPr>
      </p:pic>
      <p:sp>
        <p:nvSpPr>
          <p:cNvPr id="3" name="TextBox 2"/>
          <p:cNvSpPr txBox="1"/>
          <p:nvPr/>
        </p:nvSpPr>
        <p:spPr>
          <a:xfrm>
            <a:off x="3067396" y="1362024"/>
            <a:ext cx="2286000" cy="369332"/>
          </a:xfrm>
          <a:prstGeom prst="rect">
            <a:avLst/>
          </a:prstGeom>
          <a:noFill/>
        </p:spPr>
        <p:txBody>
          <a:bodyPr wrap="square" rtlCol="0">
            <a:spAutoFit/>
          </a:bodyPr>
          <a:lstStyle/>
          <a:p>
            <a:r>
              <a:rPr lang="en-US" dirty="0">
                <a:solidFill>
                  <a:srgbClr val="C00000"/>
                </a:solidFill>
                <a:latin typeface="Freestyle Script" panose="030804020302050B0404" pitchFamily="66" charset="0"/>
              </a:rPr>
              <a:t>Finding a quiet space, making time</a:t>
            </a:r>
          </a:p>
        </p:txBody>
      </p:sp>
      <p:sp>
        <p:nvSpPr>
          <p:cNvPr id="4" name="TextBox 3"/>
          <p:cNvSpPr txBox="1"/>
          <p:nvPr/>
        </p:nvSpPr>
        <p:spPr>
          <a:xfrm>
            <a:off x="6529647" y="1362024"/>
            <a:ext cx="2286000" cy="923330"/>
          </a:xfrm>
          <a:prstGeom prst="rect">
            <a:avLst/>
          </a:prstGeom>
          <a:noFill/>
        </p:spPr>
        <p:txBody>
          <a:bodyPr wrap="square" rtlCol="0">
            <a:spAutoFit/>
          </a:bodyPr>
          <a:lstStyle/>
          <a:p>
            <a:r>
              <a:rPr lang="en-US" dirty="0">
                <a:solidFill>
                  <a:srgbClr val="C00000"/>
                </a:solidFill>
                <a:latin typeface="Freestyle Script" panose="030804020302050B0404" pitchFamily="66" charset="0"/>
              </a:rPr>
              <a:t>Use part of my lunch hour and go out to my car so I will not be disturbed</a:t>
            </a:r>
          </a:p>
        </p:txBody>
      </p:sp>
      <p:sp>
        <p:nvSpPr>
          <p:cNvPr id="5" name="TextBox 4"/>
          <p:cNvSpPr txBox="1"/>
          <p:nvPr/>
        </p:nvSpPr>
        <p:spPr>
          <a:xfrm>
            <a:off x="3276904" y="4305992"/>
            <a:ext cx="2286000" cy="369332"/>
          </a:xfrm>
          <a:prstGeom prst="rect">
            <a:avLst/>
          </a:prstGeom>
          <a:noFill/>
        </p:spPr>
        <p:txBody>
          <a:bodyPr wrap="square" rtlCol="0">
            <a:spAutoFit/>
          </a:bodyPr>
          <a:lstStyle/>
          <a:p>
            <a:r>
              <a:rPr lang="en-US" dirty="0">
                <a:solidFill>
                  <a:srgbClr val="C00000"/>
                </a:solidFill>
                <a:latin typeface="Freestyle Script" panose="030804020302050B0404" pitchFamily="66" charset="0"/>
              </a:rPr>
              <a:t>Eating when I feel stressed</a:t>
            </a:r>
          </a:p>
        </p:txBody>
      </p:sp>
      <p:sp>
        <p:nvSpPr>
          <p:cNvPr id="6" name="TextBox 5"/>
          <p:cNvSpPr txBox="1"/>
          <p:nvPr/>
        </p:nvSpPr>
        <p:spPr>
          <a:xfrm>
            <a:off x="6741621" y="4305992"/>
            <a:ext cx="2286000" cy="646331"/>
          </a:xfrm>
          <a:prstGeom prst="rect">
            <a:avLst/>
          </a:prstGeom>
          <a:noFill/>
        </p:spPr>
        <p:txBody>
          <a:bodyPr wrap="square" rtlCol="0">
            <a:spAutoFit/>
          </a:bodyPr>
          <a:lstStyle/>
          <a:p>
            <a:r>
              <a:rPr lang="en-US" dirty="0">
                <a:solidFill>
                  <a:srgbClr val="C00000"/>
                </a:solidFill>
                <a:latin typeface="Freestyle Script" panose="030804020302050B0404" pitchFamily="66" charset="0"/>
              </a:rPr>
              <a:t>Try to use mindfulness before I stress eat</a:t>
            </a:r>
          </a:p>
        </p:txBody>
      </p:sp>
    </p:spTree>
    <p:extLst>
      <p:ext uri="{BB962C8B-B14F-4D97-AF65-F5344CB8AC3E}">
        <p14:creationId xmlns:p14="http://schemas.microsoft.com/office/powerpoint/2010/main" val="14722004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240" y="374073"/>
            <a:ext cx="5108989" cy="6010102"/>
          </a:xfrm>
          <a:prstGeom prst="rect">
            <a:avLst/>
          </a:prstGeom>
        </p:spPr>
      </p:pic>
      <p:pic>
        <p:nvPicPr>
          <p:cNvPr id="3" name="Picture 2" descr="Index card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3290" y="1788068"/>
            <a:ext cx="4407824" cy="2644694"/>
          </a:xfrm>
          <a:prstGeom prst="rect">
            <a:avLst/>
          </a:prstGeom>
        </p:spPr>
      </p:pic>
      <p:pic>
        <p:nvPicPr>
          <p:cNvPr id="4" name="Picture 3" descr="Hand Clipart by vishalpandya1991 on DeviantAr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1905" y="2611409"/>
            <a:ext cx="2743078" cy="2464199"/>
          </a:xfrm>
          <a:prstGeom prst="rect">
            <a:avLst/>
          </a:prstGeom>
        </p:spPr>
      </p:pic>
      <p:sp>
        <p:nvSpPr>
          <p:cNvPr id="5" name="TextBox 4"/>
          <p:cNvSpPr txBox="1"/>
          <p:nvPr/>
        </p:nvSpPr>
        <p:spPr>
          <a:xfrm>
            <a:off x="6573290" y="1030778"/>
            <a:ext cx="4407824" cy="646331"/>
          </a:xfrm>
          <a:prstGeom prst="rect">
            <a:avLst/>
          </a:prstGeom>
          <a:noFill/>
        </p:spPr>
        <p:txBody>
          <a:bodyPr wrap="square" rtlCol="0">
            <a:spAutoFit/>
          </a:bodyPr>
          <a:lstStyle/>
          <a:p>
            <a:r>
              <a:rPr lang="en-US" dirty="0">
                <a:solidFill>
                  <a:srgbClr val="C00000"/>
                </a:solidFill>
              </a:rPr>
              <a:t>Write this out on an index card or put it in your phone and keep it with you. </a:t>
            </a:r>
          </a:p>
        </p:txBody>
      </p:sp>
    </p:spTree>
    <p:extLst>
      <p:ext uri="{BB962C8B-B14F-4D97-AF65-F5344CB8AC3E}">
        <p14:creationId xmlns:p14="http://schemas.microsoft.com/office/powerpoint/2010/main" val="35277914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Self care and how does it affect your mental health?</a:t>
            </a:r>
          </a:p>
        </p:txBody>
      </p:sp>
      <p:sp>
        <p:nvSpPr>
          <p:cNvPr id="3" name="Content Placeholder 2"/>
          <p:cNvSpPr>
            <a:spLocks noGrp="1"/>
          </p:cNvSpPr>
          <p:nvPr>
            <p:ph idx="1"/>
          </p:nvPr>
        </p:nvSpPr>
        <p:spPr>
          <a:xfrm>
            <a:off x="1451579" y="2015732"/>
            <a:ext cx="9603275" cy="3869679"/>
          </a:xfrm>
        </p:spPr>
        <p:txBody>
          <a:bodyPr>
            <a:normAutofit lnSpcReduction="10000"/>
          </a:bodyPr>
          <a:lstStyle/>
          <a:p>
            <a:r>
              <a:rPr lang="en-US" sz="3000" b="1" dirty="0"/>
              <a:t>Mental health</a:t>
            </a:r>
            <a:r>
              <a:rPr lang="en-US" sz="3000" dirty="0"/>
              <a:t> is the successful performance of mental function.</a:t>
            </a:r>
          </a:p>
          <a:p>
            <a:r>
              <a:rPr lang="en-US" sz="3000" dirty="0"/>
              <a:t>The term </a:t>
            </a:r>
            <a:r>
              <a:rPr lang="en-US" sz="3000" b="1" dirty="0"/>
              <a:t>self-care</a:t>
            </a:r>
            <a:r>
              <a:rPr lang="en-US" sz="3000" dirty="0"/>
              <a:t> describes the actions that an individual might take in order to reach optimal physical and mental health. Self-care can also refer to activities that an individual engages in to relax or attain emotional well-being, such as meditating, journaling, or visiting a counselor.</a:t>
            </a:r>
          </a:p>
          <a:p>
            <a:endParaRPr lang="en-US" dirty="0"/>
          </a:p>
        </p:txBody>
      </p:sp>
      <p:sp>
        <p:nvSpPr>
          <p:cNvPr id="4" name="Rectangle 3"/>
          <p:cNvSpPr/>
          <p:nvPr/>
        </p:nvSpPr>
        <p:spPr>
          <a:xfrm>
            <a:off x="3738529" y="5585724"/>
            <a:ext cx="4544835"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Intentionality</a:t>
            </a:r>
          </a:p>
        </p:txBody>
      </p:sp>
      <p:pic>
        <p:nvPicPr>
          <p:cNvPr id="5" name="Picture 4" descr="Does Self-Care Mean Others Don’t? | Dr. Kathleen Young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1026" y="4700397"/>
            <a:ext cx="2962535" cy="2370028"/>
          </a:xfrm>
          <a:prstGeom prst="rect">
            <a:avLst/>
          </a:prstGeom>
          <a:effectLst>
            <a:softEdge rad="635000"/>
          </a:effectLst>
        </p:spPr>
      </p:pic>
    </p:spTree>
    <p:extLst>
      <p:ext uri="{BB962C8B-B14F-4D97-AF65-F5344CB8AC3E}">
        <p14:creationId xmlns:p14="http://schemas.microsoft.com/office/powerpoint/2010/main" val="34921221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4604" y="798022"/>
            <a:ext cx="9376756" cy="4488873"/>
          </a:xfrm>
          <a:prstGeom prst="rect">
            <a:avLst/>
          </a:prstGeom>
          <a:noFill/>
        </p:spPr>
        <p:txBody>
          <a:bodyPr wrap="square" rtlCol="0">
            <a:spAutoFit/>
          </a:bodyPr>
          <a:lstStyle/>
          <a:p>
            <a:endParaRPr lang="en-US" dirty="0"/>
          </a:p>
        </p:txBody>
      </p:sp>
      <p:sp>
        <p:nvSpPr>
          <p:cNvPr id="3" name="Title 2"/>
          <p:cNvSpPr>
            <a:spLocks noGrp="1"/>
          </p:cNvSpPr>
          <p:nvPr>
            <p:ph type="title" idx="4294967295"/>
          </p:nvPr>
        </p:nvSpPr>
        <p:spPr>
          <a:xfrm>
            <a:off x="1504604" y="704056"/>
            <a:ext cx="9604375" cy="1049337"/>
          </a:xfrm>
        </p:spPr>
        <p:txBody>
          <a:bodyPr/>
          <a:lstStyle/>
          <a:p>
            <a:r>
              <a:rPr lang="en-US" dirty="0"/>
              <a:t>Resources</a:t>
            </a:r>
          </a:p>
        </p:txBody>
      </p:sp>
      <p:sp>
        <p:nvSpPr>
          <p:cNvPr id="4" name="Content Placeholder 3"/>
          <p:cNvSpPr>
            <a:spLocks noGrp="1"/>
          </p:cNvSpPr>
          <p:nvPr>
            <p:ph idx="4294967295"/>
          </p:nvPr>
        </p:nvSpPr>
        <p:spPr>
          <a:xfrm>
            <a:off x="1390794" y="1228725"/>
            <a:ext cx="9604375" cy="4924425"/>
          </a:xfrm>
        </p:spPr>
        <p:txBody>
          <a:bodyPr>
            <a:noAutofit/>
          </a:bodyPr>
          <a:lstStyle/>
          <a:p>
            <a:r>
              <a:rPr lang="en-US" sz="2800" dirty="0">
                <a:hlinkClick r:id="rId3"/>
              </a:rPr>
              <a:t>Program of Assistance for Students at TTUHSC</a:t>
            </a:r>
            <a:endParaRPr lang="en-US" sz="2800" dirty="0"/>
          </a:p>
          <a:p>
            <a:pPr lvl="1"/>
            <a:r>
              <a:rPr lang="en-US" sz="2400" dirty="0"/>
              <a:t>1-800-327-0328</a:t>
            </a:r>
          </a:p>
          <a:p>
            <a:pPr lvl="1"/>
            <a:r>
              <a:rPr lang="en-US" sz="2400" dirty="0"/>
              <a:t>1-806-743-1327</a:t>
            </a:r>
          </a:p>
          <a:p>
            <a:pPr lvl="1"/>
            <a:r>
              <a:rPr lang="en-US" sz="2400" dirty="0" smtClean="0">
                <a:hlinkClick r:id="rId4"/>
              </a:rPr>
              <a:t>ttuhsc.edu/counseling</a:t>
            </a:r>
            <a:r>
              <a:rPr lang="en-US" sz="2400" dirty="0" smtClean="0"/>
              <a:t> (for resources and a list of PAS providers)</a:t>
            </a:r>
            <a:endParaRPr lang="en-US" sz="2400" dirty="0"/>
          </a:p>
          <a:p>
            <a:pPr lvl="1"/>
            <a:r>
              <a:rPr lang="en-US" sz="2400" dirty="0" smtClean="0"/>
              <a:t>Telehealth counseling offered to students not near an on-site PAS provider</a:t>
            </a:r>
            <a:endParaRPr lang="en-US" sz="2400" dirty="0"/>
          </a:p>
          <a:p>
            <a:r>
              <a:rPr lang="en-US" sz="2800" dirty="0"/>
              <a:t>Therapy Assistance On-line (TAO)</a:t>
            </a:r>
          </a:p>
          <a:p>
            <a:pPr lvl="1"/>
            <a:r>
              <a:rPr lang="en-US" sz="2400" dirty="0">
                <a:hlinkClick r:id="rId5"/>
              </a:rPr>
              <a:t>thepath.taoconnect.org</a:t>
            </a:r>
            <a:endParaRPr lang="en-US" sz="2400" dirty="0"/>
          </a:p>
          <a:p>
            <a:pPr lvl="1"/>
            <a:r>
              <a:rPr lang="en-US" sz="2400" dirty="0"/>
              <a:t>Log in for self-help using TTUHSC email</a:t>
            </a:r>
          </a:p>
        </p:txBody>
      </p:sp>
      <p:pic>
        <p:nvPicPr>
          <p:cNvPr id="5" name="Picture 4">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21152" y="4666786"/>
            <a:ext cx="1147361" cy="1050812"/>
          </a:xfrm>
          <a:prstGeom prst="rect">
            <a:avLst/>
          </a:prstGeom>
        </p:spPr>
      </p:pic>
    </p:spTree>
    <p:extLst>
      <p:ext uri="{BB962C8B-B14F-4D97-AF65-F5344CB8AC3E}">
        <p14:creationId xmlns:p14="http://schemas.microsoft.com/office/powerpoint/2010/main" val="17046454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61528690"/>
              </p:ext>
            </p:extLst>
          </p:nvPr>
        </p:nvGraphicFramePr>
        <p:xfrm>
          <a:off x="2032000" y="415636"/>
          <a:ext cx="8128000" cy="5403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Line Callout 1 2"/>
          <p:cNvSpPr/>
          <p:nvPr/>
        </p:nvSpPr>
        <p:spPr>
          <a:xfrm>
            <a:off x="7739149" y="523702"/>
            <a:ext cx="3341716" cy="1637608"/>
          </a:xfrm>
          <a:prstGeom prst="borderCallout1">
            <a:avLst>
              <a:gd name="adj1" fmla="val 23826"/>
              <a:gd name="adj2" fmla="val -1865"/>
              <a:gd name="adj3" fmla="val 42957"/>
              <a:gd name="adj4" fmla="val -7116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Learn to manage your stress!</a:t>
            </a:r>
          </a:p>
          <a:p>
            <a:pPr algn="ctr"/>
            <a:r>
              <a:rPr lang="en-US" dirty="0">
                <a:solidFill>
                  <a:schemeClr val="tx1"/>
                </a:solidFill>
              </a:rPr>
              <a:t>It’s not simple or easy but</a:t>
            </a:r>
          </a:p>
          <a:p>
            <a:pPr algn="ctr"/>
            <a:r>
              <a:rPr lang="en-US" dirty="0">
                <a:solidFill>
                  <a:schemeClr val="tx1"/>
                </a:solidFill>
              </a:rPr>
              <a:t> it is possible. </a:t>
            </a: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948" y="3820515"/>
            <a:ext cx="4554174" cy="2848997"/>
          </a:xfrm>
          <a:prstGeom prst="rect">
            <a:avLst/>
          </a:prstGeom>
          <a:effectLst>
            <a:softEdge rad="139700"/>
          </a:effectLst>
        </p:spPr>
      </p:pic>
    </p:spTree>
    <p:extLst>
      <p:ext uri="{BB962C8B-B14F-4D97-AF65-F5344CB8AC3E}">
        <p14:creationId xmlns:p14="http://schemas.microsoft.com/office/powerpoint/2010/main" val="12576021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Anxiety is a physiological response</a:t>
            </a:r>
          </a:p>
        </p:txBody>
      </p:sp>
      <p:cxnSp>
        <p:nvCxnSpPr>
          <p:cNvPr id="11" name="Straight Arrow Connector 10"/>
          <p:cNvCxnSpPr/>
          <p:nvPr/>
        </p:nvCxnSpPr>
        <p:spPr>
          <a:xfrm flipV="1">
            <a:off x="2385753" y="2161309"/>
            <a:ext cx="0" cy="34830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85753" y="5644342"/>
            <a:ext cx="627610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515494" y="1953490"/>
            <a:ext cx="0" cy="40233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3167149" y="2485505"/>
            <a:ext cx="4613564" cy="3167150"/>
          </a:xfrm>
          <a:custGeom>
            <a:avLst/>
            <a:gdLst>
              <a:gd name="connsiteX0" fmla="*/ 0 w 4613564"/>
              <a:gd name="connsiteY0" fmla="*/ 3167150 h 3167150"/>
              <a:gd name="connsiteX1" fmla="*/ 2352502 w 4613564"/>
              <a:gd name="connsiteY1" fmla="*/ 0 h 3167150"/>
              <a:gd name="connsiteX2" fmla="*/ 4613564 w 4613564"/>
              <a:gd name="connsiteY2" fmla="*/ 3158837 h 3167150"/>
            </a:gdLst>
            <a:ahLst/>
            <a:cxnLst>
              <a:cxn ang="0">
                <a:pos x="connsiteX0" y="connsiteY0"/>
              </a:cxn>
              <a:cxn ang="0">
                <a:pos x="connsiteX1" y="connsiteY1"/>
              </a:cxn>
              <a:cxn ang="0">
                <a:pos x="connsiteX2" y="connsiteY2"/>
              </a:cxn>
            </a:cxnLst>
            <a:rect l="l" t="t" r="r" b="b"/>
            <a:pathLst>
              <a:path w="4613564" h="3167150">
                <a:moveTo>
                  <a:pt x="0" y="3167150"/>
                </a:moveTo>
                <a:cubicBezTo>
                  <a:pt x="791787" y="1584267"/>
                  <a:pt x="1583575" y="1385"/>
                  <a:pt x="2352502" y="0"/>
                </a:cubicBezTo>
                <a:cubicBezTo>
                  <a:pt x="3121429" y="-1385"/>
                  <a:pt x="3867496" y="1578726"/>
                  <a:pt x="4613564" y="3158837"/>
                </a:cubicBezTo>
              </a:path>
            </a:pathLst>
          </a:cu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dirty="0"/>
          </a:p>
        </p:txBody>
      </p:sp>
      <p:sp>
        <p:nvSpPr>
          <p:cNvPr id="27" name="Rectangle 26"/>
          <p:cNvSpPr/>
          <p:nvPr/>
        </p:nvSpPr>
        <p:spPr>
          <a:xfrm>
            <a:off x="2442556" y="5599895"/>
            <a:ext cx="2448334" cy="584775"/>
          </a:xfrm>
          <a:prstGeom prst="rect">
            <a:avLst/>
          </a:prstGeom>
          <a:noFill/>
        </p:spPr>
        <p:txBody>
          <a:bodyPr wrap="square" lIns="91440" tIns="45720" rIns="91440" bIns="45720">
            <a:spAutoFit/>
          </a:bodyPr>
          <a:lstStyle/>
          <a:p>
            <a:pPr algn="ctr"/>
            <a:r>
              <a:rPr lang="en-US" sz="3200" b="0" cap="none" spc="0" dirty="0">
                <a:ln w="0"/>
                <a:gradFill>
                  <a:gsLst>
                    <a:gs pos="21000">
                      <a:srgbClr val="53575C"/>
                    </a:gs>
                    <a:gs pos="88000">
                      <a:srgbClr val="C5C7CA"/>
                    </a:gs>
                  </a:gsLst>
                  <a:lin ang="5400000"/>
                </a:gradFill>
                <a:effectLst/>
              </a:rPr>
              <a:t>Anxiety </a:t>
            </a:r>
          </a:p>
        </p:txBody>
      </p:sp>
      <p:sp>
        <p:nvSpPr>
          <p:cNvPr id="28" name="Rectangle 27"/>
          <p:cNvSpPr/>
          <p:nvPr/>
        </p:nvSpPr>
        <p:spPr>
          <a:xfrm rot="16200000">
            <a:off x="921845" y="3619554"/>
            <a:ext cx="2448334" cy="584775"/>
          </a:xfrm>
          <a:prstGeom prst="rect">
            <a:avLst/>
          </a:prstGeom>
          <a:noFill/>
        </p:spPr>
        <p:txBody>
          <a:bodyPr wrap="square" lIns="91440" tIns="45720" rIns="91440" bIns="45720">
            <a:spAutoFit/>
          </a:bodyPr>
          <a:lstStyle/>
          <a:p>
            <a:pPr algn="ctr"/>
            <a:r>
              <a:rPr lang="en-US" sz="3200" b="0" cap="none" spc="0" dirty="0">
                <a:ln w="0"/>
                <a:gradFill>
                  <a:gsLst>
                    <a:gs pos="21000">
                      <a:srgbClr val="53575C"/>
                    </a:gs>
                    <a:gs pos="88000">
                      <a:srgbClr val="C5C7CA"/>
                    </a:gs>
                  </a:gsLst>
                  <a:lin ang="5400000"/>
                </a:gradFill>
                <a:effectLst/>
              </a:rPr>
              <a:t>Performance</a:t>
            </a:r>
          </a:p>
        </p:txBody>
      </p:sp>
      <p:sp>
        <p:nvSpPr>
          <p:cNvPr id="29" name="TextBox 28"/>
          <p:cNvSpPr txBox="1"/>
          <p:nvPr/>
        </p:nvSpPr>
        <p:spPr>
          <a:xfrm>
            <a:off x="4276899" y="4696828"/>
            <a:ext cx="1197032" cy="830997"/>
          </a:xfrm>
          <a:prstGeom prst="rect">
            <a:avLst/>
          </a:prstGeom>
          <a:noFill/>
        </p:spPr>
        <p:txBody>
          <a:bodyPr wrap="square" rtlCol="0">
            <a:spAutoFit/>
          </a:bodyPr>
          <a:lstStyle/>
          <a:p>
            <a:pPr algn="r"/>
            <a:r>
              <a:rPr lang="en-US" sz="1600" dirty="0"/>
              <a:t>Beneficial</a:t>
            </a:r>
          </a:p>
          <a:p>
            <a:pPr algn="r"/>
            <a:r>
              <a:rPr lang="en-US" sz="1600" dirty="0"/>
              <a:t>Resource</a:t>
            </a:r>
          </a:p>
          <a:p>
            <a:pPr algn="r"/>
            <a:r>
              <a:rPr lang="en-US" sz="1600" dirty="0"/>
              <a:t>Blessing</a:t>
            </a:r>
          </a:p>
        </p:txBody>
      </p:sp>
      <p:sp>
        <p:nvSpPr>
          <p:cNvPr id="30" name="TextBox 29"/>
          <p:cNvSpPr txBox="1"/>
          <p:nvPr/>
        </p:nvSpPr>
        <p:spPr>
          <a:xfrm>
            <a:off x="5553560" y="4696828"/>
            <a:ext cx="1197032" cy="830997"/>
          </a:xfrm>
          <a:prstGeom prst="rect">
            <a:avLst/>
          </a:prstGeom>
          <a:noFill/>
        </p:spPr>
        <p:txBody>
          <a:bodyPr wrap="square" rtlCol="0">
            <a:spAutoFit/>
          </a:bodyPr>
          <a:lstStyle/>
          <a:p>
            <a:r>
              <a:rPr lang="en-US" sz="1600" dirty="0"/>
              <a:t>Harmful</a:t>
            </a:r>
          </a:p>
          <a:p>
            <a:r>
              <a:rPr lang="en-US" sz="1600" dirty="0"/>
              <a:t>Liability</a:t>
            </a:r>
          </a:p>
          <a:p>
            <a:r>
              <a:rPr lang="en-US" sz="1600" dirty="0"/>
              <a:t>Curse</a:t>
            </a:r>
          </a:p>
        </p:txBody>
      </p:sp>
      <p:sp>
        <p:nvSpPr>
          <p:cNvPr id="31" name="Rectangle 30"/>
          <p:cNvSpPr/>
          <p:nvPr/>
        </p:nvSpPr>
        <p:spPr>
          <a:xfrm>
            <a:off x="4890890" y="2236124"/>
            <a:ext cx="624605" cy="3408218"/>
          </a:xfrm>
          <a:prstGeom prst="rect">
            <a:avLst/>
          </a:prstGeom>
          <a:solidFill>
            <a:srgbClr val="538363">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89154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3"/>
          <p:cNvPicPr>
            <a:picLocks noChangeAspect="1"/>
          </p:cNvPicPr>
          <p:nvPr/>
        </p:nvPicPr>
        <p:blipFill>
          <a:blip r:embed="rId3">
            <a:extLst/>
          </a:blip>
          <a:stretch>
            <a:fillRect/>
          </a:stretch>
        </p:blipFill>
        <p:spPr>
          <a:xfrm>
            <a:off x="1205383" y="2015732"/>
            <a:ext cx="5047833" cy="4395952"/>
          </a:xfrm>
          <a:prstGeom prst="rect">
            <a:avLst/>
          </a:prstGeom>
          <a:ln w="12700">
            <a:miter lim="400000"/>
          </a:ln>
        </p:spPr>
      </p:pic>
      <p:sp>
        <p:nvSpPr>
          <p:cNvPr id="5" name="TextBox 5"/>
          <p:cNvSpPr txBox="1"/>
          <p:nvPr/>
        </p:nvSpPr>
        <p:spPr>
          <a:xfrm>
            <a:off x="6459946" y="2111429"/>
            <a:ext cx="4472247" cy="4247317"/>
          </a:xfrm>
          <a:prstGeom prst="rect">
            <a:avLst/>
          </a:prstGeom>
          <a:solidFill>
            <a:srgbClr val="AFC6DD"/>
          </a:solidFill>
          <a:ln>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b="1"/>
            </a:pPr>
            <a:r>
              <a:rPr dirty="0"/>
              <a:t>Prefrontal Cortex:</a:t>
            </a:r>
            <a:r>
              <a:rPr b="0" dirty="0"/>
              <a:t>  part of “higher” functioning, meaning it is used to:</a:t>
            </a:r>
          </a:p>
          <a:p>
            <a:pPr marL="285750" indent="-285750">
              <a:buSzPct val="100000"/>
              <a:buFont typeface="Arial"/>
              <a:buChar char="•"/>
            </a:pPr>
            <a:r>
              <a:rPr dirty="0"/>
              <a:t>Define</a:t>
            </a:r>
          </a:p>
          <a:p>
            <a:pPr marL="285750" indent="-285750">
              <a:buSzPct val="100000"/>
              <a:buFont typeface="Arial"/>
              <a:buChar char="•"/>
            </a:pPr>
            <a:r>
              <a:rPr dirty="0"/>
              <a:t>Create</a:t>
            </a:r>
          </a:p>
          <a:p>
            <a:pPr marL="285750" indent="-285750">
              <a:buSzPct val="100000"/>
              <a:buFont typeface="Arial"/>
              <a:buChar char="•"/>
            </a:pPr>
            <a:r>
              <a:rPr dirty="0"/>
              <a:t>Respond</a:t>
            </a:r>
          </a:p>
          <a:p>
            <a:pPr marL="285750" indent="-285750">
              <a:buSzPct val="100000"/>
              <a:buFont typeface="Arial"/>
              <a:buChar char="•"/>
            </a:pPr>
            <a:r>
              <a:rPr dirty="0"/>
              <a:t>Plan</a:t>
            </a:r>
          </a:p>
          <a:p>
            <a:pPr marL="285750" indent="-285750">
              <a:buSzPct val="100000"/>
              <a:buFont typeface="Arial"/>
              <a:buChar char="•"/>
            </a:pPr>
            <a:r>
              <a:rPr dirty="0"/>
              <a:t>Reason</a:t>
            </a:r>
          </a:p>
          <a:p>
            <a:pPr marL="285750" indent="-285750">
              <a:buSzPct val="100000"/>
              <a:buFont typeface="Arial"/>
              <a:buChar char="•"/>
            </a:pPr>
            <a:r>
              <a:rPr dirty="0"/>
              <a:t>Judge</a:t>
            </a:r>
          </a:p>
          <a:p>
            <a:pPr marL="285750" indent="-285750">
              <a:buSzPct val="100000"/>
              <a:buFont typeface="Arial"/>
              <a:buChar char="•"/>
            </a:pPr>
            <a:endParaRPr dirty="0"/>
          </a:p>
          <a:p>
            <a:pPr>
              <a:defRPr b="1"/>
            </a:pPr>
            <a:r>
              <a:rPr dirty="0"/>
              <a:t>Amygdala:  </a:t>
            </a:r>
            <a:r>
              <a:rPr b="0" dirty="0"/>
              <a:t>involved in processing emotions, and fear-learning. It links areas of the prefrontal cortex to the brainstem systems. </a:t>
            </a:r>
          </a:p>
          <a:p>
            <a:pPr marL="285750" indent="-285750">
              <a:buSzPct val="100000"/>
              <a:buFont typeface="Arial"/>
              <a:buChar char="•"/>
            </a:pPr>
            <a:r>
              <a:rPr dirty="0"/>
              <a:t>Smoke detector</a:t>
            </a:r>
          </a:p>
          <a:p>
            <a:pPr marL="285750" indent="-285750">
              <a:buSzPct val="100000"/>
              <a:buFont typeface="Arial"/>
              <a:buChar char="•"/>
            </a:pPr>
            <a:r>
              <a:rPr dirty="0"/>
              <a:t>Fight/Flight  or Freeze response</a:t>
            </a:r>
            <a:endParaRPr lang="en-US" dirty="0"/>
          </a:p>
          <a:p>
            <a:pPr>
              <a:buSzPct val="100000"/>
            </a:pPr>
            <a:endParaRPr dirty="0"/>
          </a:p>
        </p:txBody>
      </p:sp>
      <p:sp>
        <p:nvSpPr>
          <p:cNvPr id="2" name="Title 1"/>
          <p:cNvSpPr>
            <a:spLocks noGrp="1"/>
          </p:cNvSpPr>
          <p:nvPr>
            <p:ph type="title"/>
          </p:nvPr>
        </p:nvSpPr>
        <p:spPr/>
        <p:txBody>
          <a:bodyPr/>
          <a:lstStyle/>
          <a:p>
            <a:r>
              <a:rPr lang="en-US" dirty="0"/>
              <a:t>Anxiety is a physical response</a:t>
            </a:r>
          </a:p>
        </p:txBody>
      </p:sp>
    </p:spTree>
    <p:extLst>
      <p:ext uri="{BB962C8B-B14F-4D97-AF65-F5344CB8AC3E}">
        <p14:creationId xmlns:p14="http://schemas.microsoft.com/office/powerpoint/2010/main" val="19268036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Amygdala acts as our smoke alarm</a:t>
            </a:r>
          </a:p>
        </p:txBody>
      </p:sp>
      <p:pic>
        <p:nvPicPr>
          <p:cNvPr id="7" name="Content Placeholder 3">
            <a:extLst>
              <a:ext uri="{FF2B5EF4-FFF2-40B4-BE49-F238E27FC236}">
                <a16:creationId xmlns:a16="http://schemas.microsoft.com/office/drawing/2014/main" id="{04CFAEAE-AF38-D34C-AB7E-ACC82F4993B1}"/>
              </a:ext>
            </a:extLst>
          </p:cNvPr>
          <p:cNvPicPr>
            <a:picLocks noGrp="1"/>
          </p:cNvPicPr>
          <p:nvPr>
            <p:ph idx="1"/>
          </p:nvPr>
        </p:nvPicPr>
        <p:blipFill rotWithShape="1">
          <a:blip r:embed="rId3"/>
          <a:srcRect l="26925" t="17784" r="41868" b="18519"/>
          <a:stretch/>
        </p:blipFill>
        <p:spPr bwMode="auto">
          <a:xfrm>
            <a:off x="8097982" y="2296390"/>
            <a:ext cx="3090718" cy="3456709"/>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4AD4D833-AB24-7047-A984-FAA1AA689095}"/>
              </a:ext>
            </a:extLst>
          </p:cNvPr>
          <p:cNvSpPr txBox="1"/>
          <p:nvPr/>
        </p:nvSpPr>
        <p:spPr>
          <a:xfrm>
            <a:off x="1451579" y="2296391"/>
            <a:ext cx="2135906" cy="923330"/>
          </a:xfrm>
          <a:prstGeom prst="rect">
            <a:avLst/>
          </a:prstGeom>
          <a:noFill/>
        </p:spPr>
        <p:txBody>
          <a:bodyPr wrap="none" rtlCol="0">
            <a:spAutoFit/>
          </a:bodyPr>
          <a:lstStyle/>
          <a:p>
            <a:r>
              <a:rPr lang="en-US" sz="5400" b="1" dirty="0">
                <a:solidFill>
                  <a:srgbClr val="0070C0"/>
                </a:solidFill>
              </a:rPr>
              <a:t>S</a:t>
            </a:r>
            <a:r>
              <a:rPr lang="en-US" sz="5400" dirty="0">
                <a:solidFill>
                  <a:srgbClr val="0070C0"/>
                </a:solidFill>
              </a:rPr>
              <a:t>earch</a:t>
            </a:r>
          </a:p>
        </p:txBody>
      </p:sp>
      <p:sp>
        <p:nvSpPr>
          <p:cNvPr id="9" name="TextBox 8">
            <a:extLst>
              <a:ext uri="{FF2B5EF4-FFF2-40B4-BE49-F238E27FC236}">
                <a16:creationId xmlns:a16="http://schemas.microsoft.com/office/drawing/2014/main" id="{468C0F77-E2A9-894E-8081-B3CEBBAFA326}"/>
              </a:ext>
            </a:extLst>
          </p:cNvPr>
          <p:cNvSpPr txBox="1"/>
          <p:nvPr/>
        </p:nvSpPr>
        <p:spPr>
          <a:xfrm>
            <a:off x="2745523" y="3581754"/>
            <a:ext cx="1727781" cy="923330"/>
          </a:xfrm>
          <a:prstGeom prst="rect">
            <a:avLst/>
          </a:prstGeom>
          <a:noFill/>
        </p:spPr>
        <p:txBody>
          <a:bodyPr wrap="none" rtlCol="0">
            <a:spAutoFit/>
          </a:bodyPr>
          <a:lstStyle/>
          <a:p>
            <a:r>
              <a:rPr lang="en-US" sz="5400" b="1" dirty="0">
                <a:solidFill>
                  <a:srgbClr val="0070C0"/>
                </a:solidFill>
              </a:rPr>
              <a:t>A</a:t>
            </a:r>
            <a:r>
              <a:rPr lang="en-US" sz="5400" dirty="0">
                <a:solidFill>
                  <a:srgbClr val="0070C0"/>
                </a:solidFill>
              </a:rPr>
              <a:t>lert</a:t>
            </a:r>
            <a:endParaRPr lang="en-US" sz="5000" dirty="0">
              <a:solidFill>
                <a:srgbClr val="0070C0"/>
              </a:solidFill>
            </a:endParaRPr>
          </a:p>
        </p:txBody>
      </p:sp>
      <p:sp>
        <p:nvSpPr>
          <p:cNvPr id="10" name="TextBox 9">
            <a:extLst>
              <a:ext uri="{FF2B5EF4-FFF2-40B4-BE49-F238E27FC236}">
                <a16:creationId xmlns:a16="http://schemas.microsoft.com/office/drawing/2014/main" id="{96DB2AB3-3624-0943-885C-EC09FF2AF303}"/>
              </a:ext>
            </a:extLst>
          </p:cNvPr>
          <p:cNvSpPr txBox="1"/>
          <p:nvPr/>
        </p:nvSpPr>
        <p:spPr>
          <a:xfrm>
            <a:off x="4029719" y="4730235"/>
            <a:ext cx="2601994" cy="923330"/>
          </a:xfrm>
          <a:prstGeom prst="rect">
            <a:avLst/>
          </a:prstGeom>
          <a:noFill/>
        </p:spPr>
        <p:txBody>
          <a:bodyPr wrap="none" rtlCol="0">
            <a:spAutoFit/>
          </a:bodyPr>
          <a:lstStyle/>
          <a:p>
            <a:r>
              <a:rPr lang="en-US" sz="5400" b="1" dirty="0">
                <a:solidFill>
                  <a:srgbClr val="0070C0"/>
                </a:solidFill>
              </a:rPr>
              <a:t>M</a:t>
            </a:r>
            <a:r>
              <a:rPr lang="en-US" sz="5400" dirty="0">
                <a:solidFill>
                  <a:srgbClr val="0070C0"/>
                </a:solidFill>
              </a:rPr>
              <a:t>obilize</a:t>
            </a:r>
            <a:endParaRPr lang="en-US" sz="5000" dirty="0">
              <a:solidFill>
                <a:srgbClr val="0070C0"/>
              </a:solidFill>
            </a:endParaRPr>
          </a:p>
        </p:txBody>
      </p:sp>
      <p:sp>
        <p:nvSpPr>
          <p:cNvPr id="11" name="Rectangle 10">
            <a:extLst>
              <a:ext uri="{FF2B5EF4-FFF2-40B4-BE49-F238E27FC236}">
                <a16:creationId xmlns:a16="http://schemas.microsoft.com/office/drawing/2014/main" id="{3A22559F-CE28-1241-AA8D-52B432E1DD01}"/>
              </a:ext>
            </a:extLst>
          </p:cNvPr>
          <p:cNvSpPr/>
          <p:nvPr/>
        </p:nvSpPr>
        <p:spPr>
          <a:xfrm>
            <a:off x="6001064" y="3073922"/>
            <a:ext cx="1931939" cy="1015663"/>
          </a:xfrm>
          <a:prstGeom prst="rect">
            <a:avLst/>
          </a:prstGeom>
        </p:spPr>
        <p:txBody>
          <a:bodyPr wrap="none">
            <a:spAutoFit/>
          </a:bodyPr>
          <a:lstStyle/>
          <a:p>
            <a:r>
              <a:rPr lang="en-US" sz="6000" b="1" dirty="0">
                <a:solidFill>
                  <a:srgbClr val="0070C0"/>
                </a:solidFill>
              </a:rPr>
              <a:t>SAM</a:t>
            </a:r>
            <a:endParaRPr lang="en-US" sz="6000" dirty="0">
              <a:solidFill>
                <a:srgbClr val="0070C0"/>
              </a:solidFill>
            </a:endParaRPr>
          </a:p>
        </p:txBody>
      </p:sp>
    </p:spTree>
    <p:extLst>
      <p:ext uri="{BB962C8B-B14F-4D97-AF65-F5344CB8AC3E}">
        <p14:creationId xmlns:p14="http://schemas.microsoft.com/office/powerpoint/2010/main" val="25676209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323147" y="485452"/>
            <a:ext cx="7572599" cy="5851554"/>
          </a:xfrm>
          <a:prstGeom prst="rect">
            <a:avLst/>
          </a:prstGeom>
        </p:spPr>
      </p:pic>
      <p:sp>
        <p:nvSpPr>
          <p:cNvPr id="11" name="Freeform 10"/>
          <p:cNvSpPr/>
          <p:nvPr/>
        </p:nvSpPr>
        <p:spPr>
          <a:xfrm>
            <a:off x="2163419" y="2187096"/>
            <a:ext cx="7862047" cy="2147583"/>
          </a:xfrm>
          <a:custGeom>
            <a:avLst/>
            <a:gdLst>
              <a:gd name="connsiteX0" fmla="*/ 0 w 7790330"/>
              <a:gd name="connsiteY0" fmla="*/ 1811569 h 2147583"/>
              <a:gd name="connsiteX1" fmla="*/ 1138518 w 7790330"/>
              <a:gd name="connsiteY1" fmla="*/ 897169 h 2147583"/>
              <a:gd name="connsiteX2" fmla="*/ 2151530 w 7790330"/>
              <a:gd name="connsiteY2" fmla="*/ 1614346 h 2147583"/>
              <a:gd name="connsiteX3" fmla="*/ 3541059 w 7790330"/>
              <a:gd name="connsiteY3" fmla="*/ 628228 h 2147583"/>
              <a:gd name="connsiteX4" fmla="*/ 5217459 w 7790330"/>
              <a:gd name="connsiteY4" fmla="*/ 2143263 h 2147583"/>
              <a:gd name="connsiteX5" fmla="*/ 7019365 w 7790330"/>
              <a:gd name="connsiteY5" fmla="*/ 54487 h 2147583"/>
              <a:gd name="connsiteX6" fmla="*/ 7790330 w 7790330"/>
              <a:gd name="connsiteY6" fmla="*/ 816487 h 214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90330" h="2147583">
                <a:moveTo>
                  <a:pt x="0" y="1811569"/>
                </a:moveTo>
                <a:cubicBezTo>
                  <a:pt x="389965" y="1370804"/>
                  <a:pt x="779930" y="930039"/>
                  <a:pt x="1138518" y="897169"/>
                </a:cubicBezTo>
                <a:cubicBezTo>
                  <a:pt x="1497106" y="864299"/>
                  <a:pt x="1751106" y="1659170"/>
                  <a:pt x="2151530" y="1614346"/>
                </a:cubicBezTo>
                <a:cubicBezTo>
                  <a:pt x="2551954" y="1569522"/>
                  <a:pt x="3030071" y="540075"/>
                  <a:pt x="3541059" y="628228"/>
                </a:cubicBezTo>
                <a:cubicBezTo>
                  <a:pt x="4052047" y="716381"/>
                  <a:pt x="4637741" y="2238886"/>
                  <a:pt x="5217459" y="2143263"/>
                </a:cubicBezTo>
                <a:cubicBezTo>
                  <a:pt x="5797177" y="2047640"/>
                  <a:pt x="6590553" y="275616"/>
                  <a:pt x="7019365" y="54487"/>
                </a:cubicBezTo>
                <a:cubicBezTo>
                  <a:pt x="7448177" y="-166642"/>
                  <a:pt x="7619253" y="324922"/>
                  <a:pt x="7790330" y="816487"/>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753673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descr="La mente consciente | ～ Feldenkrais Barcelona®～Esther Nie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8518" y="4057336"/>
            <a:ext cx="3676259" cy="2453918"/>
          </a:xfrm>
          <a:prstGeom prst="rect">
            <a:avLst/>
          </a:prstGeom>
          <a:effectLst>
            <a:softEdge rad="254000"/>
          </a:effectLst>
        </p:spPr>
      </p:pic>
      <p:sp>
        <p:nvSpPr>
          <p:cNvPr id="2" name="Title 1"/>
          <p:cNvSpPr>
            <a:spLocks noGrp="1"/>
          </p:cNvSpPr>
          <p:nvPr>
            <p:ph type="title"/>
          </p:nvPr>
        </p:nvSpPr>
        <p:spPr/>
        <p:txBody>
          <a:bodyPr>
            <a:normAutofit/>
          </a:bodyPr>
          <a:lstStyle/>
          <a:p>
            <a:r>
              <a:rPr lang="en-US" sz="2800" b="1" dirty="0"/>
              <a:t>You can learn to manage your stress</a:t>
            </a:r>
          </a:p>
        </p:txBody>
      </p:sp>
      <p:sp>
        <p:nvSpPr>
          <p:cNvPr id="3" name="Content Placeholder 2"/>
          <p:cNvSpPr>
            <a:spLocks noGrp="1"/>
          </p:cNvSpPr>
          <p:nvPr>
            <p:ph idx="1"/>
          </p:nvPr>
        </p:nvSpPr>
        <p:spPr>
          <a:xfrm>
            <a:off x="1451579" y="1853754"/>
            <a:ext cx="10016073" cy="5846611"/>
          </a:xfrm>
        </p:spPr>
        <p:txBody>
          <a:bodyPr>
            <a:noAutofit/>
          </a:bodyPr>
          <a:lstStyle/>
          <a:p>
            <a:pPr marL="0" indent="0">
              <a:buNone/>
            </a:pPr>
            <a:r>
              <a:rPr lang="en-US" sz="3600" b="1" i="1" dirty="0"/>
              <a:t>Whether you were born with a brain that tends to create anxiety or acquired your anxiety problems as a result of life experiences, you can cope with anxiety. We have proof </a:t>
            </a:r>
          </a:p>
          <a:p>
            <a:pPr marL="0" indent="0">
              <a:buNone/>
            </a:pPr>
            <a:r>
              <a:rPr lang="en-US" sz="3600" b="1" i="1" dirty="0"/>
              <a:t>through science that a positive </a:t>
            </a:r>
          </a:p>
          <a:p>
            <a:pPr marL="0" indent="0">
              <a:buNone/>
            </a:pPr>
            <a:r>
              <a:rPr lang="en-US" sz="3600" b="1" i="1" dirty="0"/>
              <a:t>environment can turn off bad genes. </a:t>
            </a:r>
          </a:p>
          <a:p>
            <a:pPr marL="0" indent="0">
              <a:buNone/>
            </a:pPr>
            <a:r>
              <a:rPr lang="en-US" sz="2600" b="1" dirty="0"/>
              <a:t>-Rewire Your Anxious Brain by Pittman and Karle</a:t>
            </a:r>
            <a:endParaRPr lang="en-US" sz="2200" dirty="0"/>
          </a:p>
          <a:p>
            <a:endParaRPr lang="en-US" dirty="0"/>
          </a:p>
          <a:p>
            <a:endParaRPr lang="en-US" dirty="0"/>
          </a:p>
        </p:txBody>
      </p:sp>
    </p:spTree>
    <p:extLst>
      <p:ext uri="{BB962C8B-B14F-4D97-AF65-F5344CB8AC3E}">
        <p14:creationId xmlns:p14="http://schemas.microsoft.com/office/powerpoint/2010/main" val="93138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You can learn to manage anxiety</a:t>
            </a:r>
          </a:p>
        </p:txBody>
      </p:sp>
      <p:sp>
        <p:nvSpPr>
          <p:cNvPr id="3" name="Content Placeholder 2"/>
          <p:cNvSpPr>
            <a:spLocks noGrp="1"/>
          </p:cNvSpPr>
          <p:nvPr>
            <p:ph idx="1"/>
          </p:nvPr>
        </p:nvSpPr>
        <p:spPr>
          <a:xfrm>
            <a:off x="1451579" y="2015732"/>
            <a:ext cx="9940321" cy="3553795"/>
          </a:xfrm>
        </p:spPr>
        <p:txBody>
          <a:bodyPr>
            <a:noAutofit/>
          </a:bodyPr>
          <a:lstStyle/>
          <a:p>
            <a:pPr marL="0" indent="0">
              <a:buNone/>
            </a:pPr>
            <a:r>
              <a:rPr lang="en-US" sz="4000" b="1" dirty="0"/>
              <a:t>We have to take personal responsibility for the way we think, speak, and act. We need to stop being victims of our biology, of what happens to us and start being victors.   -</a:t>
            </a:r>
            <a:r>
              <a:rPr lang="en-US" sz="2400" b="1" dirty="0"/>
              <a:t>Dr. Caroline Leaf</a:t>
            </a:r>
            <a:endParaRPr lang="en-US" sz="4000" dirty="0"/>
          </a:p>
        </p:txBody>
      </p:sp>
    </p:spTree>
    <p:extLst>
      <p:ext uri="{BB962C8B-B14F-4D97-AF65-F5344CB8AC3E}">
        <p14:creationId xmlns:p14="http://schemas.microsoft.com/office/powerpoint/2010/main" val="27901634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2014</TotalTime>
  <Words>1007</Words>
  <Application>Microsoft Office PowerPoint</Application>
  <PresentationFormat>Widescreen</PresentationFormat>
  <Paragraphs>145</Paragraphs>
  <Slides>20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Candara</vt:lpstr>
      <vt:lpstr>Freestyle Script</vt:lpstr>
      <vt:lpstr>Gill Sans MT</vt:lpstr>
      <vt:lpstr>Tw Cen MT</vt:lpstr>
      <vt:lpstr>Wingdings</vt:lpstr>
      <vt:lpstr>Gallery</vt:lpstr>
      <vt:lpstr>Managing Stress</vt:lpstr>
      <vt:lpstr>What is Self care and how does it affect your mental health?</vt:lpstr>
      <vt:lpstr>PowerPoint Presentation</vt:lpstr>
      <vt:lpstr>Anxiety is a physiological response</vt:lpstr>
      <vt:lpstr>Anxiety is a physical response</vt:lpstr>
      <vt:lpstr>Amygdala acts as our smoke alarm</vt:lpstr>
      <vt:lpstr>PowerPoint Presentation</vt:lpstr>
      <vt:lpstr>You can learn to manage your stress</vt:lpstr>
      <vt:lpstr>You can learn to manage anxiety</vt:lpstr>
      <vt:lpstr>PowerPoint Presentation</vt:lpstr>
      <vt:lpstr>Self talk</vt:lpstr>
      <vt:lpstr>Conscious vs. subconscious Mind</vt:lpstr>
      <vt:lpstr>PowerPoint Presentation</vt:lpstr>
      <vt:lpstr>Mindfulness</vt:lpstr>
      <vt:lpstr>PowerPoint Presentation</vt:lpstr>
      <vt:lpstr>PowerPoint Presentation</vt:lpstr>
      <vt:lpstr>PowerPoint Presentation</vt:lpstr>
      <vt:lpstr>PowerPoint Presentation</vt:lpstr>
      <vt:lpstr>PowerPoint Presentation</vt:lpstr>
      <vt:lpstr>Resources</vt:lpstr>
    </vt:vector>
  </TitlesOfParts>
  <Company>Texas Tech University Health Sciences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Stress</dc:title>
  <dc:creator>Collins, Kristie</dc:creator>
  <cp:lastModifiedBy>Collins, Kristie</cp:lastModifiedBy>
  <cp:revision>75</cp:revision>
  <dcterms:created xsi:type="dcterms:W3CDTF">2019-02-28T16:24:51Z</dcterms:created>
  <dcterms:modified xsi:type="dcterms:W3CDTF">2019-05-20T17:43:16Z</dcterms:modified>
</cp:coreProperties>
</file>