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430" r:id="rId3"/>
    <p:sldId id="414" r:id="rId4"/>
    <p:sldId id="405" r:id="rId5"/>
    <p:sldId id="426" r:id="rId6"/>
    <p:sldId id="433" r:id="rId7"/>
    <p:sldId id="432" r:id="rId8"/>
    <p:sldId id="434" r:id="rId9"/>
    <p:sldId id="42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109" d="100"/>
          <a:sy n="109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76" d="100"/>
        <a:sy n="1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4654673-EDD0-4388-BE6F-722389D6B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91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410AE35-25E2-48B3-B9B3-E9D297F7C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80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5 w 2123"/>
                <a:gd name="T1" fmla="*/ 789 h 1696"/>
                <a:gd name="T2" fmla="*/ 529 w 2123"/>
                <a:gd name="T3" fmla="*/ 517 h 1696"/>
                <a:gd name="T4" fmla="*/ 655 w 2123"/>
                <a:gd name="T5" fmla="*/ 300 h 1696"/>
                <a:gd name="T6" fmla="*/ 902 w 2123"/>
                <a:gd name="T7" fmla="*/ 445 h 1696"/>
                <a:gd name="T8" fmla="*/ 1184 w 2123"/>
                <a:gd name="T9" fmla="*/ 657 h 1696"/>
                <a:gd name="T10" fmla="*/ 1443 w 2123"/>
                <a:gd name="T11" fmla="*/ 839 h 1696"/>
                <a:gd name="T12" fmla="*/ 1755 w 2123"/>
                <a:gd name="T13" fmla="*/ 1029 h 1696"/>
                <a:gd name="T14" fmla="*/ 1833 w 2123"/>
                <a:gd name="T15" fmla="*/ 1069 h 1696"/>
                <a:gd name="T16" fmla="*/ 1790 w 2123"/>
                <a:gd name="T17" fmla="*/ 1025 h 1696"/>
                <a:gd name="T18" fmla="*/ 1376 w 2123"/>
                <a:gd name="T19" fmla="*/ 758 h 1696"/>
                <a:gd name="T20" fmla="*/ 1058 w 2123"/>
                <a:gd name="T21" fmla="*/ 517 h 1696"/>
                <a:gd name="T22" fmla="*/ 703 w 2123"/>
                <a:gd name="T23" fmla="*/ 249 h 1696"/>
                <a:gd name="T24" fmla="*/ 974 w 2123"/>
                <a:gd name="T25" fmla="*/ 235 h 1696"/>
                <a:gd name="T26" fmla="*/ 1251 w 2123"/>
                <a:gd name="T27" fmla="*/ 240 h 1696"/>
                <a:gd name="T28" fmla="*/ 1574 w 2123"/>
                <a:gd name="T29" fmla="*/ 203 h 1696"/>
                <a:gd name="T30" fmla="*/ 2068 w 2123"/>
                <a:gd name="T31" fmla="*/ 148 h 1696"/>
                <a:gd name="T32" fmla="*/ 2020 w 2123"/>
                <a:gd name="T33" fmla="*/ 131 h 1696"/>
                <a:gd name="T34" fmla="*/ 1503 w 2123"/>
                <a:gd name="T35" fmla="*/ 195 h 1696"/>
                <a:gd name="T36" fmla="*/ 1178 w 2123"/>
                <a:gd name="T37" fmla="*/ 208 h 1696"/>
                <a:gd name="T38" fmla="*/ 739 w 2123"/>
                <a:gd name="T39" fmla="*/ 195 h 1696"/>
                <a:gd name="T40" fmla="*/ 799 w 2123"/>
                <a:gd name="T41" fmla="*/ 172 h 1696"/>
                <a:gd name="T42" fmla="*/ 1112 w 2123"/>
                <a:gd name="T43" fmla="*/ 0 h 1696"/>
                <a:gd name="T44" fmla="*/ 1058 w 2123"/>
                <a:gd name="T45" fmla="*/ 23 h 1696"/>
                <a:gd name="T46" fmla="*/ 985 w 2123"/>
                <a:gd name="T47" fmla="*/ 63 h 1696"/>
                <a:gd name="T48" fmla="*/ 835 w 2123"/>
                <a:gd name="T49" fmla="*/ 145 h 1696"/>
                <a:gd name="T50" fmla="*/ 655 w 2123"/>
                <a:gd name="T51" fmla="*/ 213 h 1696"/>
                <a:gd name="T52" fmla="*/ 619 w 2123"/>
                <a:gd name="T53" fmla="*/ 272 h 1696"/>
                <a:gd name="T54" fmla="*/ 295 w 2123"/>
                <a:gd name="T55" fmla="*/ 445 h 1696"/>
                <a:gd name="T56" fmla="*/ 0 w 2123"/>
                <a:gd name="T57" fmla="*/ 549 h 1696"/>
                <a:gd name="T58" fmla="*/ 0 w 2123"/>
                <a:gd name="T59" fmla="*/ 553 h 1696"/>
                <a:gd name="T60" fmla="*/ 0 w 2123"/>
                <a:gd name="T61" fmla="*/ 581 h 1696"/>
                <a:gd name="T62" fmla="*/ 289 w 2123"/>
                <a:gd name="T63" fmla="*/ 480 h 1696"/>
                <a:gd name="T64" fmla="*/ 577 w 2123"/>
                <a:gd name="T65" fmla="*/ 326 h 1696"/>
                <a:gd name="T66" fmla="*/ 493 w 2123"/>
                <a:gd name="T67" fmla="*/ 508 h 1696"/>
                <a:gd name="T68" fmla="*/ 511 w 2123"/>
                <a:gd name="T69" fmla="*/ 753 h 1696"/>
                <a:gd name="T70" fmla="*/ 450 w 2123"/>
                <a:gd name="T71" fmla="*/ 883 h 1696"/>
                <a:gd name="T72" fmla="*/ 319 w 2123"/>
                <a:gd name="T73" fmla="*/ 1120 h 1696"/>
                <a:gd name="T74" fmla="*/ 313 w 2123"/>
                <a:gd name="T75" fmla="*/ 1283 h 1696"/>
                <a:gd name="T76" fmla="*/ 319 w 2123"/>
                <a:gd name="T77" fmla="*/ 1283 h 1696"/>
                <a:gd name="T78" fmla="*/ 337 w 2123"/>
                <a:gd name="T79" fmla="*/ 1175 h 1696"/>
                <a:gd name="T80" fmla="*/ 565 w 2123"/>
                <a:gd name="T81" fmla="*/ 789 h 1696"/>
                <a:gd name="T82" fmla="*/ 565 w 2123"/>
                <a:gd name="T83" fmla="*/ 789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8 w 969"/>
                <a:gd name="T1" fmla="*/ 1201 h 1192"/>
                <a:gd name="T2" fmla="*/ 500 w 969"/>
                <a:gd name="T3" fmla="*/ 1207 h 1192"/>
                <a:gd name="T4" fmla="*/ 590 w 969"/>
                <a:gd name="T5" fmla="*/ 1165 h 1192"/>
                <a:gd name="T6" fmla="*/ 828 w 969"/>
                <a:gd name="T7" fmla="*/ 1100 h 1192"/>
                <a:gd name="T8" fmla="*/ 953 w 969"/>
                <a:gd name="T9" fmla="*/ 1070 h 1192"/>
                <a:gd name="T10" fmla="*/ 774 w 969"/>
                <a:gd name="T11" fmla="*/ 1001 h 1192"/>
                <a:gd name="T12" fmla="*/ 566 w 969"/>
                <a:gd name="T13" fmla="*/ 963 h 1192"/>
                <a:gd name="T14" fmla="*/ 202 w 969"/>
                <a:gd name="T15" fmla="*/ 981 h 1192"/>
                <a:gd name="T16" fmla="*/ 304 w 969"/>
                <a:gd name="T17" fmla="*/ 903 h 1192"/>
                <a:gd name="T18" fmla="*/ 506 w 969"/>
                <a:gd name="T19" fmla="*/ 813 h 1192"/>
                <a:gd name="T20" fmla="*/ 709 w 969"/>
                <a:gd name="T21" fmla="*/ 681 h 1192"/>
                <a:gd name="T22" fmla="*/ 715 w 969"/>
                <a:gd name="T23" fmla="*/ 681 h 1192"/>
                <a:gd name="T24" fmla="*/ 727 w 969"/>
                <a:gd name="T25" fmla="*/ 675 h 1192"/>
                <a:gd name="T26" fmla="*/ 768 w 969"/>
                <a:gd name="T27" fmla="*/ 657 h 1192"/>
                <a:gd name="T28" fmla="*/ 792 w 969"/>
                <a:gd name="T29" fmla="*/ 651 h 1192"/>
                <a:gd name="T30" fmla="*/ 804 w 969"/>
                <a:gd name="T31" fmla="*/ 639 h 1192"/>
                <a:gd name="T32" fmla="*/ 810 w 969"/>
                <a:gd name="T33" fmla="*/ 627 h 1192"/>
                <a:gd name="T34" fmla="*/ 804 w 969"/>
                <a:gd name="T35" fmla="*/ 621 h 1192"/>
                <a:gd name="T36" fmla="*/ 798 w 969"/>
                <a:gd name="T37" fmla="*/ 609 h 1192"/>
                <a:gd name="T38" fmla="*/ 798 w 969"/>
                <a:gd name="T39" fmla="*/ 580 h 1192"/>
                <a:gd name="T40" fmla="*/ 810 w 969"/>
                <a:gd name="T41" fmla="*/ 550 h 1192"/>
                <a:gd name="T42" fmla="*/ 822 w 969"/>
                <a:gd name="T43" fmla="*/ 520 h 1192"/>
                <a:gd name="T44" fmla="*/ 840 w 969"/>
                <a:gd name="T45" fmla="*/ 490 h 1192"/>
                <a:gd name="T46" fmla="*/ 853 w 969"/>
                <a:gd name="T47" fmla="*/ 460 h 1192"/>
                <a:gd name="T48" fmla="*/ 861 w 969"/>
                <a:gd name="T49" fmla="*/ 442 h 1192"/>
                <a:gd name="T50" fmla="*/ 869 w 969"/>
                <a:gd name="T51" fmla="*/ 436 h 1192"/>
                <a:gd name="T52" fmla="*/ 869 w 969"/>
                <a:gd name="T53" fmla="*/ 352 h 1192"/>
                <a:gd name="T54" fmla="*/ 869 w 969"/>
                <a:gd name="T55" fmla="*/ 346 h 1192"/>
                <a:gd name="T56" fmla="*/ 875 w 969"/>
                <a:gd name="T57" fmla="*/ 340 h 1192"/>
                <a:gd name="T58" fmla="*/ 893 w 969"/>
                <a:gd name="T59" fmla="*/ 310 h 1192"/>
                <a:gd name="T60" fmla="*/ 905 w 969"/>
                <a:gd name="T61" fmla="*/ 274 h 1192"/>
                <a:gd name="T62" fmla="*/ 917 w 969"/>
                <a:gd name="T63" fmla="*/ 244 h 1192"/>
                <a:gd name="T64" fmla="*/ 923 w 969"/>
                <a:gd name="T65" fmla="*/ 232 h 1192"/>
                <a:gd name="T66" fmla="*/ 929 w 969"/>
                <a:gd name="T67" fmla="*/ 220 h 1192"/>
                <a:gd name="T68" fmla="*/ 947 w 969"/>
                <a:gd name="T69" fmla="*/ 173 h 1192"/>
                <a:gd name="T70" fmla="*/ 965 w 969"/>
                <a:gd name="T71" fmla="*/ 137 h 1192"/>
                <a:gd name="T72" fmla="*/ 971 w 969"/>
                <a:gd name="T73" fmla="*/ 125 h 1192"/>
                <a:gd name="T74" fmla="*/ 971 w 969"/>
                <a:gd name="T75" fmla="*/ 119 h 1192"/>
                <a:gd name="T76" fmla="*/ 989 w 969"/>
                <a:gd name="T77" fmla="*/ 0 h 1192"/>
                <a:gd name="T78" fmla="*/ 965 w 969"/>
                <a:gd name="T79" fmla="*/ 47 h 1192"/>
                <a:gd name="T80" fmla="*/ 798 w 969"/>
                <a:gd name="T81" fmla="*/ 113 h 1192"/>
                <a:gd name="T82" fmla="*/ 721 w 969"/>
                <a:gd name="T83" fmla="*/ 161 h 1192"/>
                <a:gd name="T84" fmla="*/ 470 w 969"/>
                <a:gd name="T85" fmla="*/ 238 h 1192"/>
                <a:gd name="T86" fmla="*/ 286 w 969"/>
                <a:gd name="T87" fmla="*/ 292 h 1192"/>
                <a:gd name="T88" fmla="*/ 178 w 969"/>
                <a:gd name="T89" fmla="*/ 298 h 1192"/>
                <a:gd name="T90" fmla="*/ 12 w 969"/>
                <a:gd name="T91" fmla="*/ 490 h 1192"/>
                <a:gd name="T92" fmla="*/ 0 w 969"/>
                <a:gd name="T93" fmla="*/ 514 h 1192"/>
                <a:gd name="T94" fmla="*/ 0 w 969"/>
                <a:gd name="T95" fmla="*/ 1201 h 1192"/>
                <a:gd name="T96" fmla="*/ 96 w 969"/>
                <a:gd name="T97" fmla="*/ 1195 h 1192"/>
                <a:gd name="T98" fmla="*/ 328 w 969"/>
                <a:gd name="T99" fmla="*/ 1201 h 1192"/>
                <a:gd name="T100" fmla="*/ 328 w 969"/>
                <a:gd name="T101" fmla="*/ 1201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4 w 2176"/>
                <a:gd name="T1" fmla="*/ 777 h 1505"/>
                <a:gd name="T2" fmla="*/ 1215 w 2176"/>
                <a:gd name="T3" fmla="*/ 1245 h 1505"/>
                <a:gd name="T4" fmla="*/ 976 w 2176"/>
                <a:gd name="T5" fmla="*/ 1203 h 1505"/>
                <a:gd name="T6" fmla="*/ 738 w 2176"/>
                <a:gd name="T7" fmla="*/ 1137 h 1505"/>
                <a:gd name="T8" fmla="*/ 452 w 2176"/>
                <a:gd name="T9" fmla="*/ 1119 h 1505"/>
                <a:gd name="T10" fmla="*/ 0 w 2176"/>
                <a:gd name="T11" fmla="*/ 1089 h 1505"/>
                <a:gd name="T12" fmla="*/ 30 w 2176"/>
                <a:gd name="T13" fmla="*/ 1125 h 1505"/>
                <a:gd name="T14" fmla="*/ 506 w 2176"/>
                <a:gd name="T15" fmla="*/ 1143 h 1505"/>
                <a:gd name="T16" fmla="*/ 792 w 2176"/>
                <a:gd name="T17" fmla="*/ 1197 h 1505"/>
                <a:gd name="T18" fmla="*/ 1155 w 2176"/>
                <a:gd name="T19" fmla="*/ 1316 h 1505"/>
                <a:gd name="T20" fmla="*/ 1090 w 2176"/>
                <a:gd name="T21" fmla="*/ 1334 h 1505"/>
                <a:gd name="T22" fmla="*/ 726 w 2176"/>
                <a:gd name="T23" fmla="*/ 1520 h 1505"/>
                <a:gd name="T24" fmla="*/ 780 w 2176"/>
                <a:gd name="T25" fmla="*/ 1496 h 1505"/>
                <a:gd name="T26" fmla="*/ 881 w 2176"/>
                <a:gd name="T27" fmla="*/ 1454 h 1505"/>
                <a:gd name="T28" fmla="*/ 1042 w 2176"/>
                <a:gd name="T29" fmla="*/ 1370 h 1505"/>
                <a:gd name="T30" fmla="*/ 1239 w 2176"/>
                <a:gd name="T31" fmla="*/ 1310 h 1505"/>
                <a:gd name="T32" fmla="*/ 1292 w 2176"/>
                <a:gd name="T33" fmla="*/ 1233 h 1505"/>
                <a:gd name="T34" fmla="*/ 1667 w 2176"/>
                <a:gd name="T35" fmla="*/ 1053 h 1505"/>
                <a:gd name="T36" fmla="*/ 1971 w 2176"/>
                <a:gd name="T37" fmla="*/ 963 h 1505"/>
                <a:gd name="T38" fmla="*/ 2221 w 2176"/>
                <a:gd name="T39" fmla="*/ 831 h 1505"/>
                <a:gd name="T40" fmla="*/ 2001 w 2176"/>
                <a:gd name="T41" fmla="*/ 921 h 1505"/>
                <a:gd name="T42" fmla="*/ 1691 w 2176"/>
                <a:gd name="T43" fmla="*/ 999 h 1505"/>
                <a:gd name="T44" fmla="*/ 1369 w 2176"/>
                <a:gd name="T45" fmla="*/ 1161 h 1505"/>
                <a:gd name="T46" fmla="*/ 1531 w 2176"/>
                <a:gd name="T47" fmla="*/ 915 h 1505"/>
                <a:gd name="T48" fmla="*/ 1655 w 2176"/>
                <a:gd name="T49" fmla="*/ 550 h 1505"/>
                <a:gd name="T50" fmla="*/ 1775 w 2176"/>
                <a:gd name="T51" fmla="*/ 377 h 1505"/>
                <a:gd name="T52" fmla="*/ 2019 w 2176"/>
                <a:gd name="T53" fmla="*/ 60 h 1505"/>
                <a:gd name="T54" fmla="*/ 2043 w 2176"/>
                <a:gd name="T55" fmla="*/ 0 h 1505"/>
                <a:gd name="T56" fmla="*/ 2013 w 2176"/>
                <a:gd name="T57" fmla="*/ 0 h 1505"/>
                <a:gd name="T58" fmla="*/ 1631 w 2176"/>
                <a:gd name="T59" fmla="*/ 485 h 1505"/>
                <a:gd name="T60" fmla="*/ 1507 w 2176"/>
                <a:gd name="T61" fmla="*/ 897 h 1505"/>
                <a:gd name="T62" fmla="*/ 1280 w 2176"/>
                <a:gd name="T63" fmla="*/ 1185 h 1505"/>
                <a:gd name="T64" fmla="*/ 1155 w 2176"/>
                <a:gd name="T65" fmla="*/ 915 h 1505"/>
                <a:gd name="T66" fmla="*/ 1030 w 2176"/>
                <a:gd name="T67" fmla="*/ 545 h 1505"/>
                <a:gd name="T68" fmla="*/ 905 w 2176"/>
                <a:gd name="T69" fmla="*/ 222 h 1505"/>
                <a:gd name="T70" fmla="*/ 804 w 2176"/>
                <a:gd name="T71" fmla="*/ 0 h 1505"/>
                <a:gd name="T72" fmla="*/ 768 w 2176"/>
                <a:gd name="T73" fmla="*/ 0 h 1505"/>
                <a:gd name="T74" fmla="*/ 923 w 2176"/>
                <a:gd name="T75" fmla="*/ 359 h 1505"/>
                <a:gd name="T76" fmla="*/ 1054 w 2176"/>
                <a:gd name="T77" fmla="*/ 777 h 1505"/>
                <a:gd name="T78" fmla="*/ 1054 w 2176"/>
                <a:gd name="T79" fmla="*/ 77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6 w 813"/>
                <a:gd name="T1" fmla="*/ 569 h 804"/>
                <a:gd name="T2" fmla="*/ 334 w 813"/>
                <a:gd name="T3" fmla="*/ 443 h 804"/>
                <a:gd name="T4" fmla="*/ 656 w 813"/>
                <a:gd name="T5" fmla="*/ 221 h 804"/>
                <a:gd name="T6" fmla="*/ 828 w 813"/>
                <a:gd name="T7" fmla="*/ 0 h 804"/>
                <a:gd name="T8" fmla="*/ 690 w 813"/>
                <a:gd name="T9" fmla="*/ 150 h 804"/>
                <a:gd name="T10" fmla="*/ 149 w 813"/>
                <a:gd name="T11" fmla="*/ 509 h 804"/>
                <a:gd name="T12" fmla="*/ 0 w 813"/>
                <a:gd name="T13" fmla="*/ 742 h 804"/>
                <a:gd name="T14" fmla="*/ 0 w 813"/>
                <a:gd name="T15" fmla="*/ 814 h 804"/>
                <a:gd name="T16" fmla="*/ 166 w 813"/>
                <a:gd name="T17" fmla="*/ 569 h 804"/>
                <a:gd name="T18" fmla="*/ 166 w 813"/>
                <a:gd name="T19" fmla="*/ 569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0 w 759"/>
                <a:gd name="T1" fmla="*/ 66 h 107"/>
                <a:gd name="T2" fmla="*/ 774 w 759"/>
                <a:gd name="T3" fmla="*/ 0 h 107"/>
                <a:gd name="T4" fmla="*/ 506 w 759"/>
                <a:gd name="T5" fmla="*/ 36 h 107"/>
                <a:gd name="T6" fmla="*/ 143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0 w 759"/>
                <a:gd name="T15" fmla="*/ 66 h 107"/>
                <a:gd name="T16" fmla="*/ 47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17 w 3169"/>
                <a:gd name="T1" fmla="*/ 244 h 743"/>
                <a:gd name="T2" fmla="*/ 1769 w 3169"/>
                <a:gd name="T3" fmla="*/ 238 h 743"/>
                <a:gd name="T4" fmla="*/ 2132 w 3169"/>
                <a:gd name="T5" fmla="*/ 256 h 743"/>
                <a:gd name="T6" fmla="*/ 2555 w 3169"/>
                <a:gd name="T7" fmla="*/ 238 h 743"/>
                <a:gd name="T8" fmla="*/ 3234 w 3169"/>
                <a:gd name="T9" fmla="*/ 209 h 743"/>
                <a:gd name="T10" fmla="*/ 3180 w 3169"/>
                <a:gd name="T11" fmla="*/ 191 h 743"/>
                <a:gd name="T12" fmla="*/ 2472 w 3169"/>
                <a:gd name="T13" fmla="*/ 226 h 743"/>
                <a:gd name="T14" fmla="*/ 2043 w 3169"/>
                <a:gd name="T15" fmla="*/ 226 h 743"/>
                <a:gd name="T16" fmla="*/ 1489 w 3169"/>
                <a:gd name="T17" fmla="*/ 191 h 743"/>
                <a:gd name="T18" fmla="*/ 1573 w 3169"/>
                <a:gd name="T19" fmla="*/ 168 h 743"/>
                <a:gd name="T20" fmla="*/ 2079 w 3169"/>
                <a:gd name="T21" fmla="*/ 0 h 743"/>
                <a:gd name="T22" fmla="*/ 2001 w 3169"/>
                <a:gd name="T23" fmla="*/ 24 h 743"/>
                <a:gd name="T24" fmla="*/ 1876 w 3169"/>
                <a:gd name="T25" fmla="*/ 66 h 743"/>
                <a:gd name="T26" fmla="*/ 1637 w 3169"/>
                <a:gd name="T27" fmla="*/ 138 h 743"/>
                <a:gd name="T28" fmla="*/ 1368 w 3169"/>
                <a:gd name="T29" fmla="*/ 203 h 743"/>
                <a:gd name="T30" fmla="*/ 1293 w 3169"/>
                <a:gd name="T31" fmla="*/ 256 h 743"/>
                <a:gd name="T32" fmla="*/ 780 w 3169"/>
                <a:gd name="T33" fmla="*/ 418 h 743"/>
                <a:gd name="T34" fmla="*/ 340 w 3169"/>
                <a:gd name="T35" fmla="*/ 508 h 743"/>
                <a:gd name="T36" fmla="*/ 0 w 3169"/>
                <a:gd name="T37" fmla="*/ 627 h 743"/>
                <a:gd name="T38" fmla="*/ 304 w 3169"/>
                <a:gd name="T39" fmla="*/ 544 h 743"/>
                <a:gd name="T40" fmla="*/ 750 w 3169"/>
                <a:gd name="T41" fmla="*/ 454 h 743"/>
                <a:gd name="T42" fmla="*/ 1203 w 3169"/>
                <a:gd name="T43" fmla="*/ 316 h 743"/>
                <a:gd name="T44" fmla="*/ 1001 w 3169"/>
                <a:gd name="T45" fmla="*/ 496 h 743"/>
                <a:gd name="T46" fmla="*/ 887 w 3169"/>
                <a:gd name="T47" fmla="*/ 753 h 743"/>
                <a:gd name="T48" fmla="*/ 881 w 3169"/>
                <a:gd name="T49" fmla="*/ 753 h 743"/>
                <a:gd name="T50" fmla="*/ 953 w 3169"/>
                <a:gd name="T51" fmla="*/ 753 h 743"/>
                <a:gd name="T52" fmla="*/ 1042 w 3169"/>
                <a:gd name="T53" fmla="*/ 502 h 743"/>
                <a:gd name="T54" fmla="*/ 1322 w 3169"/>
                <a:gd name="T55" fmla="*/ 286 h 743"/>
                <a:gd name="T56" fmla="*/ 1561 w 3169"/>
                <a:gd name="T57" fmla="*/ 454 h 743"/>
                <a:gd name="T58" fmla="*/ 1805 w 3169"/>
                <a:gd name="T59" fmla="*/ 687 h 743"/>
                <a:gd name="T60" fmla="*/ 1894 w 3169"/>
                <a:gd name="T61" fmla="*/ 753 h 743"/>
                <a:gd name="T62" fmla="*/ 1959 w 3169"/>
                <a:gd name="T63" fmla="*/ 753 h 743"/>
                <a:gd name="T64" fmla="*/ 1727 w 3169"/>
                <a:gd name="T65" fmla="*/ 532 h 743"/>
                <a:gd name="T66" fmla="*/ 1417 w 3169"/>
                <a:gd name="T67" fmla="*/ 244 h 743"/>
                <a:gd name="T68" fmla="*/ 1417 w 3169"/>
                <a:gd name="T69" fmla="*/ 244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82 w 2153"/>
                <a:gd name="T1" fmla="*/ 861 h 1930"/>
                <a:gd name="T2" fmla="*/ 1977 w 2153"/>
                <a:gd name="T3" fmla="*/ 1029 h 1930"/>
                <a:gd name="T4" fmla="*/ 2096 w 2153"/>
                <a:gd name="T5" fmla="*/ 1178 h 1930"/>
                <a:gd name="T6" fmla="*/ 2162 w 2153"/>
                <a:gd name="T7" fmla="*/ 1261 h 1930"/>
                <a:gd name="T8" fmla="*/ 2198 w 2153"/>
                <a:gd name="T9" fmla="*/ 1309 h 1930"/>
                <a:gd name="T10" fmla="*/ 1929 w 2153"/>
                <a:gd name="T11" fmla="*/ 987 h 1930"/>
                <a:gd name="T12" fmla="*/ 1900 w 2153"/>
                <a:gd name="T13" fmla="*/ 939 h 1930"/>
                <a:gd name="T14" fmla="*/ 1820 w 2153"/>
                <a:gd name="T15" fmla="*/ 1255 h 1930"/>
                <a:gd name="T16" fmla="*/ 1806 w 2153"/>
                <a:gd name="T17" fmla="*/ 1501 h 1930"/>
                <a:gd name="T18" fmla="*/ 1858 w 2153"/>
                <a:gd name="T19" fmla="*/ 1926 h 1930"/>
                <a:gd name="T20" fmla="*/ 1827 w 2153"/>
                <a:gd name="T21" fmla="*/ 1950 h 1930"/>
                <a:gd name="T22" fmla="*/ 1781 w 2153"/>
                <a:gd name="T23" fmla="*/ 1549 h 1930"/>
                <a:gd name="T24" fmla="*/ 1763 w 2153"/>
                <a:gd name="T25" fmla="*/ 1303 h 1930"/>
                <a:gd name="T26" fmla="*/ 1799 w 2153"/>
                <a:gd name="T27" fmla="*/ 1095 h 1930"/>
                <a:gd name="T28" fmla="*/ 1806 w 2153"/>
                <a:gd name="T29" fmla="*/ 885 h 1930"/>
                <a:gd name="T30" fmla="*/ 1293 w 2153"/>
                <a:gd name="T31" fmla="*/ 1017 h 1930"/>
                <a:gd name="T32" fmla="*/ 840 w 2153"/>
                <a:gd name="T33" fmla="*/ 1142 h 1930"/>
                <a:gd name="T34" fmla="*/ 328 w 2153"/>
                <a:gd name="T35" fmla="*/ 1327 h 1930"/>
                <a:gd name="T36" fmla="*/ 18 w 2153"/>
                <a:gd name="T37" fmla="*/ 1435 h 1930"/>
                <a:gd name="T38" fmla="*/ 316 w 2153"/>
                <a:gd name="T39" fmla="*/ 1297 h 1930"/>
                <a:gd name="T40" fmla="*/ 697 w 2153"/>
                <a:gd name="T41" fmla="*/ 1154 h 1930"/>
                <a:gd name="T42" fmla="*/ 1042 w 2153"/>
                <a:gd name="T43" fmla="*/ 1047 h 1930"/>
                <a:gd name="T44" fmla="*/ 1441 w 2153"/>
                <a:gd name="T45" fmla="*/ 939 h 1930"/>
                <a:gd name="T46" fmla="*/ 1727 w 2153"/>
                <a:gd name="T47" fmla="*/ 825 h 1930"/>
                <a:gd name="T48" fmla="*/ 1363 w 2153"/>
                <a:gd name="T49" fmla="*/ 628 h 1930"/>
                <a:gd name="T50" fmla="*/ 881 w 2153"/>
                <a:gd name="T51" fmla="*/ 520 h 1930"/>
                <a:gd name="T52" fmla="*/ 232 w 2153"/>
                <a:gd name="T53" fmla="*/ 161 h 1930"/>
                <a:gd name="T54" fmla="*/ 0 w 2153"/>
                <a:gd name="T55" fmla="*/ 83 h 1930"/>
                <a:gd name="T56" fmla="*/ 334 w 2153"/>
                <a:gd name="T57" fmla="*/ 179 h 1930"/>
                <a:gd name="T58" fmla="*/ 727 w 2153"/>
                <a:gd name="T59" fmla="*/ 388 h 1930"/>
                <a:gd name="T60" fmla="*/ 953 w 2153"/>
                <a:gd name="T61" fmla="*/ 496 h 1930"/>
                <a:gd name="T62" fmla="*/ 1381 w 2153"/>
                <a:gd name="T63" fmla="*/ 598 h 1930"/>
                <a:gd name="T64" fmla="*/ 1685 w 2153"/>
                <a:gd name="T65" fmla="*/ 753 h 1930"/>
                <a:gd name="T66" fmla="*/ 1453 w 2153"/>
                <a:gd name="T67" fmla="*/ 466 h 1930"/>
                <a:gd name="T68" fmla="*/ 1311 w 2153"/>
                <a:gd name="T69" fmla="*/ 191 h 1930"/>
                <a:gd name="T70" fmla="*/ 1179 w 2153"/>
                <a:gd name="T71" fmla="*/ 0 h 1930"/>
                <a:gd name="T72" fmla="*/ 1369 w 2153"/>
                <a:gd name="T73" fmla="*/ 215 h 1930"/>
                <a:gd name="T74" fmla="*/ 1519 w 2153"/>
                <a:gd name="T75" fmla="*/ 490 h 1930"/>
                <a:gd name="T76" fmla="*/ 1781 w 2153"/>
                <a:gd name="T77" fmla="*/ 813 h 1930"/>
                <a:gd name="T78" fmla="*/ 1882 w 2153"/>
                <a:gd name="T79" fmla="*/ 861 h 1930"/>
                <a:gd name="T80" fmla="*/ 1882 w 2153"/>
                <a:gd name="T81" fmla="*/ 86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939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939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4DCF-9CDD-4F0F-83EE-E46A85283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5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9F98-A838-484A-B542-BD5AF3179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6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74B68-1290-4889-AF05-D9DB719E0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5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B599C-643F-412D-A904-E3025997D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93802-3352-451F-BA61-F73C5C806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8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3B721-A95D-41E9-AF22-FB9CED4B5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9D3FA-DE84-4D72-A668-8200F4750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2845A-6EB9-4366-826A-2C0281B76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3EDCB-7E3F-452A-B8E6-42058A893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60AF-3679-4593-A2B3-05A537B93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1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4453B-B1ED-4AAA-A343-D7ABF4E3C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83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65 w 2123"/>
                <a:gd name="T1" fmla="*/ 789 h 1696"/>
                <a:gd name="T2" fmla="*/ 529 w 2123"/>
                <a:gd name="T3" fmla="*/ 517 h 1696"/>
                <a:gd name="T4" fmla="*/ 655 w 2123"/>
                <a:gd name="T5" fmla="*/ 300 h 1696"/>
                <a:gd name="T6" fmla="*/ 902 w 2123"/>
                <a:gd name="T7" fmla="*/ 445 h 1696"/>
                <a:gd name="T8" fmla="*/ 1184 w 2123"/>
                <a:gd name="T9" fmla="*/ 657 h 1696"/>
                <a:gd name="T10" fmla="*/ 1443 w 2123"/>
                <a:gd name="T11" fmla="*/ 839 h 1696"/>
                <a:gd name="T12" fmla="*/ 1755 w 2123"/>
                <a:gd name="T13" fmla="*/ 1029 h 1696"/>
                <a:gd name="T14" fmla="*/ 1833 w 2123"/>
                <a:gd name="T15" fmla="*/ 1069 h 1696"/>
                <a:gd name="T16" fmla="*/ 1790 w 2123"/>
                <a:gd name="T17" fmla="*/ 1025 h 1696"/>
                <a:gd name="T18" fmla="*/ 1376 w 2123"/>
                <a:gd name="T19" fmla="*/ 758 h 1696"/>
                <a:gd name="T20" fmla="*/ 1058 w 2123"/>
                <a:gd name="T21" fmla="*/ 517 h 1696"/>
                <a:gd name="T22" fmla="*/ 703 w 2123"/>
                <a:gd name="T23" fmla="*/ 249 h 1696"/>
                <a:gd name="T24" fmla="*/ 974 w 2123"/>
                <a:gd name="T25" fmla="*/ 235 h 1696"/>
                <a:gd name="T26" fmla="*/ 1251 w 2123"/>
                <a:gd name="T27" fmla="*/ 240 h 1696"/>
                <a:gd name="T28" fmla="*/ 1574 w 2123"/>
                <a:gd name="T29" fmla="*/ 203 h 1696"/>
                <a:gd name="T30" fmla="*/ 2068 w 2123"/>
                <a:gd name="T31" fmla="*/ 148 h 1696"/>
                <a:gd name="T32" fmla="*/ 2020 w 2123"/>
                <a:gd name="T33" fmla="*/ 131 h 1696"/>
                <a:gd name="T34" fmla="*/ 1503 w 2123"/>
                <a:gd name="T35" fmla="*/ 195 h 1696"/>
                <a:gd name="T36" fmla="*/ 1178 w 2123"/>
                <a:gd name="T37" fmla="*/ 208 h 1696"/>
                <a:gd name="T38" fmla="*/ 739 w 2123"/>
                <a:gd name="T39" fmla="*/ 195 h 1696"/>
                <a:gd name="T40" fmla="*/ 799 w 2123"/>
                <a:gd name="T41" fmla="*/ 172 h 1696"/>
                <a:gd name="T42" fmla="*/ 1112 w 2123"/>
                <a:gd name="T43" fmla="*/ 0 h 1696"/>
                <a:gd name="T44" fmla="*/ 1058 w 2123"/>
                <a:gd name="T45" fmla="*/ 23 h 1696"/>
                <a:gd name="T46" fmla="*/ 985 w 2123"/>
                <a:gd name="T47" fmla="*/ 63 h 1696"/>
                <a:gd name="T48" fmla="*/ 835 w 2123"/>
                <a:gd name="T49" fmla="*/ 145 h 1696"/>
                <a:gd name="T50" fmla="*/ 655 w 2123"/>
                <a:gd name="T51" fmla="*/ 213 h 1696"/>
                <a:gd name="T52" fmla="*/ 619 w 2123"/>
                <a:gd name="T53" fmla="*/ 272 h 1696"/>
                <a:gd name="T54" fmla="*/ 295 w 2123"/>
                <a:gd name="T55" fmla="*/ 445 h 1696"/>
                <a:gd name="T56" fmla="*/ 0 w 2123"/>
                <a:gd name="T57" fmla="*/ 549 h 1696"/>
                <a:gd name="T58" fmla="*/ 0 w 2123"/>
                <a:gd name="T59" fmla="*/ 553 h 1696"/>
                <a:gd name="T60" fmla="*/ 0 w 2123"/>
                <a:gd name="T61" fmla="*/ 581 h 1696"/>
                <a:gd name="T62" fmla="*/ 289 w 2123"/>
                <a:gd name="T63" fmla="*/ 480 h 1696"/>
                <a:gd name="T64" fmla="*/ 577 w 2123"/>
                <a:gd name="T65" fmla="*/ 326 h 1696"/>
                <a:gd name="T66" fmla="*/ 493 w 2123"/>
                <a:gd name="T67" fmla="*/ 508 h 1696"/>
                <a:gd name="T68" fmla="*/ 511 w 2123"/>
                <a:gd name="T69" fmla="*/ 753 h 1696"/>
                <a:gd name="T70" fmla="*/ 450 w 2123"/>
                <a:gd name="T71" fmla="*/ 883 h 1696"/>
                <a:gd name="T72" fmla="*/ 319 w 2123"/>
                <a:gd name="T73" fmla="*/ 1120 h 1696"/>
                <a:gd name="T74" fmla="*/ 313 w 2123"/>
                <a:gd name="T75" fmla="*/ 1283 h 1696"/>
                <a:gd name="T76" fmla="*/ 319 w 2123"/>
                <a:gd name="T77" fmla="*/ 1283 h 1696"/>
                <a:gd name="T78" fmla="*/ 337 w 2123"/>
                <a:gd name="T79" fmla="*/ 1175 h 1696"/>
                <a:gd name="T80" fmla="*/ 565 w 2123"/>
                <a:gd name="T81" fmla="*/ 789 h 1696"/>
                <a:gd name="T82" fmla="*/ 565 w 2123"/>
                <a:gd name="T83" fmla="*/ 789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8 w 969"/>
                <a:gd name="T1" fmla="*/ 1201 h 1192"/>
                <a:gd name="T2" fmla="*/ 500 w 969"/>
                <a:gd name="T3" fmla="*/ 1207 h 1192"/>
                <a:gd name="T4" fmla="*/ 590 w 969"/>
                <a:gd name="T5" fmla="*/ 1165 h 1192"/>
                <a:gd name="T6" fmla="*/ 828 w 969"/>
                <a:gd name="T7" fmla="*/ 1100 h 1192"/>
                <a:gd name="T8" fmla="*/ 953 w 969"/>
                <a:gd name="T9" fmla="*/ 1070 h 1192"/>
                <a:gd name="T10" fmla="*/ 774 w 969"/>
                <a:gd name="T11" fmla="*/ 1001 h 1192"/>
                <a:gd name="T12" fmla="*/ 566 w 969"/>
                <a:gd name="T13" fmla="*/ 963 h 1192"/>
                <a:gd name="T14" fmla="*/ 202 w 969"/>
                <a:gd name="T15" fmla="*/ 981 h 1192"/>
                <a:gd name="T16" fmla="*/ 304 w 969"/>
                <a:gd name="T17" fmla="*/ 903 h 1192"/>
                <a:gd name="T18" fmla="*/ 506 w 969"/>
                <a:gd name="T19" fmla="*/ 813 h 1192"/>
                <a:gd name="T20" fmla="*/ 709 w 969"/>
                <a:gd name="T21" fmla="*/ 681 h 1192"/>
                <a:gd name="T22" fmla="*/ 715 w 969"/>
                <a:gd name="T23" fmla="*/ 681 h 1192"/>
                <a:gd name="T24" fmla="*/ 727 w 969"/>
                <a:gd name="T25" fmla="*/ 675 h 1192"/>
                <a:gd name="T26" fmla="*/ 768 w 969"/>
                <a:gd name="T27" fmla="*/ 657 h 1192"/>
                <a:gd name="T28" fmla="*/ 792 w 969"/>
                <a:gd name="T29" fmla="*/ 651 h 1192"/>
                <a:gd name="T30" fmla="*/ 804 w 969"/>
                <a:gd name="T31" fmla="*/ 639 h 1192"/>
                <a:gd name="T32" fmla="*/ 810 w 969"/>
                <a:gd name="T33" fmla="*/ 627 h 1192"/>
                <a:gd name="T34" fmla="*/ 804 w 969"/>
                <a:gd name="T35" fmla="*/ 621 h 1192"/>
                <a:gd name="T36" fmla="*/ 798 w 969"/>
                <a:gd name="T37" fmla="*/ 609 h 1192"/>
                <a:gd name="T38" fmla="*/ 798 w 969"/>
                <a:gd name="T39" fmla="*/ 580 h 1192"/>
                <a:gd name="T40" fmla="*/ 810 w 969"/>
                <a:gd name="T41" fmla="*/ 550 h 1192"/>
                <a:gd name="T42" fmla="*/ 822 w 969"/>
                <a:gd name="T43" fmla="*/ 520 h 1192"/>
                <a:gd name="T44" fmla="*/ 840 w 969"/>
                <a:gd name="T45" fmla="*/ 490 h 1192"/>
                <a:gd name="T46" fmla="*/ 853 w 969"/>
                <a:gd name="T47" fmla="*/ 460 h 1192"/>
                <a:gd name="T48" fmla="*/ 861 w 969"/>
                <a:gd name="T49" fmla="*/ 442 h 1192"/>
                <a:gd name="T50" fmla="*/ 869 w 969"/>
                <a:gd name="T51" fmla="*/ 436 h 1192"/>
                <a:gd name="T52" fmla="*/ 869 w 969"/>
                <a:gd name="T53" fmla="*/ 352 h 1192"/>
                <a:gd name="T54" fmla="*/ 869 w 969"/>
                <a:gd name="T55" fmla="*/ 346 h 1192"/>
                <a:gd name="T56" fmla="*/ 875 w 969"/>
                <a:gd name="T57" fmla="*/ 340 h 1192"/>
                <a:gd name="T58" fmla="*/ 893 w 969"/>
                <a:gd name="T59" fmla="*/ 310 h 1192"/>
                <a:gd name="T60" fmla="*/ 905 w 969"/>
                <a:gd name="T61" fmla="*/ 274 h 1192"/>
                <a:gd name="T62" fmla="*/ 917 w 969"/>
                <a:gd name="T63" fmla="*/ 244 h 1192"/>
                <a:gd name="T64" fmla="*/ 923 w 969"/>
                <a:gd name="T65" fmla="*/ 232 h 1192"/>
                <a:gd name="T66" fmla="*/ 929 w 969"/>
                <a:gd name="T67" fmla="*/ 220 h 1192"/>
                <a:gd name="T68" fmla="*/ 947 w 969"/>
                <a:gd name="T69" fmla="*/ 173 h 1192"/>
                <a:gd name="T70" fmla="*/ 965 w 969"/>
                <a:gd name="T71" fmla="*/ 137 h 1192"/>
                <a:gd name="T72" fmla="*/ 971 w 969"/>
                <a:gd name="T73" fmla="*/ 125 h 1192"/>
                <a:gd name="T74" fmla="*/ 971 w 969"/>
                <a:gd name="T75" fmla="*/ 119 h 1192"/>
                <a:gd name="T76" fmla="*/ 989 w 969"/>
                <a:gd name="T77" fmla="*/ 0 h 1192"/>
                <a:gd name="T78" fmla="*/ 965 w 969"/>
                <a:gd name="T79" fmla="*/ 47 h 1192"/>
                <a:gd name="T80" fmla="*/ 798 w 969"/>
                <a:gd name="T81" fmla="*/ 113 h 1192"/>
                <a:gd name="T82" fmla="*/ 721 w 969"/>
                <a:gd name="T83" fmla="*/ 161 h 1192"/>
                <a:gd name="T84" fmla="*/ 470 w 969"/>
                <a:gd name="T85" fmla="*/ 238 h 1192"/>
                <a:gd name="T86" fmla="*/ 286 w 969"/>
                <a:gd name="T87" fmla="*/ 292 h 1192"/>
                <a:gd name="T88" fmla="*/ 178 w 969"/>
                <a:gd name="T89" fmla="*/ 298 h 1192"/>
                <a:gd name="T90" fmla="*/ 12 w 969"/>
                <a:gd name="T91" fmla="*/ 490 h 1192"/>
                <a:gd name="T92" fmla="*/ 0 w 969"/>
                <a:gd name="T93" fmla="*/ 514 h 1192"/>
                <a:gd name="T94" fmla="*/ 0 w 969"/>
                <a:gd name="T95" fmla="*/ 1201 h 1192"/>
                <a:gd name="T96" fmla="*/ 96 w 969"/>
                <a:gd name="T97" fmla="*/ 1195 h 1192"/>
                <a:gd name="T98" fmla="*/ 328 w 969"/>
                <a:gd name="T99" fmla="*/ 1201 h 1192"/>
                <a:gd name="T100" fmla="*/ 328 w 969"/>
                <a:gd name="T101" fmla="*/ 1201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54 w 2176"/>
                <a:gd name="T1" fmla="*/ 777 h 1505"/>
                <a:gd name="T2" fmla="*/ 1215 w 2176"/>
                <a:gd name="T3" fmla="*/ 1245 h 1505"/>
                <a:gd name="T4" fmla="*/ 976 w 2176"/>
                <a:gd name="T5" fmla="*/ 1203 h 1505"/>
                <a:gd name="T6" fmla="*/ 738 w 2176"/>
                <a:gd name="T7" fmla="*/ 1137 h 1505"/>
                <a:gd name="T8" fmla="*/ 452 w 2176"/>
                <a:gd name="T9" fmla="*/ 1119 h 1505"/>
                <a:gd name="T10" fmla="*/ 0 w 2176"/>
                <a:gd name="T11" fmla="*/ 1089 h 1505"/>
                <a:gd name="T12" fmla="*/ 30 w 2176"/>
                <a:gd name="T13" fmla="*/ 1125 h 1505"/>
                <a:gd name="T14" fmla="*/ 506 w 2176"/>
                <a:gd name="T15" fmla="*/ 1143 h 1505"/>
                <a:gd name="T16" fmla="*/ 792 w 2176"/>
                <a:gd name="T17" fmla="*/ 1197 h 1505"/>
                <a:gd name="T18" fmla="*/ 1155 w 2176"/>
                <a:gd name="T19" fmla="*/ 1316 h 1505"/>
                <a:gd name="T20" fmla="*/ 1090 w 2176"/>
                <a:gd name="T21" fmla="*/ 1334 h 1505"/>
                <a:gd name="T22" fmla="*/ 726 w 2176"/>
                <a:gd name="T23" fmla="*/ 1520 h 1505"/>
                <a:gd name="T24" fmla="*/ 780 w 2176"/>
                <a:gd name="T25" fmla="*/ 1496 h 1505"/>
                <a:gd name="T26" fmla="*/ 881 w 2176"/>
                <a:gd name="T27" fmla="*/ 1454 h 1505"/>
                <a:gd name="T28" fmla="*/ 1042 w 2176"/>
                <a:gd name="T29" fmla="*/ 1370 h 1505"/>
                <a:gd name="T30" fmla="*/ 1239 w 2176"/>
                <a:gd name="T31" fmla="*/ 1310 h 1505"/>
                <a:gd name="T32" fmla="*/ 1292 w 2176"/>
                <a:gd name="T33" fmla="*/ 1233 h 1505"/>
                <a:gd name="T34" fmla="*/ 1667 w 2176"/>
                <a:gd name="T35" fmla="*/ 1053 h 1505"/>
                <a:gd name="T36" fmla="*/ 1971 w 2176"/>
                <a:gd name="T37" fmla="*/ 963 h 1505"/>
                <a:gd name="T38" fmla="*/ 2221 w 2176"/>
                <a:gd name="T39" fmla="*/ 831 h 1505"/>
                <a:gd name="T40" fmla="*/ 2001 w 2176"/>
                <a:gd name="T41" fmla="*/ 921 h 1505"/>
                <a:gd name="T42" fmla="*/ 1691 w 2176"/>
                <a:gd name="T43" fmla="*/ 999 h 1505"/>
                <a:gd name="T44" fmla="*/ 1369 w 2176"/>
                <a:gd name="T45" fmla="*/ 1161 h 1505"/>
                <a:gd name="T46" fmla="*/ 1531 w 2176"/>
                <a:gd name="T47" fmla="*/ 915 h 1505"/>
                <a:gd name="T48" fmla="*/ 1655 w 2176"/>
                <a:gd name="T49" fmla="*/ 550 h 1505"/>
                <a:gd name="T50" fmla="*/ 1775 w 2176"/>
                <a:gd name="T51" fmla="*/ 377 h 1505"/>
                <a:gd name="T52" fmla="*/ 2019 w 2176"/>
                <a:gd name="T53" fmla="*/ 60 h 1505"/>
                <a:gd name="T54" fmla="*/ 2043 w 2176"/>
                <a:gd name="T55" fmla="*/ 0 h 1505"/>
                <a:gd name="T56" fmla="*/ 2013 w 2176"/>
                <a:gd name="T57" fmla="*/ 0 h 1505"/>
                <a:gd name="T58" fmla="*/ 1631 w 2176"/>
                <a:gd name="T59" fmla="*/ 485 h 1505"/>
                <a:gd name="T60" fmla="*/ 1507 w 2176"/>
                <a:gd name="T61" fmla="*/ 897 h 1505"/>
                <a:gd name="T62" fmla="*/ 1280 w 2176"/>
                <a:gd name="T63" fmla="*/ 1185 h 1505"/>
                <a:gd name="T64" fmla="*/ 1155 w 2176"/>
                <a:gd name="T65" fmla="*/ 915 h 1505"/>
                <a:gd name="T66" fmla="*/ 1030 w 2176"/>
                <a:gd name="T67" fmla="*/ 545 h 1505"/>
                <a:gd name="T68" fmla="*/ 905 w 2176"/>
                <a:gd name="T69" fmla="*/ 222 h 1505"/>
                <a:gd name="T70" fmla="*/ 804 w 2176"/>
                <a:gd name="T71" fmla="*/ 0 h 1505"/>
                <a:gd name="T72" fmla="*/ 768 w 2176"/>
                <a:gd name="T73" fmla="*/ 0 h 1505"/>
                <a:gd name="T74" fmla="*/ 923 w 2176"/>
                <a:gd name="T75" fmla="*/ 359 h 1505"/>
                <a:gd name="T76" fmla="*/ 1054 w 2176"/>
                <a:gd name="T77" fmla="*/ 777 h 1505"/>
                <a:gd name="T78" fmla="*/ 1054 w 2176"/>
                <a:gd name="T79" fmla="*/ 77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6 w 813"/>
                <a:gd name="T1" fmla="*/ 569 h 804"/>
                <a:gd name="T2" fmla="*/ 334 w 813"/>
                <a:gd name="T3" fmla="*/ 443 h 804"/>
                <a:gd name="T4" fmla="*/ 656 w 813"/>
                <a:gd name="T5" fmla="*/ 221 h 804"/>
                <a:gd name="T6" fmla="*/ 828 w 813"/>
                <a:gd name="T7" fmla="*/ 0 h 804"/>
                <a:gd name="T8" fmla="*/ 690 w 813"/>
                <a:gd name="T9" fmla="*/ 150 h 804"/>
                <a:gd name="T10" fmla="*/ 149 w 813"/>
                <a:gd name="T11" fmla="*/ 509 h 804"/>
                <a:gd name="T12" fmla="*/ 0 w 813"/>
                <a:gd name="T13" fmla="*/ 742 h 804"/>
                <a:gd name="T14" fmla="*/ 0 w 813"/>
                <a:gd name="T15" fmla="*/ 814 h 804"/>
                <a:gd name="T16" fmla="*/ 166 w 813"/>
                <a:gd name="T17" fmla="*/ 569 h 804"/>
                <a:gd name="T18" fmla="*/ 166 w 813"/>
                <a:gd name="T19" fmla="*/ 569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70 w 759"/>
                <a:gd name="T1" fmla="*/ 66 h 107"/>
                <a:gd name="T2" fmla="*/ 774 w 759"/>
                <a:gd name="T3" fmla="*/ 0 h 107"/>
                <a:gd name="T4" fmla="*/ 506 w 759"/>
                <a:gd name="T5" fmla="*/ 36 h 107"/>
                <a:gd name="T6" fmla="*/ 143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70 w 759"/>
                <a:gd name="T15" fmla="*/ 66 h 107"/>
                <a:gd name="T16" fmla="*/ 47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417 w 3169"/>
                <a:gd name="T1" fmla="*/ 244 h 743"/>
                <a:gd name="T2" fmla="*/ 1769 w 3169"/>
                <a:gd name="T3" fmla="*/ 238 h 743"/>
                <a:gd name="T4" fmla="*/ 2132 w 3169"/>
                <a:gd name="T5" fmla="*/ 256 h 743"/>
                <a:gd name="T6" fmla="*/ 2555 w 3169"/>
                <a:gd name="T7" fmla="*/ 238 h 743"/>
                <a:gd name="T8" fmla="*/ 3234 w 3169"/>
                <a:gd name="T9" fmla="*/ 209 h 743"/>
                <a:gd name="T10" fmla="*/ 3180 w 3169"/>
                <a:gd name="T11" fmla="*/ 191 h 743"/>
                <a:gd name="T12" fmla="*/ 2472 w 3169"/>
                <a:gd name="T13" fmla="*/ 226 h 743"/>
                <a:gd name="T14" fmla="*/ 2043 w 3169"/>
                <a:gd name="T15" fmla="*/ 226 h 743"/>
                <a:gd name="T16" fmla="*/ 1489 w 3169"/>
                <a:gd name="T17" fmla="*/ 191 h 743"/>
                <a:gd name="T18" fmla="*/ 1573 w 3169"/>
                <a:gd name="T19" fmla="*/ 168 h 743"/>
                <a:gd name="T20" fmla="*/ 2079 w 3169"/>
                <a:gd name="T21" fmla="*/ 0 h 743"/>
                <a:gd name="T22" fmla="*/ 2001 w 3169"/>
                <a:gd name="T23" fmla="*/ 24 h 743"/>
                <a:gd name="T24" fmla="*/ 1876 w 3169"/>
                <a:gd name="T25" fmla="*/ 66 h 743"/>
                <a:gd name="T26" fmla="*/ 1637 w 3169"/>
                <a:gd name="T27" fmla="*/ 138 h 743"/>
                <a:gd name="T28" fmla="*/ 1368 w 3169"/>
                <a:gd name="T29" fmla="*/ 203 h 743"/>
                <a:gd name="T30" fmla="*/ 1293 w 3169"/>
                <a:gd name="T31" fmla="*/ 256 h 743"/>
                <a:gd name="T32" fmla="*/ 780 w 3169"/>
                <a:gd name="T33" fmla="*/ 418 h 743"/>
                <a:gd name="T34" fmla="*/ 340 w 3169"/>
                <a:gd name="T35" fmla="*/ 508 h 743"/>
                <a:gd name="T36" fmla="*/ 0 w 3169"/>
                <a:gd name="T37" fmla="*/ 627 h 743"/>
                <a:gd name="T38" fmla="*/ 304 w 3169"/>
                <a:gd name="T39" fmla="*/ 544 h 743"/>
                <a:gd name="T40" fmla="*/ 750 w 3169"/>
                <a:gd name="T41" fmla="*/ 454 h 743"/>
                <a:gd name="T42" fmla="*/ 1203 w 3169"/>
                <a:gd name="T43" fmla="*/ 316 h 743"/>
                <a:gd name="T44" fmla="*/ 1001 w 3169"/>
                <a:gd name="T45" fmla="*/ 496 h 743"/>
                <a:gd name="T46" fmla="*/ 887 w 3169"/>
                <a:gd name="T47" fmla="*/ 753 h 743"/>
                <a:gd name="T48" fmla="*/ 881 w 3169"/>
                <a:gd name="T49" fmla="*/ 753 h 743"/>
                <a:gd name="T50" fmla="*/ 953 w 3169"/>
                <a:gd name="T51" fmla="*/ 753 h 743"/>
                <a:gd name="T52" fmla="*/ 1042 w 3169"/>
                <a:gd name="T53" fmla="*/ 502 h 743"/>
                <a:gd name="T54" fmla="*/ 1322 w 3169"/>
                <a:gd name="T55" fmla="*/ 286 h 743"/>
                <a:gd name="T56" fmla="*/ 1561 w 3169"/>
                <a:gd name="T57" fmla="*/ 454 h 743"/>
                <a:gd name="T58" fmla="*/ 1805 w 3169"/>
                <a:gd name="T59" fmla="*/ 687 h 743"/>
                <a:gd name="T60" fmla="*/ 1894 w 3169"/>
                <a:gd name="T61" fmla="*/ 753 h 743"/>
                <a:gd name="T62" fmla="*/ 1959 w 3169"/>
                <a:gd name="T63" fmla="*/ 753 h 743"/>
                <a:gd name="T64" fmla="*/ 1727 w 3169"/>
                <a:gd name="T65" fmla="*/ 532 h 743"/>
                <a:gd name="T66" fmla="*/ 1417 w 3169"/>
                <a:gd name="T67" fmla="*/ 244 h 743"/>
                <a:gd name="T68" fmla="*/ 1417 w 3169"/>
                <a:gd name="T69" fmla="*/ 244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2283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83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83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3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82 w 2153"/>
                <a:gd name="T1" fmla="*/ 861 h 1930"/>
                <a:gd name="T2" fmla="*/ 1977 w 2153"/>
                <a:gd name="T3" fmla="*/ 1029 h 1930"/>
                <a:gd name="T4" fmla="*/ 2096 w 2153"/>
                <a:gd name="T5" fmla="*/ 1178 h 1930"/>
                <a:gd name="T6" fmla="*/ 2162 w 2153"/>
                <a:gd name="T7" fmla="*/ 1261 h 1930"/>
                <a:gd name="T8" fmla="*/ 2198 w 2153"/>
                <a:gd name="T9" fmla="*/ 1309 h 1930"/>
                <a:gd name="T10" fmla="*/ 1929 w 2153"/>
                <a:gd name="T11" fmla="*/ 987 h 1930"/>
                <a:gd name="T12" fmla="*/ 1900 w 2153"/>
                <a:gd name="T13" fmla="*/ 939 h 1930"/>
                <a:gd name="T14" fmla="*/ 1820 w 2153"/>
                <a:gd name="T15" fmla="*/ 1255 h 1930"/>
                <a:gd name="T16" fmla="*/ 1806 w 2153"/>
                <a:gd name="T17" fmla="*/ 1501 h 1930"/>
                <a:gd name="T18" fmla="*/ 1858 w 2153"/>
                <a:gd name="T19" fmla="*/ 1926 h 1930"/>
                <a:gd name="T20" fmla="*/ 1827 w 2153"/>
                <a:gd name="T21" fmla="*/ 1950 h 1930"/>
                <a:gd name="T22" fmla="*/ 1781 w 2153"/>
                <a:gd name="T23" fmla="*/ 1549 h 1930"/>
                <a:gd name="T24" fmla="*/ 1763 w 2153"/>
                <a:gd name="T25" fmla="*/ 1303 h 1930"/>
                <a:gd name="T26" fmla="*/ 1799 w 2153"/>
                <a:gd name="T27" fmla="*/ 1095 h 1930"/>
                <a:gd name="T28" fmla="*/ 1806 w 2153"/>
                <a:gd name="T29" fmla="*/ 885 h 1930"/>
                <a:gd name="T30" fmla="*/ 1293 w 2153"/>
                <a:gd name="T31" fmla="*/ 1017 h 1930"/>
                <a:gd name="T32" fmla="*/ 840 w 2153"/>
                <a:gd name="T33" fmla="*/ 1142 h 1930"/>
                <a:gd name="T34" fmla="*/ 328 w 2153"/>
                <a:gd name="T35" fmla="*/ 1327 h 1930"/>
                <a:gd name="T36" fmla="*/ 18 w 2153"/>
                <a:gd name="T37" fmla="*/ 1435 h 1930"/>
                <a:gd name="T38" fmla="*/ 316 w 2153"/>
                <a:gd name="T39" fmla="*/ 1297 h 1930"/>
                <a:gd name="T40" fmla="*/ 697 w 2153"/>
                <a:gd name="T41" fmla="*/ 1154 h 1930"/>
                <a:gd name="T42" fmla="*/ 1042 w 2153"/>
                <a:gd name="T43" fmla="*/ 1047 h 1930"/>
                <a:gd name="T44" fmla="*/ 1441 w 2153"/>
                <a:gd name="T45" fmla="*/ 939 h 1930"/>
                <a:gd name="T46" fmla="*/ 1727 w 2153"/>
                <a:gd name="T47" fmla="*/ 825 h 1930"/>
                <a:gd name="T48" fmla="*/ 1363 w 2153"/>
                <a:gd name="T49" fmla="*/ 628 h 1930"/>
                <a:gd name="T50" fmla="*/ 881 w 2153"/>
                <a:gd name="T51" fmla="*/ 520 h 1930"/>
                <a:gd name="T52" fmla="*/ 232 w 2153"/>
                <a:gd name="T53" fmla="*/ 161 h 1930"/>
                <a:gd name="T54" fmla="*/ 0 w 2153"/>
                <a:gd name="T55" fmla="*/ 83 h 1930"/>
                <a:gd name="T56" fmla="*/ 334 w 2153"/>
                <a:gd name="T57" fmla="*/ 179 h 1930"/>
                <a:gd name="T58" fmla="*/ 727 w 2153"/>
                <a:gd name="T59" fmla="*/ 388 h 1930"/>
                <a:gd name="T60" fmla="*/ 953 w 2153"/>
                <a:gd name="T61" fmla="*/ 496 h 1930"/>
                <a:gd name="T62" fmla="*/ 1381 w 2153"/>
                <a:gd name="T63" fmla="*/ 598 h 1930"/>
                <a:gd name="T64" fmla="*/ 1685 w 2153"/>
                <a:gd name="T65" fmla="*/ 753 h 1930"/>
                <a:gd name="T66" fmla="*/ 1453 w 2153"/>
                <a:gd name="T67" fmla="*/ 466 h 1930"/>
                <a:gd name="T68" fmla="*/ 1311 w 2153"/>
                <a:gd name="T69" fmla="*/ 191 h 1930"/>
                <a:gd name="T70" fmla="*/ 1179 w 2153"/>
                <a:gd name="T71" fmla="*/ 0 h 1930"/>
                <a:gd name="T72" fmla="*/ 1369 w 2153"/>
                <a:gd name="T73" fmla="*/ 215 h 1930"/>
                <a:gd name="T74" fmla="*/ 1519 w 2153"/>
                <a:gd name="T75" fmla="*/ 490 h 1930"/>
                <a:gd name="T76" fmla="*/ 1781 w 2153"/>
                <a:gd name="T77" fmla="*/ 813 h 1930"/>
                <a:gd name="T78" fmla="*/ 1882 w 2153"/>
                <a:gd name="T79" fmla="*/ 861 h 1930"/>
                <a:gd name="T80" fmla="*/ 1882 w 2153"/>
                <a:gd name="T81" fmla="*/ 86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837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837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837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7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837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809B962-53A6-49F5-BD1E-BD6A16FF9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.youtube.com/watch?v=I6402QJp52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6200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Navigating the Rapids</a:t>
            </a:r>
            <a:r>
              <a:rPr lang="en-US" sz="4000" dirty="0" smtClean="0"/>
              <a:t>: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Completing the Journey through </a:t>
            </a:r>
            <a:br>
              <a:rPr lang="en-US" sz="3200" dirty="0" smtClean="0"/>
            </a:br>
            <a:r>
              <a:rPr lang="en-US" sz="3200" dirty="0" smtClean="0"/>
              <a:t>Medical School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048000"/>
            <a:ext cx="77724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i="1" dirty="0"/>
              <a:t>Presented </a:t>
            </a:r>
            <a:r>
              <a:rPr lang="en-US" sz="2000" i="1" dirty="0" smtClean="0"/>
              <a:t>by </a:t>
            </a:r>
            <a:endParaRPr lang="en-US" sz="2000" i="1" dirty="0"/>
          </a:p>
          <a:p>
            <a:pPr eaLnBrk="1" hangingPunct="1">
              <a:defRPr/>
            </a:pPr>
            <a:r>
              <a:rPr lang="en-US" sz="2400" dirty="0" smtClean="0"/>
              <a:t>Alan Korinek, Ph.D.</a:t>
            </a:r>
            <a:endParaRPr lang="en-US" sz="2400" dirty="0"/>
          </a:p>
          <a:p>
            <a:pPr eaLnBrk="1" hangingPunct="1">
              <a:defRPr/>
            </a:pPr>
            <a:r>
              <a:rPr lang="en-US" sz="2000" dirty="0" smtClean="0"/>
              <a:t>Director, Program of Assistance for HSC Students</a:t>
            </a:r>
          </a:p>
          <a:p>
            <a:pPr eaLnBrk="1" hangingPunct="1">
              <a:defRPr/>
            </a:pPr>
            <a:r>
              <a:rPr lang="en-US" sz="2000" dirty="0" smtClean="0"/>
              <a:t>The Counseling Center at TTUHSC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 smtClean="0"/>
              <a:t>January 14</a:t>
            </a:r>
            <a:r>
              <a:rPr lang="en-US" sz="2000" dirty="0" smtClean="0"/>
              <a:t>, 2019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937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When We Hit “Rapids”</a:t>
            </a:r>
            <a:endParaRPr lang="en-US" sz="4000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“Rapids” are stressful events (e.g., Step 1) that can dysregulate us emotionally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Hyper-arousal and/or hypo-arousal are experienced</a:t>
            </a:r>
          </a:p>
          <a:p>
            <a:pPr lvl="2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Hyper-arousal – feeling panicked, angry, overwhelmed</a:t>
            </a:r>
          </a:p>
          <a:p>
            <a:pPr lvl="2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dirty="0" smtClean="0"/>
              <a:t>Hypo-arousal – feeling numb, disconnected, no energy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Catastrophic thinking can result</a:t>
            </a:r>
          </a:p>
          <a:p>
            <a:pPr lvl="2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dirty="0" smtClean="0"/>
              <a:t>Overestimating the probability of bad things happening (aka, “worse case scenario” thinking)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1800"/>
              </a:spcAft>
              <a:defRPr/>
            </a:pPr>
            <a:r>
              <a:rPr lang="en-US" dirty="0" smtClean="0"/>
              <a:t>“Fight or flight” impulses can occur, including thoughts of suicide</a:t>
            </a:r>
            <a:endParaRPr lang="en-US" dirty="0" smtClean="0"/>
          </a:p>
          <a:p>
            <a:pPr marL="0" lvl="1" indent="0" eaLnBrk="1" hangingPunct="1">
              <a:lnSpc>
                <a:spcPct val="9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25370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Impact of Stress on </a:t>
            </a:r>
            <a:r>
              <a:rPr lang="en-US" sz="4000" dirty="0" smtClean="0"/>
              <a:t>Brain Functioning</a:t>
            </a:r>
            <a:endParaRPr lang="en-US" sz="4000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4191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2400" b="1" u="sng" dirty="0" smtClean="0"/>
              <a:t>Our Two-Tiered Brain</a:t>
            </a:r>
            <a:r>
              <a:rPr lang="en-US" sz="2400" b="1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Upstairs</a:t>
            </a:r>
            <a:r>
              <a:rPr lang="en-US" sz="2400" b="1" dirty="0" smtClean="0"/>
              <a:t>/Rational </a:t>
            </a:r>
            <a:r>
              <a:rPr lang="en-US" sz="2400" b="1" dirty="0"/>
              <a:t>Brain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000" dirty="0" smtClean="0"/>
              <a:t>(</a:t>
            </a:r>
            <a:r>
              <a:rPr lang="en-US" sz="2000" dirty="0"/>
              <a:t>the Rider)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“Thinking Cap” used to problem solve, create, innovate, and imagine </a:t>
            </a:r>
            <a:endParaRPr lang="en-US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Manages the downstairs brain, but only if engaged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sz="2400" b="1" dirty="0" smtClean="0"/>
              <a:t>Downstairs/Reptilian </a:t>
            </a:r>
            <a:r>
              <a:rPr lang="en-US" sz="2400" b="1" dirty="0"/>
              <a:t>Brain</a:t>
            </a:r>
            <a:r>
              <a:rPr lang="en-US" sz="2400" dirty="0"/>
              <a:t> </a:t>
            </a:r>
            <a:r>
              <a:rPr lang="en-US" sz="2000" dirty="0"/>
              <a:t>(the Horse)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Emotionally reactive and always on; goal is survival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Amygdala is our “sentry”</a:t>
            </a:r>
            <a:endParaRPr lang="en-US" dirty="0"/>
          </a:p>
        </p:txBody>
      </p:sp>
      <p:sp>
        <p:nvSpPr>
          <p:cNvPr id="205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1" y="1524000"/>
            <a:ext cx="468507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b="1" dirty="0" smtClean="0"/>
              <a:t>High s</a:t>
            </a:r>
            <a:r>
              <a:rPr lang="en-US" sz="2400" b="1" dirty="0" smtClean="0"/>
              <a:t>tress causes </a:t>
            </a:r>
            <a:r>
              <a:rPr lang="en-US" sz="2400" b="1" dirty="0" smtClean="0"/>
              <a:t>“emotional flooding</a:t>
            </a:r>
            <a:r>
              <a:rPr lang="en-US" sz="2400" b="1" dirty="0" smtClean="0"/>
              <a:t>” (</a:t>
            </a:r>
            <a:r>
              <a:rPr lang="en-US" sz="2400" b="1" i="1" dirty="0" smtClean="0"/>
              <a:t>flash flood or rising waters</a:t>
            </a:r>
            <a:r>
              <a:rPr lang="en-US" sz="2400" b="1" dirty="0" smtClean="0"/>
              <a:t>); when that happens:</a:t>
            </a:r>
            <a:endParaRPr lang="en-US" sz="2400" b="1" dirty="0"/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/>
              <a:t>Survival instinct </a:t>
            </a:r>
            <a:r>
              <a:rPr lang="en-US" dirty="0" smtClean="0"/>
              <a:t>unseats good intentions and “amygdala hijackings” (fight or flight) may occur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dirty="0" smtClean="0"/>
              <a:t>Cognitive difficulties result; cannot process information or make necessary neural connections (i.e., learn and consolidate critical concepts); memory and recall are compromised </a:t>
            </a:r>
            <a:r>
              <a:rPr lang="en-US" dirty="0" smtClean="0"/>
              <a:t> 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  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Managed </a:t>
            </a:r>
            <a:r>
              <a:rPr lang="en-US" sz="4000" dirty="0" smtClean="0"/>
              <a:t>Stress Benefits Us</a:t>
            </a:r>
            <a:endParaRPr lang="en-US" sz="4000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Benefits of </a:t>
            </a:r>
            <a:r>
              <a:rPr lang="en-US" sz="2800" dirty="0" smtClean="0"/>
              <a:t>managed stress </a:t>
            </a:r>
            <a:r>
              <a:rPr lang="en-US" sz="2800" dirty="0" smtClean="0"/>
              <a:t>include increased alertness, heightened focus, and </a:t>
            </a:r>
            <a:r>
              <a:rPr lang="en-US" sz="2800" u="sng" dirty="0" smtClean="0"/>
              <a:t>enhanced</a:t>
            </a:r>
            <a:r>
              <a:rPr lang="en-US" sz="2800" dirty="0" smtClean="0"/>
              <a:t> cognitive </a:t>
            </a:r>
            <a:r>
              <a:rPr lang="en-US" sz="2800" dirty="0" smtClean="0"/>
              <a:t>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Good stress management prevents flooding, or allows us to get back into our upstairs brain if flooding begins</a:t>
            </a:r>
            <a:endParaRPr lang="en-US" sz="2800" dirty="0" smtClean="0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905000" y="3276600"/>
            <a:ext cx="4267200" cy="2743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2590800" y="55626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9"/>
          <p:cNvSpPr>
            <a:spLocks/>
          </p:cNvSpPr>
          <p:nvPr/>
        </p:nvSpPr>
        <p:spPr bwMode="auto">
          <a:xfrm>
            <a:off x="2667000" y="3810000"/>
            <a:ext cx="2590800" cy="1752600"/>
          </a:xfrm>
          <a:custGeom>
            <a:avLst/>
            <a:gdLst>
              <a:gd name="T0" fmla="*/ 0 w 1008"/>
              <a:gd name="T1" fmla="*/ 2147483647 h 672"/>
              <a:gd name="T2" fmla="*/ 2147483647 w 1008"/>
              <a:gd name="T3" fmla="*/ 0 h 672"/>
              <a:gd name="T4" fmla="*/ 2147483647 w 1008"/>
              <a:gd name="T5" fmla="*/ 2147483647 h 672"/>
              <a:gd name="T6" fmla="*/ 0 60000 65536"/>
              <a:gd name="T7" fmla="*/ 0 60000 65536"/>
              <a:gd name="T8" fmla="*/ 0 60000 65536"/>
              <a:gd name="T9" fmla="*/ 0 w 1008"/>
              <a:gd name="T10" fmla="*/ 0 h 672"/>
              <a:gd name="T11" fmla="*/ 1008 w 1008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672">
                <a:moveTo>
                  <a:pt x="0" y="672"/>
                </a:moveTo>
                <a:cubicBezTo>
                  <a:pt x="180" y="336"/>
                  <a:pt x="360" y="0"/>
                  <a:pt x="528" y="0"/>
                </a:cubicBezTo>
                <a:cubicBezTo>
                  <a:pt x="696" y="0"/>
                  <a:pt x="852" y="336"/>
                  <a:pt x="1008" y="6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Rectangle 10"/>
          <p:cNvSpPr>
            <a:spLocks noChangeArrowheads="1"/>
          </p:cNvSpPr>
          <p:nvPr/>
        </p:nvSpPr>
        <p:spPr bwMode="auto">
          <a:xfrm>
            <a:off x="3581400" y="4114800"/>
            <a:ext cx="8382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590800" y="35814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Box 9"/>
          <p:cNvSpPr txBox="1">
            <a:spLocks noChangeArrowheads="1"/>
          </p:cNvSpPr>
          <p:nvPr/>
        </p:nvSpPr>
        <p:spPr bwMode="auto">
          <a:xfrm>
            <a:off x="2590800" y="55626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Low</a:t>
            </a:r>
          </a:p>
        </p:txBody>
      </p:sp>
      <p:sp>
        <p:nvSpPr>
          <p:cNvPr id="8202" name="TextBox 10"/>
          <p:cNvSpPr txBox="1">
            <a:spLocks noChangeArrowheads="1"/>
          </p:cNvSpPr>
          <p:nvPr/>
        </p:nvSpPr>
        <p:spPr bwMode="auto">
          <a:xfrm>
            <a:off x="4876800" y="55626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High</a:t>
            </a:r>
          </a:p>
        </p:txBody>
      </p:sp>
      <p:sp>
        <p:nvSpPr>
          <p:cNvPr id="8203" name="TextBox 11"/>
          <p:cNvSpPr txBox="1">
            <a:spLocks noChangeArrowheads="1"/>
          </p:cNvSpPr>
          <p:nvPr/>
        </p:nvSpPr>
        <p:spPr bwMode="auto">
          <a:xfrm>
            <a:off x="3429000" y="55626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STRESS</a:t>
            </a:r>
          </a:p>
        </p:txBody>
      </p:sp>
      <p:sp>
        <p:nvSpPr>
          <p:cNvPr id="8204" name="TextBox 12"/>
          <p:cNvSpPr txBox="1">
            <a:spLocks noChangeArrowheads="1"/>
          </p:cNvSpPr>
          <p:nvPr/>
        </p:nvSpPr>
        <p:spPr bwMode="auto">
          <a:xfrm rot="-5400000">
            <a:off x="1133475" y="4184650"/>
            <a:ext cx="2216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93788"/>
          </a:xfrm>
        </p:spPr>
        <p:txBody>
          <a:bodyPr/>
          <a:lstStyle/>
          <a:p>
            <a:r>
              <a:rPr lang="en-US" sz="4000" dirty="0" smtClean="0"/>
              <a:t>Keys to Navigating the Rapids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382000" cy="502919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dirty="0" smtClean="0"/>
              <a:t>Practice self-care 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Proper diet; exercise; mindfulness* and relaxation; smiles and laughter; practicing gratitude  </a:t>
            </a:r>
            <a:r>
              <a:rPr lang="en-US" sz="2000" i="1" dirty="0" smtClean="0"/>
              <a:t>(*apps: Headspace, Calm) </a:t>
            </a:r>
          </a:p>
          <a:p>
            <a:pPr>
              <a:spcAft>
                <a:spcPts val="0"/>
              </a:spcAft>
            </a:pPr>
            <a:r>
              <a:rPr lang="en-US" sz="2800" dirty="0" smtClean="0"/>
              <a:t>Be self-aware and emotionally intelligent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Recognize the signs of emotional dysregulation and activate coping to get the “rider” back in control of the “horse</a:t>
            </a:r>
            <a:r>
              <a:rPr lang="en-US" sz="2400" dirty="0" smtClean="0"/>
              <a:t>”</a:t>
            </a:r>
            <a:endParaRPr lang="en-US" sz="2400" dirty="0" smtClean="0"/>
          </a:p>
          <a:p>
            <a:pPr>
              <a:spcAft>
                <a:spcPts val="0"/>
              </a:spcAft>
            </a:pPr>
            <a:r>
              <a:rPr lang="en-US" sz="2800" dirty="0" smtClean="0"/>
              <a:t>Keep your self-talk positive, encouraging, and hopeful</a:t>
            </a:r>
          </a:p>
          <a:p>
            <a:pPr lvl="1">
              <a:spcAft>
                <a:spcPts val="0"/>
              </a:spcAft>
            </a:pPr>
            <a:r>
              <a:rPr lang="en-US" sz="2400" dirty="0" smtClean="0"/>
              <a:t>Avoid ruminating about the past or worrying excessively about the future; c</a:t>
            </a:r>
            <a:r>
              <a:rPr lang="en-US" sz="2400" dirty="0" smtClean="0"/>
              <a:t>heck out </a:t>
            </a:r>
            <a:r>
              <a:rPr lang="en-US" sz="2000" i="1" dirty="0" smtClean="0"/>
              <a:t>“The Single Most Important Thing You Can Do to Manage Your Stress”: </a:t>
            </a:r>
          </a:p>
          <a:p>
            <a:pPr marL="457200" lvl="1" indent="0" algn="ctr">
              <a:spcAft>
                <a:spcPts val="0"/>
              </a:spcAft>
              <a:buNone/>
            </a:pPr>
            <a:r>
              <a:rPr lang="en-US" sz="2400" b="1" dirty="0">
                <a:hlinkClick r:id="rId2"/>
              </a:rPr>
              <a:t>https://m.youtube.com/watch?v=I6402QJp52M</a:t>
            </a:r>
            <a:r>
              <a:rPr lang="en-US" sz="2400" b="1" dirty="0"/>
              <a:t> </a:t>
            </a:r>
          </a:p>
          <a:p>
            <a:pPr marL="457200" lvl="1" indent="0" algn="ctr">
              <a:spcAft>
                <a:spcPts val="0"/>
              </a:spcAft>
              <a:buNone/>
            </a:pPr>
            <a:r>
              <a:rPr lang="en-US" sz="2400" i="1" dirty="0" smtClean="0"/>
              <a:t> </a:t>
            </a:r>
          </a:p>
          <a:p>
            <a:pPr>
              <a:spcAft>
                <a:spcPts val="12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595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Keys </a:t>
            </a:r>
            <a:r>
              <a:rPr lang="en-US" sz="4000" dirty="0"/>
              <a:t>to Navigating the Rapids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0814"/>
            <a:ext cx="8229600" cy="4710112"/>
          </a:xfrm>
        </p:spPr>
        <p:txBody>
          <a:bodyPr/>
          <a:lstStyle/>
          <a:p>
            <a:r>
              <a:rPr lang="en-US" sz="2800" dirty="0" smtClean="0"/>
              <a:t>Avoid “flight” behaviors, such as: </a:t>
            </a:r>
            <a:endParaRPr lang="en-US" sz="2800" dirty="0"/>
          </a:p>
          <a:p>
            <a:pPr lvl="1"/>
            <a:r>
              <a:rPr lang="en-US" sz="2400" dirty="0" smtClean="0"/>
              <a:t>Isolating </a:t>
            </a:r>
          </a:p>
          <a:p>
            <a:pPr lvl="1"/>
            <a:r>
              <a:rPr lang="en-US" sz="2400" dirty="0" smtClean="0"/>
              <a:t>Abusing or misusing substances</a:t>
            </a:r>
          </a:p>
          <a:p>
            <a:pPr lvl="1"/>
            <a:r>
              <a:rPr lang="en-US" sz="2400" dirty="0" smtClean="0"/>
              <a:t>Escaping into video games or online activities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2400" dirty="0" smtClean="0"/>
              <a:t>Or any other unhealthy “emotionally-driven” behaviors</a:t>
            </a:r>
          </a:p>
          <a:p>
            <a:r>
              <a:rPr lang="en-US" sz="2800" dirty="0" smtClean="0"/>
              <a:t>Seek support, </a:t>
            </a:r>
            <a:r>
              <a:rPr lang="en-US" sz="2800" u="sng" dirty="0" smtClean="0"/>
              <a:t>especially</a:t>
            </a:r>
            <a:r>
              <a:rPr lang="en-US" sz="2800" dirty="0" smtClean="0"/>
              <a:t> if you are having any suicidal thoughts</a:t>
            </a:r>
          </a:p>
          <a:p>
            <a:pPr lvl="1"/>
            <a:r>
              <a:rPr lang="en-US" sz="2400" dirty="0" smtClean="0"/>
              <a:t>PAS counseling and support is </a:t>
            </a:r>
            <a:r>
              <a:rPr lang="en-US" sz="2400" b="1" i="1" dirty="0" smtClean="0"/>
              <a:t>free</a:t>
            </a:r>
            <a:r>
              <a:rPr lang="en-US" sz="2400" dirty="0" smtClean="0"/>
              <a:t> and </a:t>
            </a:r>
            <a:r>
              <a:rPr lang="en-US" sz="2400" b="1" i="1" dirty="0" smtClean="0"/>
              <a:t>fully confidential</a:t>
            </a:r>
          </a:p>
          <a:p>
            <a:pPr lvl="1"/>
            <a:r>
              <a:rPr lang="en-US" sz="2400" b="1" i="1" dirty="0" smtClean="0"/>
              <a:t>Seeking support is </a:t>
            </a:r>
            <a:r>
              <a:rPr lang="en-US" sz="2400" b="1" i="1" u="sng" dirty="0" smtClean="0"/>
              <a:t>not</a:t>
            </a:r>
            <a:r>
              <a:rPr lang="en-US" sz="2400" b="1" i="1" dirty="0" smtClean="0"/>
              <a:t> a sign of weakness; it’s a sign of emotional intelligence!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84704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4000" dirty="0" smtClean="0"/>
              <a:t>Keys to Navigating the Rapids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759325"/>
          </a:xfrm>
        </p:spPr>
        <p:txBody>
          <a:bodyPr/>
          <a:lstStyle/>
          <a:p>
            <a:r>
              <a:rPr lang="en-US" sz="2800" dirty="0" smtClean="0"/>
              <a:t>Get adequate rest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Adequate sleep strengthens the nerve circuits underlying learning and memory, allowing the brain to make and consolidate </a:t>
            </a:r>
            <a:r>
              <a:rPr lang="en-US" sz="2400" dirty="0" smtClean="0"/>
              <a:t>new and essential neural connections</a:t>
            </a:r>
          </a:p>
          <a:p>
            <a:r>
              <a:rPr lang="en-US" sz="2800" dirty="0"/>
              <a:t>D</a:t>
            </a:r>
            <a:r>
              <a:rPr lang="en-US" sz="2800" dirty="0" smtClean="0"/>
              <a:t>istribute your time wisely by using effective time-management strategies</a:t>
            </a:r>
            <a:endParaRPr lang="en-US" sz="2400" dirty="0" smtClean="0"/>
          </a:p>
          <a:p>
            <a:pPr lvl="1"/>
            <a:r>
              <a:rPr lang="en-US" sz="2400" dirty="0" smtClean="0"/>
              <a:t>Identify your “time bandits” </a:t>
            </a:r>
            <a:r>
              <a:rPr lang="en-US" sz="2400" dirty="0"/>
              <a:t>and avoid or manage </a:t>
            </a:r>
            <a:r>
              <a:rPr lang="en-US" sz="2400" dirty="0" smtClean="0"/>
              <a:t>them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Set and keep a schedule and/or track how you use your time</a:t>
            </a:r>
          </a:p>
          <a:p>
            <a:r>
              <a:rPr lang="en-US" sz="2800" dirty="0" smtClean="0"/>
              <a:t>Employ effective study techniques</a:t>
            </a:r>
          </a:p>
          <a:p>
            <a:pPr lvl="1"/>
            <a:r>
              <a:rPr lang="en-US" sz="2400" dirty="0" smtClean="0"/>
              <a:t>For example, the </a:t>
            </a:r>
            <a:r>
              <a:rPr lang="en-US" sz="2400" dirty="0" err="1" smtClean="0"/>
              <a:t>Pomodoro</a:t>
            </a:r>
            <a:r>
              <a:rPr lang="en-US" sz="2400" dirty="0" smtClean="0"/>
              <a:t> Technique (25 minutes studying, 5-minute break)</a:t>
            </a:r>
          </a:p>
          <a:p>
            <a:pPr marL="0" indent="0"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5594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4000" dirty="0" smtClean="0"/>
              <a:t>One Final Appeal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r>
              <a:rPr lang="en-US" sz="2800" dirty="0" smtClean="0"/>
              <a:t>As you care for yourself, care also for one another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You are all having to navigate the same “rapids”, though in your own way, so encourage one another and support one another </a:t>
            </a:r>
            <a:r>
              <a:rPr lang="en-US" sz="2400" dirty="0"/>
              <a:t>as you have </a:t>
            </a:r>
            <a:r>
              <a:rPr lang="en-US" sz="2400" dirty="0" smtClean="0"/>
              <a:t>opportunity</a:t>
            </a:r>
          </a:p>
          <a:p>
            <a:pPr>
              <a:spcAft>
                <a:spcPts val="1200"/>
              </a:spcAft>
            </a:pPr>
            <a:r>
              <a:rPr lang="en-US" sz="2800" dirty="0" smtClean="0"/>
              <a:t>Be especially sensitive to any signs that a classmate is really struggling and may be having suicidal thoughts </a:t>
            </a:r>
            <a:r>
              <a:rPr lang="en-US" sz="2400" dirty="0" smtClean="0"/>
              <a:t>(e.g., isolating themselves, becoming emotionally dysregulated, appearing depressed or behaving differently)  </a:t>
            </a:r>
          </a:p>
          <a:p>
            <a:pPr marL="457200" lvl="1" indent="0" algn="ctr">
              <a:buNone/>
            </a:pPr>
            <a:r>
              <a:rPr lang="en-US" dirty="0" smtClean="0"/>
              <a:t>Remember the QPR training you all received:</a:t>
            </a:r>
          </a:p>
          <a:p>
            <a:pPr marL="457200" lvl="1" indent="0" algn="ctr">
              <a:buNone/>
            </a:pPr>
            <a:r>
              <a:rPr lang="en-US" u="sng" dirty="0" smtClean="0"/>
              <a:t>Q</a:t>
            </a:r>
            <a:r>
              <a:rPr lang="en-US" dirty="0" smtClean="0"/>
              <a:t>uestion, </a:t>
            </a:r>
            <a:r>
              <a:rPr lang="en-US" u="sng" dirty="0" smtClean="0"/>
              <a:t>P</a:t>
            </a:r>
            <a:r>
              <a:rPr lang="en-US" dirty="0" smtClean="0"/>
              <a:t>ersuade, and </a:t>
            </a:r>
            <a:r>
              <a:rPr lang="en-US" u="sng" dirty="0" smtClean="0"/>
              <a:t>R</a:t>
            </a:r>
            <a:r>
              <a:rPr lang="en-US" dirty="0" smtClean="0"/>
              <a:t>efer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69987"/>
          </a:xfrm>
        </p:spPr>
        <p:txBody>
          <a:bodyPr/>
          <a:lstStyle/>
          <a:p>
            <a:r>
              <a:rPr lang="en-US" sz="4000" dirty="0" smtClean="0"/>
              <a:t>Tips for Better Sleep</a:t>
            </a:r>
            <a:br>
              <a:rPr lang="en-US" sz="4000" dirty="0" smtClean="0"/>
            </a:br>
            <a:r>
              <a:rPr lang="en-US" sz="3200" dirty="0" smtClean="0"/>
              <a:t>(aka “Sleep Hygiene”)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307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Dim the lights one hour before sleeping; use only soft, warm lighting (no “blue light” from electronics)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A</a:t>
            </a:r>
            <a:r>
              <a:rPr lang="en-US" sz="2800" dirty="0" smtClean="0"/>
              <a:t>dopt a regular sleep schedule, even weekends, to reset circadian rhythms and increase melatonin production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Don’t engage in “brain work”, have emotional discussions, or make complex decisions, 2-3 hours prior</a:t>
            </a:r>
          </a:p>
          <a:p>
            <a:pPr>
              <a:spcAft>
                <a:spcPts val="600"/>
              </a:spcAft>
            </a:pPr>
            <a:r>
              <a:rPr lang="en-US" sz="2800" dirty="0" smtClean="0"/>
              <a:t>Curb your appetite: no heavy meals 4 hours before sleeping or light snacks 2 hours before sleeping </a:t>
            </a:r>
          </a:p>
          <a:p>
            <a:r>
              <a:rPr lang="en-US" sz="2800" dirty="0" smtClean="0"/>
              <a:t>Curb caffeine use in the evening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4095</TotalTime>
  <Words>700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Maple</vt:lpstr>
      <vt:lpstr>Navigating the Rapids: Completing the Journey through  Medical School </vt:lpstr>
      <vt:lpstr>When We Hit “Rapids”</vt:lpstr>
      <vt:lpstr>Impact of Stress on Brain Functioning</vt:lpstr>
      <vt:lpstr>Managed Stress Benefits Us</vt:lpstr>
      <vt:lpstr>Keys to Navigating the Rapids</vt:lpstr>
      <vt:lpstr>Keys to Navigating the Rapids</vt:lpstr>
      <vt:lpstr>Keys to Navigating the Rapids</vt:lpstr>
      <vt:lpstr>One Final Appeal</vt:lpstr>
      <vt:lpstr>Tips for Better Sleep (aka “Sleep Hygiene”)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Middle Adulthood</dc:title>
  <dc:creator>Alan Korinek</dc:creator>
  <cp:lastModifiedBy>Korinek, Alan</cp:lastModifiedBy>
  <cp:revision>290</cp:revision>
  <dcterms:created xsi:type="dcterms:W3CDTF">2002-08-28T02:39:59Z</dcterms:created>
  <dcterms:modified xsi:type="dcterms:W3CDTF">2019-01-11T05:02:56Z</dcterms:modified>
</cp:coreProperties>
</file>