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6" r:id="rId3"/>
    <p:sldId id="257" r:id="rId4"/>
    <p:sldId id="281" r:id="rId5"/>
    <p:sldId id="282" r:id="rId6"/>
    <p:sldId id="258" r:id="rId7"/>
    <p:sldId id="259" r:id="rId8"/>
    <p:sldId id="260" r:id="rId9"/>
    <p:sldId id="291" r:id="rId10"/>
    <p:sldId id="264" r:id="rId11"/>
    <p:sldId id="279" r:id="rId12"/>
    <p:sldId id="265" r:id="rId13"/>
    <p:sldId id="266" r:id="rId14"/>
    <p:sldId id="267" r:id="rId15"/>
    <p:sldId id="268" r:id="rId16"/>
    <p:sldId id="269" r:id="rId17"/>
    <p:sldId id="283" r:id="rId18"/>
    <p:sldId id="280" r:id="rId19"/>
    <p:sldId id="271" r:id="rId20"/>
    <p:sldId id="272" r:id="rId21"/>
    <p:sldId id="285" r:id="rId22"/>
    <p:sldId id="286" r:id="rId23"/>
    <p:sldId id="287" r:id="rId24"/>
    <p:sldId id="290"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AE321A-A1FD-4DD7-BE09-1F0DA6111CE1}" type="datetimeFigureOut">
              <a:rPr lang="en-US" smtClean="0"/>
              <a:t>10/17/2012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1E2DE0-4EA8-4F5C-8345-2B26BBD96104}" type="slidenum">
              <a:rPr lang="en-US" smtClean="0"/>
              <a:t>‹#›</a:t>
            </a:fld>
            <a:endParaRPr lang="en-US" dirty="0"/>
          </a:p>
        </p:txBody>
      </p:sp>
    </p:spTree>
    <p:extLst>
      <p:ext uri="{BB962C8B-B14F-4D97-AF65-F5344CB8AC3E}">
        <p14:creationId xmlns:p14="http://schemas.microsoft.com/office/powerpoint/2010/main" val="338396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E321A-A1FD-4DD7-BE09-1F0DA6111CE1}" type="datetimeFigureOut">
              <a:rPr lang="en-US" smtClean="0"/>
              <a:t>10/17/2012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1E2DE0-4EA8-4F5C-8345-2B26BBD96104}" type="slidenum">
              <a:rPr lang="en-US" smtClean="0"/>
              <a:t>‹#›</a:t>
            </a:fld>
            <a:endParaRPr lang="en-US" dirty="0"/>
          </a:p>
        </p:txBody>
      </p:sp>
    </p:spTree>
    <p:extLst>
      <p:ext uri="{BB962C8B-B14F-4D97-AF65-F5344CB8AC3E}">
        <p14:creationId xmlns:p14="http://schemas.microsoft.com/office/powerpoint/2010/main" val="309733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E321A-A1FD-4DD7-BE09-1F0DA6111CE1}" type="datetimeFigureOut">
              <a:rPr lang="en-US" smtClean="0"/>
              <a:t>10/17/2012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1E2DE0-4EA8-4F5C-8345-2B26BBD96104}" type="slidenum">
              <a:rPr lang="en-US" smtClean="0"/>
              <a:t>‹#›</a:t>
            </a:fld>
            <a:endParaRPr lang="en-US" dirty="0"/>
          </a:p>
        </p:txBody>
      </p:sp>
    </p:spTree>
    <p:extLst>
      <p:ext uri="{BB962C8B-B14F-4D97-AF65-F5344CB8AC3E}">
        <p14:creationId xmlns:p14="http://schemas.microsoft.com/office/powerpoint/2010/main" val="340509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E321A-A1FD-4DD7-BE09-1F0DA6111CE1}" type="datetimeFigureOut">
              <a:rPr lang="en-US" smtClean="0"/>
              <a:t>10/17/2012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1E2DE0-4EA8-4F5C-8345-2B26BBD96104}" type="slidenum">
              <a:rPr lang="en-US" smtClean="0"/>
              <a:t>‹#›</a:t>
            </a:fld>
            <a:endParaRPr lang="en-US" dirty="0"/>
          </a:p>
        </p:txBody>
      </p:sp>
    </p:spTree>
    <p:extLst>
      <p:ext uri="{BB962C8B-B14F-4D97-AF65-F5344CB8AC3E}">
        <p14:creationId xmlns:p14="http://schemas.microsoft.com/office/powerpoint/2010/main" val="71036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AE321A-A1FD-4DD7-BE09-1F0DA6111CE1}" type="datetimeFigureOut">
              <a:rPr lang="en-US" smtClean="0"/>
              <a:t>10/17/2012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1E2DE0-4EA8-4F5C-8345-2B26BBD96104}" type="slidenum">
              <a:rPr lang="en-US" smtClean="0"/>
              <a:t>‹#›</a:t>
            </a:fld>
            <a:endParaRPr lang="en-US" dirty="0"/>
          </a:p>
        </p:txBody>
      </p:sp>
    </p:spTree>
    <p:extLst>
      <p:ext uri="{BB962C8B-B14F-4D97-AF65-F5344CB8AC3E}">
        <p14:creationId xmlns:p14="http://schemas.microsoft.com/office/powerpoint/2010/main" val="3943413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AE321A-A1FD-4DD7-BE09-1F0DA6111CE1}" type="datetimeFigureOut">
              <a:rPr lang="en-US" smtClean="0"/>
              <a:t>10/17/2012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1E2DE0-4EA8-4F5C-8345-2B26BBD96104}" type="slidenum">
              <a:rPr lang="en-US" smtClean="0"/>
              <a:t>‹#›</a:t>
            </a:fld>
            <a:endParaRPr lang="en-US" dirty="0"/>
          </a:p>
        </p:txBody>
      </p:sp>
    </p:spTree>
    <p:extLst>
      <p:ext uri="{BB962C8B-B14F-4D97-AF65-F5344CB8AC3E}">
        <p14:creationId xmlns:p14="http://schemas.microsoft.com/office/powerpoint/2010/main" val="289728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AE321A-A1FD-4DD7-BE09-1F0DA6111CE1}" type="datetimeFigureOut">
              <a:rPr lang="en-US" smtClean="0"/>
              <a:t>10/17/2012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1E2DE0-4EA8-4F5C-8345-2B26BBD96104}" type="slidenum">
              <a:rPr lang="en-US" smtClean="0"/>
              <a:t>‹#›</a:t>
            </a:fld>
            <a:endParaRPr lang="en-US" dirty="0"/>
          </a:p>
        </p:txBody>
      </p:sp>
    </p:spTree>
    <p:extLst>
      <p:ext uri="{BB962C8B-B14F-4D97-AF65-F5344CB8AC3E}">
        <p14:creationId xmlns:p14="http://schemas.microsoft.com/office/powerpoint/2010/main" val="3743569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AE321A-A1FD-4DD7-BE09-1F0DA6111CE1}" type="datetimeFigureOut">
              <a:rPr lang="en-US" smtClean="0"/>
              <a:t>10/17/2012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1E2DE0-4EA8-4F5C-8345-2B26BBD96104}" type="slidenum">
              <a:rPr lang="en-US" smtClean="0"/>
              <a:t>‹#›</a:t>
            </a:fld>
            <a:endParaRPr lang="en-US" dirty="0"/>
          </a:p>
        </p:txBody>
      </p:sp>
    </p:spTree>
    <p:extLst>
      <p:ext uri="{BB962C8B-B14F-4D97-AF65-F5344CB8AC3E}">
        <p14:creationId xmlns:p14="http://schemas.microsoft.com/office/powerpoint/2010/main" val="16292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E321A-A1FD-4DD7-BE09-1F0DA6111CE1}" type="datetimeFigureOut">
              <a:rPr lang="en-US" smtClean="0"/>
              <a:t>10/17/2012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1E2DE0-4EA8-4F5C-8345-2B26BBD96104}" type="slidenum">
              <a:rPr lang="en-US" smtClean="0"/>
              <a:t>‹#›</a:t>
            </a:fld>
            <a:endParaRPr lang="en-US" dirty="0"/>
          </a:p>
        </p:txBody>
      </p:sp>
    </p:spTree>
    <p:extLst>
      <p:ext uri="{BB962C8B-B14F-4D97-AF65-F5344CB8AC3E}">
        <p14:creationId xmlns:p14="http://schemas.microsoft.com/office/powerpoint/2010/main" val="67578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AE321A-A1FD-4DD7-BE09-1F0DA6111CE1}" type="datetimeFigureOut">
              <a:rPr lang="en-US" smtClean="0"/>
              <a:t>10/17/2012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1E2DE0-4EA8-4F5C-8345-2B26BBD96104}" type="slidenum">
              <a:rPr lang="en-US" smtClean="0"/>
              <a:t>‹#›</a:t>
            </a:fld>
            <a:endParaRPr lang="en-US" dirty="0"/>
          </a:p>
        </p:txBody>
      </p:sp>
    </p:spTree>
    <p:extLst>
      <p:ext uri="{BB962C8B-B14F-4D97-AF65-F5344CB8AC3E}">
        <p14:creationId xmlns:p14="http://schemas.microsoft.com/office/powerpoint/2010/main" val="324654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AE321A-A1FD-4DD7-BE09-1F0DA6111CE1}" type="datetimeFigureOut">
              <a:rPr lang="en-US" smtClean="0"/>
              <a:t>10/17/2012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1E2DE0-4EA8-4F5C-8345-2B26BBD96104}" type="slidenum">
              <a:rPr lang="en-US" smtClean="0"/>
              <a:t>‹#›</a:t>
            </a:fld>
            <a:endParaRPr lang="en-US" dirty="0"/>
          </a:p>
        </p:txBody>
      </p:sp>
    </p:spTree>
    <p:extLst>
      <p:ext uri="{BB962C8B-B14F-4D97-AF65-F5344CB8AC3E}">
        <p14:creationId xmlns:p14="http://schemas.microsoft.com/office/powerpoint/2010/main" val="422944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E321A-A1FD-4DD7-BE09-1F0DA6111CE1}" type="datetimeFigureOut">
              <a:rPr lang="en-US" smtClean="0"/>
              <a:t>10/17/2012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E2DE0-4EA8-4F5C-8345-2B26BBD96104}" type="slidenum">
              <a:rPr lang="en-US" smtClean="0"/>
              <a:t>‹#›</a:t>
            </a:fld>
            <a:endParaRPr lang="en-US" dirty="0"/>
          </a:p>
        </p:txBody>
      </p:sp>
    </p:spTree>
    <p:extLst>
      <p:ext uri="{BB962C8B-B14F-4D97-AF65-F5344CB8AC3E}">
        <p14:creationId xmlns:p14="http://schemas.microsoft.com/office/powerpoint/2010/main" val="4271973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ttuhsc.edu/son/caree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4" descr="HSC-Seal-Back-red-gradient.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 y="1752600"/>
            <a:ext cx="5943600" cy="1569660"/>
          </a:xfrm>
          <a:prstGeom prst="rect">
            <a:avLst/>
          </a:prstGeom>
          <a:noFill/>
        </p:spPr>
        <p:txBody>
          <a:bodyPr wrap="square" rtlCol="0">
            <a:spAutoFit/>
          </a:bodyPr>
          <a:lstStyle/>
          <a:p>
            <a:r>
              <a:rPr lang="en-US" sz="4800" b="1" dirty="0" smtClean="0">
                <a:solidFill>
                  <a:schemeClr val="bg1"/>
                </a:solidFill>
                <a:effectLst>
                  <a:outerShdw blurRad="50800" dist="38100" dir="18900000" algn="bl" rotWithShape="0">
                    <a:prstClr val="black">
                      <a:alpha val="40000"/>
                    </a:prstClr>
                  </a:outerShdw>
                </a:effectLst>
              </a:rPr>
              <a:t>Career Services Center Employer Training</a:t>
            </a:r>
            <a:endParaRPr lang="en-US" sz="4800" b="1" dirty="0">
              <a:solidFill>
                <a:schemeClr val="bg1"/>
              </a:solidFill>
              <a:effectLst>
                <a:outerShdw blurRad="50800" dist="38100" dir="18900000" algn="bl" rotWithShape="0">
                  <a:prstClr val="black">
                    <a:alpha val="40000"/>
                  </a:prstClr>
                </a:outerShdw>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018" y="228600"/>
            <a:ext cx="5372100" cy="1095375"/>
          </a:xfrm>
          <a:prstGeom prst="rect">
            <a:avLst/>
          </a:prstGeom>
        </p:spPr>
      </p:pic>
    </p:spTree>
    <p:extLst>
      <p:ext uri="{BB962C8B-B14F-4D97-AF65-F5344CB8AC3E}">
        <p14:creationId xmlns:p14="http://schemas.microsoft.com/office/powerpoint/2010/main" val="3524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2381"/>
          <a:stretch/>
        </p:blipFill>
        <p:spPr>
          <a:xfrm>
            <a:off x="152400" y="762000"/>
            <a:ext cx="6248400" cy="5345382"/>
          </a:xfrm>
          <a:prstGeom prst="rect">
            <a:avLst/>
          </a:prstGeom>
          <a:ln>
            <a:noFill/>
          </a:ln>
          <a:effectLst>
            <a:outerShdw blurRad="292100" dist="139700" dir="2700000" algn="tl" rotWithShape="0">
              <a:srgbClr val="333333">
                <a:alpha val="65000"/>
              </a:srgbClr>
            </a:outerShdw>
          </a:effec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6200"/>
            <a:ext cx="54292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29400" y="838200"/>
            <a:ext cx="2286000" cy="5355312"/>
          </a:xfrm>
          <a:prstGeom prst="rect">
            <a:avLst/>
          </a:prstGeom>
          <a:noFill/>
        </p:spPr>
        <p:txBody>
          <a:bodyPr wrap="square" rtlCol="0">
            <a:spAutoFit/>
          </a:bodyPr>
          <a:lstStyle/>
          <a:p>
            <a:r>
              <a:rPr lang="en-US" b="1" dirty="0" smtClean="0"/>
              <a:t>The “Calendar” section displays all system events that relate to you the Contact.</a:t>
            </a:r>
          </a:p>
          <a:p>
            <a:endParaRPr lang="en-US" b="1" dirty="0"/>
          </a:p>
          <a:p>
            <a:r>
              <a:rPr lang="en-US" b="1" dirty="0" smtClean="0"/>
              <a:t>The TTUHSC School of Nursing Career Services Center will add events to your calendar to keep you informed of career fairs or workshops that your company may want to participate in.  It does not mean that you are required to attend.</a:t>
            </a:r>
            <a:endParaRPr lang="en-US" b="1" dirty="0"/>
          </a:p>
        </p:txBody>
      </p:sp>
    </p:spTree>
    <p:extLst>
      <p:ext uri="{BB962C8B-B14F-4D97-AF65-F5344CB8AC3E}">
        <p14:creationId xmlns:p14="http://schemas.microsoft.com/office/powerpoint/2010/main" val="2466102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247122"/>
            <a:ext cx="8458200" cy="4544078"/>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447997" y="1051719"/>
            <a:ext cx="10112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457200"/>
            <a:ext cx="5715000" cy="923330"/>
          </a:xfrm>
          <a:prstGeom prst="rect">
            <a:avLst/>
          </a:prstGeom>
          <a:noFill/>
        </p:spPr>
        <p:txBody>
          <a:bodyPr wrap="square" rtlCol="0">
            <a:spAutoFit/>
          </a:bodyPr>
          <a:lstStyle/>
          <a:p>
            <a:r>
              <a:rPr lang="en-US" b="1" dirty="0" smtClean="0"/>
              <a:t>Click on the “Employer Profile” section which contains information about your Organization and is viewable by Students.</a:t>
            </a:r>
            <a:endParaRPr lang="en-US" b="1" dirty="0"/>
          </a:p>
        </p:txBody>
      </p:sp>
    </p:spTree>
    <p:extLst>
      <p:ext uri="{BB962C8B-B14F-4D97-AF65-F5344CB8AC3E}">
        <p14:creationId xmlns:p14="http://schemas.microsoft.com/office/powerpoint/2010/main" val="4109880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27" r="1384"/>
          <a:stretch/>
        </p:blipFill>
        <p:spPr>
          <a:xfrm>
            <a:off x="141303" y="914400"/>
            <a:ext cx="6640497" cy="5638800"/>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3895" y="1207371"/>
            <a:ext cx="128126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0" y="152400"/>
            <a:ext cx="7620000" cy="646331"/>
          </a:xfrm>
          <a:prstGeom prst="rect">
            <a:avLst/>
          </a:prstGeom>
          <a:noFill/>
        </p:spPr>
        <p:txBody>
          <a:bodyPr wrap="square" rtlCol="0">
            <a:spAutoFit/>
          </a:bodyPr>
          <a:lstStyle/>
          <a:p>
            <a:r>
              <a:rPr lang="en-US" b="1" dirty="0" smtClean="0"/>
              <a:t>“Who We Are” is the first tab under the “Employer Profile” section and displays the basic information about the organization.</a:t>
            </a:r>
            <a:endParaRPr lang="en-US"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022975" y="2587625"/>
            <a:ext cx="542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934200" y="1676400"/>
            <a:ext cx="2057400" cy="4247317"/>
          </a:xfrm>
          <a:prstGeom prst="rect">
            <a:avLst/>
          </a:prstGeom>
          <a:noFill/>
        </p:spPr>
        <p:txBody>
          <a:bodyPr wrap="square" rtlCol="0">
            <a:spAutoFit/>
          </a:bodyPr>
          <a:lstStyle/>
          <a:p>
            <a:r>
              <a:rPr lang="en-US" b="1" dirty="0" smtClean="0"/>
              <a:t>Fill out all of the fields that you deem necessary.  Fields left empty will not be visible to the students</a:t>
            </a:r>
          </a:p>
          <a:p>
            <a:endParaRPr lang="en-US" b="1" dirty="0" smtClean="0"/>
          </a:p>
          <a:p>
            <a:r>
              <a:rPr lang="en-US" b="1" dirty="0" smtClean="0"/>
              <a:t>Be sure to click on “Save Changes” before going to the next tab.  A green check will appear on the right sidebar when the field has been saved.</a:t>
            </a:r>
            <a:endParaRPr lang="en-US" b="1" dirty="0"/>
          </a:p>
        </p:txBody>
      </p:sp>
    </p:spTree>
    <p:extLst>
      <p:ext uri="{BB962C8B-B14F-4D97-AF65-F5344CB8AC3E}">
        <p14:creationId xmlns:p14="http://schemas.microsoft.com/office/powerpoint/2010/main" val="3687969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768"/>
          <a:stretch/>
        </p:blipFill>
        <p:spPr>
          <a:xfrm>
            <a:off x="96175" y="990600"/>
            <a:ext cx="6914225" cy="5568204"/>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80218" y="1242219"/>
            <a:ext cx="15446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71600" y="228600"/>
            <a:ext cx="7620000" cy="646331"/>
          </a:xfrm>
          <a:prstGeom prst="rect">
            <a:avLst/>
          </a:prstGeom>
          <a:noFill/>
        </p:spPr>
        <p:txBody>
          <a:bodyPr wrap="square" rtlCol="0">
            <a:spAutoFit/>
          </a:bodyPr>
          <a:lstStyle/>
          <a:p>
            <a:r>
              <a:rPr lang="en-US" b="1" dirty="0" smtClean="0"/>
              <a:t>“Key Statistics” tab displays items such as the organizations website, the number of employees, and the number of expected hires.</a:t>
            </a:r>
            <a:endParaRPr lang="en-US" b="1"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51575" y="2959100"/>
            <a:ext cx="542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086600" y="1447800"/>
            <a:ext cx="1981200" cy="4524315"/>
          </a:xfrm>
          <a:prstGeom prst="rect">
            <a:avLst/>
          </a:prstGeom>
        </p:spPr>
        <p:txBody>
          <a:bodyPr wrap="square">
            <a:spAutoFit/>
          </a:bodyPr>
          <a:lstStyle/>
          <a:p>
            <a:pPr lvl="0"/>
            <a:r>
              <a:rPr lang="en-US" b="1" dirty="0">
                <a:solidFill>
                  <a:prstClr val="black"/>
                </a:solidFill>
              </a:rPr>
              <a:t>Fill out all of the fields that you deem necessary.  Fields left empty will not be visible </a:t>
            </a:r>
            <a:r>
              <a:rPr lang="en-US" b="1" dirty="0" smtClean="0">
                <a:solidFill>
                  <a:prstClr val="black"/>
                </a:solidFill>
              </a:rPr>
              <a:t>to </a:t>
            </a:r>
            <a:r>
              <a:rPr lang="en-US" b="1" dirty="0">
                <a:solidFill>
                  <a:prstClr val="black"/>
                </a:solidFill>
              </a:rPr>
              <a:t>the students</a:t>
            </a:r>
          </a:p>
          <a:p>
            <a:pPr lvl="0"/>
            <a:endParaRPr lang="en-US" b="1" dirty="0">
              <a:solidFill>
                <a:prstClr val="black"/>
              </a:solidFill>
            </a:endParaRPr>
          </a:p>
          <a:p>
            <a:pPr lvl="0"/>
            <a:r>
              <a:rPr lang="en-US" b="1" dirty="0">
                <a:solidFill>
                  <a:prstClr val="black"/>
                </a:solidFill>
              </a:rPr>
              <a:t>Be sure and </a:t>
            </a:r>
            <a:r>
              <a:rPr lang="en-US" b="1" dirty="0" smtClean="0">
                <a:solidFill>
                  <a:prstClr val="black"/>
                </a:solidFill>
              </a:rPr>
              <a:t>click on </a:t>
            </a:r>
            <a:r>
              <a:rPr lang="en-US" b="1" dirty="0">
                <a:solidFill>
                  <a:prstClr val="black"/>
                </a:solidFill>
              </a:rPr>
              <a:t>“Save Changes” before going on to the next tab.  A green check will appear on the right sidebar when the field has been saved.</a:t>
            </a:r>
          </a:p>
        </p:txBody>
      </p:sp>
    </p:spTree>
    <p:extLst>
      <p:ext uri="{BB962C8B-B14F-4D97-AF65-F5344CB8AC3E}">
        <p14:creationId xmlns:p14="http://schemas.microsoft.com/office/powerpoint/2010/main" val="2921616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838200"/>
            <a:ext cx="6700223" cy="5664311"/>
          </a:xfr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262063" y="1100139"/>
            <a:ext cx="1371601"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133600" y="228600"/>
            <a:ext cx="6848474" cy="646331"/>
          </a:xfrm>
          <a:prstGeom prst="rect">
            <a:avLst/>
          </a:prstGeom>
        </p:spPr>
        <p:txBody>
          <a:bodyPr wrap="square">
            <a:spAutoFit/>
          </a:bodyPr>
          <a:lstStyle/>
          <a:p>
            <a:r>
              <a:rPr lang="en-US" b="1" dirty="0" smtClean="0">
                <a:solidFill>
                  <a:prstClr val="black"/>
                </a:solidFill>
              </a:rPr>
              <a:t>The “Company Culture” tab displays information about the working environment, dress code, training and other related information.</a:t>
            </a:r>
            <a:endParaRPr 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51575" y="4025900"/>
            <a:ext cx="542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026275" y="1724085"/>
            <a:ext cx="1965325" cy="4524315"/>
          </a:xfrm>
          <a:prstGeom prst="rect">
            <a:avLst/>
          </a:prstGeom>
        </p:spPr>
        <p:txBody>
          <a:bodyPr wrap="square">
            <a:spAutoFit/>
          </a:bodyPr>
          <a:lstStyle/>
          <a:p>
            <a:pPr lvl="0"/>
            <a:r>
              <a:rPr lang="en-US" b="1" dirty="0">
                <a:solidFill>
                  <a:prstClr val="black"/>
                </a:solidFill>
              </a:rPr>
              <a:t>Fill out all of the fields that you deem necessary.  Fields left empty will not be visible </a:t>
            </a:r>
            <a:r>
              <a:rPr lang="en-US" b="1" dirty="0" smtClean="0">
                <a:solidFill>
                  <a:prstClr val="black"/>
                </a:solidFill>
              </a:rPr>
              <a:t>to </a:t>
            </a:r>
            <a:r>
              <a:rPr lang="en-US" b="1" dirty="0">
                <a:solidFill>
                  <a:prstClr val="black"/>
                </a:solidFill>
              </a:rPr>
              <a:t>the students</a:t>
            </a:r>
          </a:p>
          <a:p>
            <a:pPr lvl="0"/>
            <a:endParaRPr lang="en-US" b="1" dirty="0">
              <a:solidFill>
                <a:prstClr val="black"/>
              </a:solidFill>
            </a:endParaRPr>
          </a:p>
          <a:p>
            <a:pPr lvl="0"/>
            <a:r>
              <a:rPr lang="en-US" b="1" dirty="0">
                <a:solidFill>
                  <a:prstClr val="black"/>
                </a:solidFill>
              </a:rPr>
              <a:t>Be sure and </a:t>
            </a:r>
            <a:r>
              <a:rPr lang="en-US" b="1" dirty="0" smtClean="0">
                <a:solidFill>
                  <a:prstClr val="black"/>
                </a:solidFill>
              </a:rPr>
              <a:t>click on </a:t>
            </a:r>
            <a:r>
              <a:rPr lang="en-US" b="1" dirty="0">
                <a:solidFill>
                  <a:prstClr val="black"/>
                </a:solidFill>
              </a:rPr>
              <a:t>“Save Changes” before going on to the next tab.  A green check will appear on the right sidebar when the field has been saved.</a:t>
            </a:r>
          </a:p>
        </p:txBody>
      </p:sp>
    </p:spTree>
    <p:extLst>
      <p:ext uri="{BB962C8B-B14F-4D97-AF65-F5344CB8AC3E}">
        <p14:creationId xmlns:p14="http://schemas.microsoft.com/office/powerpoint/2010/main" val="1472741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066799"/>
            <a:ext cx="7162800" cy="5510941"/>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104729" y="1485602"/>
            <a:ext cx="121027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90800" y="228600"/>
            <a:ext cx="6096000" cy="923330"/>
          </a:xfrm>
          <a:prstGeom prst="rect">
            <a:avLst/>
          </a:prstGeom>
          <a:noFill/>
        </p:spPr>
        <p:txBody>
          <a:bodyPr wrap="square" rtlCol="0">
            <a:spAutoFit/>
          </a:bodyPr>
          <a:lstStyle/>
          <a:p>
            <a:r>
              <a:rPr lang="en-US" b="1" dirty="0" smtClean="0"/>
              <a:t>You may upload your organization’s logo using the “Logo” tab.  All files are supported but it is suggested to use an EPS format if possible.  </a:t>
            </a:r>
            <a:endParaRPr lang="en-US" b="1" dirty="0"/>
          </a:p>
        </p:txBody>
      </p:sp>
    </p:spTree>
    <p:extLst>
      <p:ext uri="{BB962C8B-B14F-4D97-AF65-F5344CB8AC3E}">
        <p14:creationId xmlns:p14="http://schemas.microsoft.com/office/powerpoint/2010/main" val="2086402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00" r="1196" b="3230"/>
          <a:stretch/>
        </p:blipFill>
        <p:spPr>
          <a:xfrm>
            <a:off x="503068" y="1143000"/>
            <a:ext cx="8336132" cy="4991469"/>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642519" y="1605755"/>
            <a:ext cx="1620836"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52400"/>
            <a:ext cx="8686800" cy="923330"/>
          </a:xfrm>
          <a:prstGeom prst="rect">
            <a:avLst/>
          </a:prstGeom>
          <a:noFill/>
        </p:spPr>
        <p:txBody>
          <a:bodyPr wrap="square" rtlCol="0">
            <a:spAutoFit/>
          </a:bodyPr>
          <a:lstStyle/>
          <a:p>
            <a:r>
              <a:rPr lang="en-US" b="1" dirty="0"/>
              <a:t>T</a:t>
            </a:r>
            <a:r>
              <a:rPr lang="en-US" b="1" dirty="0" smtClean="0"/>
              <a:t>he “Student Viewable Contacts” tab</a:t>
            </a:r>
            <a:r>
              <a:rPr lang="en-US" b="1" dirty="0"/>
              <a:t> </a:t>
            </a:r>
            <a:r>
              <a:rPr lang="en-US" b="1" dirty="0" smtClean="0"/>
              <a:t>allows you to determine which contacts’ information are visible to the students.  You can remove a contact from student view by checking the box beside their name(s) and then clicking on “Remove from Student View”.</a:t>
            </a:r>
            <a:endParaRPr lang="en-US"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32644" y="3413918"/>
            <a:ext cx="10112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476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35" r="1707"/>
          <a:stretch/>
        </p:blipFill>
        <p:spPr>
          <a:xfrm>
            <a:off x="152400" y="1157340"/>
            <a:ext cx="7359589" cy="5395860"/>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852863" y="1557337"/>
            <a:ext cx="1524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0" y="420469"/>
            <a:ext cx="6019800" cy="646331"/>
          </a:xfrm>
          <a:prstGeom prst="rect">
            <a:avLst/>
          </a:prstGeom>
          <a:noFill/>
        </p:spPr>
        <p:txBody>
          <a:bodyPr wrap="square" rtlCol="0">
            <a:spAutoFit/>
          </a:bodyPr>
          <a:lstStyle/>
          <a:p>
            <a:r>
              <a:rPr lang="en-US" b="1" dirty="0" smtClean="0"/>
              <a:t>The “Video” &amp; “Photo" tabs allows you to add Video and Photos from the organization’s YouTube and Flicker accounts. </a:t>
            </a:r>
            <a:endParaRPr lang="en-US" b="1" dirty="0"/>
          </a:p>
        </p:txBody>
      </p:sp>
    </p:spTree>
    <p:extLst>
      <p:ext uri="{BB962C8B-B14F-4D97-AF65-F5344CB8AC3E}">
        <p14:creationId xmlns:p14="http://schemas.microsoft.com/office/powerpoint/2010/main" val="3807311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990600"/>
            <a:ext cx="8458200" cy="4544078"/>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185318" y="714447"/>
            <a:ext cx="10112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86524" y="4681537"/>
            <a:ext cx="13716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86200" y="76200"/>
            <a:ext cx="4800601" cy="923330"/>
          </a:xfrm>
          <a:prstGeom prst="rect">
            <a:avLst/>
          </a:prstGeom>
          <a:noFill/>
        </p:spPr>
        <p:txBody>
          <a:bodyPr wrap="square" rtlCol="0">
            <a:spAutoFit/>
          </a:bodyPr>
          <a:lstStyle/>
          <a:p>
            <a:r>
              <a:rPr lang="en-US" b="1" dirty="0" smtClean="0"/>
              <a:t>Once registered and set up the contact can start posting jobs.  You can do this one of two ways.  Click on the “Jobs” section at the top.</a:t>
            </a:r>
            <a:endParaRPr lang="en-US" b="1" dirty="0"/>
          </a:p>
        </p:txBody>
      </p:sp>
      <p:sp>
        <p:nvSpPr>
          <p:cNvPr id="3" name="TextBox 2"/>
          <p:cNvSpPr txBox="1"/>
          <p:nvPr/>
        </p:nvSpPr>
        <p:spPr>
          <a:xfrm>
            <a:off x="5181600" y="5678269"/>
            <a:ext cx="3810000" cy="646331"/>
          </a:xfrm>
          <a:prstGeom prst="rect">
            <a:avLst/>
          </a:prstGeom>
          <a:noFill/>
        </p:spPr>
        <p:txBody>
          <a:bodyPr wrap="square" rtlCol="0">
            <a:spAutoFit/>
          </a:bodyPr>
          <a:lstStyle/>
          <a:p>
            <a:r>
              <a:rPr lang="en-US" b="1" dirty="0" smtClean="0"/>
              <a:t>Or click on the “Job Posting” shortcut to the right on the Home Page.</a:t>
            </a:r>
            <a:endParaRPr lang="en-US" b="1" dirty="0"/>
          </a:p>
        </p:txBody>
      </p:sp>
    </p:spTree>
    <p:extLst>
      <p:ext uri="{BB962C8B-B14F-4D97-AF65-F5344CB8AC3E}">
        <p14:creationId xmlns:p14="http://schemas.microsoft.com/office/powerpoint/2010/main" val="1373827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79" r="1370"/>
          <a:stretch/>
        </p:blipFill>
        <p:spPr>
          <a:xfrm>
            <a:off x="248575" y="990600"/>
            <a:ext cx="7945514" cy="4972369"/>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3338" y="1481137"/>
            <a:ext cx="1524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6844" y="5415756"/>
            <a:ext cx="10112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344269"/>
            <a:ext cx="7577138" cy="646331"/>
          </a:xfrm>
          <a:prstGeom prst="rect">
            <a:avLst/>
          </a:prstGeom>
          <a:noFill/>
        </p:spPr>
        <p:txBody>
          <a:bodyPr wrap="square" rtlCol="0">
            <a:spAutoFit/>
          </a:bodyPr>
          <a:lstStyle/>
          <a:p>
            <a:r>
              <a:rPr lang="en-US" b="1" dirty="0" smtClean="0"/>
              <a:t>When clicking on the “Jobs” section you will be sent to the “Job Posting” page where you can review jobs that you have already posted.</a:t>
            </a:r>
            <a:endParaRPr lang="en-US" b="1" dirty="0"/>
          </a:p>
        </p:txBody>
      </p:sp>
      <p:sp>
        <p:nvSpPr>
          <p:cNvPr id="3" name="TextBox 2"/>
          <p:cNvSpPr txBox="1"/>
          <p:nvPr/>
        </p:nvSpPr>
        <p:spPr>
          <a:xfrm>
            <a:off x="795338" y="6019800"/>
            <a:ext cx="5910262" cy="646331"/>
          </a:xfrm>
          <a:prstGeom prst="rect">
            <a:avLst/>
          </a:prstGeom>
          <a:noFill/>
        </p:spPr>
        <p:txBody>
          <a:bodyPr wrap="square" rtlCol="0">
            <a:spAutoFit/>
          </a:bodyPr>
          <a:lstStyle/>
          <a:p>
            <a:r>
              <a:rPr lang="en-US" b="1" dirty="0" smtClean="0"/>
              <a:t>You will also be able to Add a new Job Posting by clicking on the “Add New” button.</a:t>
            </a:r>
            <a:endParaRPr lang="en-US" b="1" dirty="0"/>
          </a:p>
        </p:txBody>
      </p:sp>
    </p:spTree>
    <p:extLst>
      <p:ext uri="{BB962C8B-B14F-4D97-AF65-F5344CB8AC3E}">
        <p14:creationId xmlns:p14="http://schemas.microsoft.com/office/powerpoint/2010/main" val="594659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t>This is the main login page.  The link can be found at </a:t>
            </a:r>
            <a:r>
              <a:rPr lang="en-US" sz="3200" b="1" dirty="0" smtClean="0">
                <a:hlinkClick r:id="rId2"/>
              </a:rPr>
              <a:t>www.ttuhsc.edu/son/career</a:t>
            </a:r>
            <a:r>
              <a:rPr lang="en-US" sz="3200" b="1" dirty="0" smtClean="0"/>
              <a:t> </a:t>
            </a:r>
            <a:endParaRPr lang="en-US" sz="3200" b="1"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600200"/>
            <a:ext cx="8229600" cy="4525963"/>
          </a:xfrm>
          <a:prstGeom prst="rect">
            <a:avLst/>
          </a:prstGeom>
          <a:ln>
            <a:noFill/>
          </a:ln>
          <a:effectLst>
            <a:outerShdw blurRad="292100" dist="139700" dir="2700000" algn="tl" rotWithShape="0">
              <a:srgbClr val="333333">
                <a:alpha val="65000"/>
              </a:srgbClr>
            </a:outerShdw>
          </a:effectLst>
        </p:spPr>
      </p:pic>
      <p:sp>
        <p:nvSpPr>
          <p:cNvPr id="7" name="Down Arrow 6"/>
          <p:cNvSpPr/>
          <p:nvPr/>
        </p:nvSpPr>
        <p:spPr>
          <a:xfrm rot="5400000">
            <a:off x="6495288" y="3456432"/>
            <a:ext cx="484632" cy="978408"/>
          </a:xfrm>
          <a:prstGeom prst="down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6477000" y="4038600"/>
            <a:ext cx="1219200" cy="461665"/>
          </a:xfrm>
          <a:prstGeom prst="rect">
            <a:avLst/>
          </a:prstGeom>
          <a:noFill/>
        </p:spPr>
        <p:txBody>
          <a:bodyPr wrap="square" rtlCol="0">
            <a:spAutoFit/>
          </a:bodyPr>
          <a:lstStyle/>
          <a:p>
            <a:pPr algn="ctr"/>
            <a:r>
              <a:rPr lang="en-US" sz="1200" b="1" dirty="0" smtClean="0"/>
              <a:t>Employers click here</a:t>
            </a:r>
            <a:endParaRPr lang="en-US" sz="1200" b="1" dirty="0"/>
          </a:p>
        </p:txBody>
      </p:sp>
    </p:spTree>
    <p:extLst>
      <p:ext uri="{BB962C8B-B14F-4D97-AF65-F5344CB8AC3E}">
        <p14:creationId xmlns:p14="http://schemas.microsoft.com/office/powerpoint/2010/main" val="1460234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381000"/>
            <a:ext cx="6281986" cy="5334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6629400" y="906482"/>
            <a:ext cx="2133600" cy="4801314"/>
          </a:xfrm>
          <a:prstGeom prst="rect">
            <a:avLst/>
          </a:prstGeom>
        </p:spPr>
        <p:txBody>
          <a:bodyPr wrap="square">
            <a:spAutoFit/>
          </a:bodyPr>
          <a:lstStyle/>
          <a:p>
            <a:r>
              <a:rPr lang="en-US" b="1" dirty="0" smtClean="0"/>
              <a:t>After clicking “Add New” you will see the screen to the left.</a:t>
            </a:r>
            <a:r>
              <a:rPr lang="en-US" b="1" dirty="0"/>
              <a:t> </a:t>
            </a:r>
            <a:r>
              <a:rPr lang="en-US" b="1" dirty="0" smtClean="0"/>
              <a:t> Complete </a:t>
            </a:r>
            <a:r>
              <a:rPr lang="en-US" b="1" dirty="0"/>
              <a:t>all </a:t>
            </a:r>
            <a:r>
              <a:rPr lang="en-US" b="1" dirty="0" smtClean="0"/>
              <a:t>fields.  The </a:t>
            </a:r>
            <a:r>
              <a:rPr lang="en-US" b="1" dirty="0"/>
              <a:t>fields marked with a red asterisk </a:t>
            </a:r>
            <a:r>
              <a:rPr lang="en-US" b="1" dirty="0">
                <a:solidFill>
                  <a:srgbClr val="FF0000"/>
                </a:solidFill>
              </a:rPr>
              <a:t>*</a:t>
            </a:r>
            <a:r>
              <a:rPr lang="en-US" b="1" dirty="0"/>
              <a:t> are required </a:t>
            </a:r>
            <a:r>
              <a:rPr lang="en-US" b="1" dirty="0" smtClean="0"/>
              <a:t>fields, click submit </a:t>
            </a:r>
            <a:r>
              <a:rPr lang="en-US" b="1" dirty="0"/>
              <a:t>before moving on.</a:t>
            </a:r>
          </a:p>
          <a:p>
            <a:endParaRPr lang="en-US" b="1" dirty="0" smtClean="0"/>
          </a:p>
          <a:p>
            <a:r>
              <a:rPr lang="en-US" b="1" dirty="0" smtClean="0"/>
              <a:t>You can also click on the “Save and Finish Later” button if needed and post the job at another time.</a:t>
            </a:r>
            <a:endParaRPr lang="en-US"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542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55975" y="2925763"/>
            <a:ext cx="542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598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63976"/>
            <a:ext cx="8153400" cy="454959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5045" r="10137" b="24716"/>
          <a:stretch/>
        </p:blipFill>
        <p:spPr>
          <a:xfrm>
            <a:off x="6364412" y="4953000"/>
            <a:ext cx="2358776" cy="1389530"/>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639377" y="4870684"/>
            <a:ext cx="10112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7429500" y="3505200"/>
            <a:ext cx="990600" cy="914400"/>
          </a:xfrm>
          <a:prstGeom prst="ellipse">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TextBox 8"/>
          <p:cNvSpPr txBox="1"/>
          <p:nvPr/>
        </p:nvSpPr>
        <p:spPr>
          <a:xfrm>
            <a:off x="152400" y="4957480"/>
            <a:ext cx="6096000" cy="1477328"/>
          </a:xfrm>
          <a:prstGeom prst="rect">
            <a:avLst/>
          </a:prstGeom>
          <a:noFill/>
        </p:spPr>
        <p:txBody>
          <a:bodyPr wrap="square" rtlCol="0">
            <a:spAutoFit/>
          </a:bodyPr>
          <a:lstStyle/>
          <a:p>
            <a:r>
              <a:rPr lang="en-US" b="1" dirty="0" smtClean="0"/>
              <a:t>Once you select the “Submit” button the Career Services Center Manager will be notified of the new position requiring approval.  Upon approval a green check will be seen in the Approved column of the list and students will be able to see the new posting.  </a:t>
            </a:r>
            <a:endParaRPr lang="en-US" b="1" dirty="0"/>
          </a:p>
        </p:txBody>
      </p:sp>
    </p:spTree>
    <p:extLst>
      <p:ext uri="{BB962C8B-B14F-4D97-AF65-F5344CB8AC3E}">
        <p14:creationId xmlns:p14="http://schemas.microsoft.com/office/powerpoint/2010/main" val="300928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08" r="1116"/>
          <a:stretch/>
        </p:blipFill>
        <p:spPr>
          <a:xfrm>
            <a:off x="526371" y="304800"/>
            <a:ext cx="7253058" cy="4724400"/>
          </a:xfrm>
          <a:prstGeom prst="rect">
            <a:avLst/>
          </a:prstGeom>
          <a:ln>
            <a:noFill/>
          </a:ln>
          <a:effectLst>
            <a:outerShdw blurRad="292100" dist="139700" dir="2700000" algn="tl" rotWithShape="0">
              <a:srgbClr val="333333">
                <a:alpha val="65000"/>
              </a:srgbClr>
            </a:outerShdw>
          </a:effec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1981200"/>
            <a:ext cx="10064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 y="5181600"/>
            <a:ext cx="6934200" cy="923330"/>
          </a:xfrm>
          <a:prstGeom prst="rect">
            <a:avLst/>
          </a:prstGeom>
          <a:noFill/>
        </p:spPr>
        <p:txBody>
          <a:bodyPr wrap="square" rtlCol="0">
            <a:spAutoFit/>
          </a:bodyPr>
          <a:lstStyle/>
          <a:p>
            <a:r>
              <a:rPr lang="en-US" b="1" dirty="0" smtClean="0"/>
              <a:t>You will be able to see how many times a job posting has been viewed.  A sidebar in the upper right hand corner titled “Student Views” will display the count.</a:t>
            </a:r>
            <a:endParaRPr lang="en-US" b="1" dirty="0"/>
          </a:p>
        </p:txBody>
      </p:sp>
    </p:spTree>
    <p:extLst>
      <p:ext uri="{BB962C8B-B14F-4D97-AF65-F5344CB8AC3E}">
        <p14:creationId xmlns:p14="http://schemas.microsoft.com/office/powerpoint/2010/main" val="3909715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79" r="1370"/>
          <a:stretch/>
        </p:blipFill>
        <p:spPr>
          <a:xfrm>
            <a:off x="512686" y="1276031"/>
            <a:ext cx="7945514" cy="4972369"/>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90737" y="1785937"/>
            <a:ext cx="1524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395244" y="3947319"/>
            <a:ext cx="10112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219670"/>
            <a:ext cx="7772400" cy="923330"/>
          </a:xfrm>
          <a:prstGeom prst="rect">
            <a:avLst/>
          </a:prstGeom>
          <a:noFill/>
        </p:spPr>
        <p:txBody>
          <a:bodyPr wrap="square" rtlCol="0">
            <a:spAutoFit/>
          </a:bodyPr>
          <a:lstStyle/>
          <a:p>
            <a:r>
              <a:rPr lang="en-US" b="1" dirty="0" smtClean="0"/>
              <a:t>Five days after a job posting date ends it will be placed in your “Archived Jobs”.  When a job is placed in archive it is no longer viewable by students.  If the job is also deleted or cancelled it will be placed in the archive as well.</a:t>
            </a:r>
            <a:endParaRPr lang="en-US" b="1" dirty="0"/>
          </a:p>
        </p:txBody>
      </p:sp>
    </p:spTree>
    <p:extLst>
      <p:ext uri="{BB962C8B-B14F-4D97-AF65-F5344CB8AC3E}">
        <p14:creationId xmlns:p14="http://schemas.microsoft.com/office/powerpoint/2010/main" val="1596816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475722"/>
            <a:ext cx="8458200" cy="4544078"/>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80244" y="5395119"/>
            <a:ext cx="10112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372070"/>
            <a:ext cx="8382000" cy="923330"/>
          </a:xfrm>
          <a:prstGeom prst="rect">
            <a:avLst/>
          </a:prstGeom>
          <a:noFill/>
        </p:spPr>
        <p:txBody>
          <a:bodyPr wrap="square" rtlCol="0">
            <a:spAutoFit/>
          </a:bodyPr>
          <a:lstStyle/>
          <a:p>
            <a:r>
              <a:rPr lang="en-US" b="1" dirty="0" smtClean="0"/>
              <a:t>This is your overview of the SONCareerLink Software.  If you have any questions or comments feel free </a:t>
            </a:r>
            <a:r>
              <a:rPr lang="en-US" b="1" smtClean="0"/>
              <a:t>to contact </a:t>
            </a:r>
            <a:r>
              <a:rPr lang="en-US" b="1" dirty="0" smtClean="0"/>
              <a:t>us by clicking on the “Your Feedback is Welcome” link on the lower left hand corner of the Home Page.</a:t>
            </a:r>
            <a:endParaRPr lang="en-US" b="1" dirty="0"/>
          </a:p>
        </p:txBody>
      </p:sp>
    </p:spTree>
    <p:extLst>
      <p:ext uri="{BB962C8B-B14F-4D97-AF65-F5344CB8AC3E}">
        <p14:creationId xmlns:p14="http://schemas.microsoft.com/office/powerpoint/2010/main" val="57316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672433"/>
            <a:ext cx="8458200" cy="4544078"/>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23119" y="5547519"/>
            <a:ext cx="10112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383063"/>
            <a:ext cx="8095961" cy="1200329"/>
          </a:xfrm>
          <a:prstGeom prst="rect">
            <a:avLst/>
          </a:prstGeom>
          <a:noFill/>
        </p:spPr>
        <p:txBody>
          <a:bodyPr wrap="square" rtlCol="0">
            <a:spAutoFit/>
          </a:bodyPr>
          <a:lstStyle/>
          <a:p>
            <a:r>
              <a:rPr lang="en-US" b="1" dirty="0" smtClean="0"/>
              <a:t>This is your basic overview of the TTUHSC School of Nursing Career Services Software.  If at anytime you run into any trouble or have any questions or comments please do contact us by clicking on the Your Feedback is Welcome button in the lower left corner.  </a:t>
            </a:r>
            <a:endParaRPr lang="en-US" b="1" dirty="0"/>
          </a:p>
        </p:txBody>
      </p:sp>
      <p:sp>
        <p:nvSpPr>
          <p:cNvPr id="6" name="Rectangle 18"/>
          <p:cNvSpPr>
            <a:spLocks noChangeArrowheads="1"/>
          </p:cNvSpPr>
          <p:nvPr/>
        </p:nvSpPr>
        <p:spPr bwMode="auto">
          <a:xfrm>
            <a:off x="0" y="0"/>
            <a:ext cx="9144000" cy="6858000"/>
          </a:xfrm>
          <a:prstGeom prst="rect">
            <a:avLst/>
          </a:prstGeom>
          <a:gradFill rotWithShape="1">
            <a:gsLst>
              <a:gs pos="0">
                <a:srgbClr val="A40000"/>
              </a:gs>
              <a:gs pos="100000">
                <a:srgbClr val="4C0000"/>
              </a:gs>
            </a:gsLst>
            <a:lin ang="2700000" scaled="1"/>
          </a:gradFill>
          <a:ln w="9525">
            <a:solidFill>
              <a:schemeClr val="tx1"/>
            </a:solidFill>
            <a:miter lim="800000"/>
            <a:headEnd/>
            <a:tailEnd/>
          </a:ln>
        </p:spPr>
        <p:txBody>
          <a:bodyPr wrap="none" anchor="ctr"/>
          <a:lstStyle/>
          <a:p>
            <a:pPr algn="r"/>
            <a:endParaRPr lang="en-US" dirty="0"/>
          </a:p>
        </p:txBody>
      </p:sp>
      <p:pic>
        <p:nvPicPr>
          <p:cNvPr id="9" name="Picture 3" descr="SON-El-Paso-logo-0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3138" y="1301937"/>
            <a:ext cx="7197725"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663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90500"/>
            <a:ext cx="8448242" cy="434340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09800"/>
            <a:ext cx="10112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56644" y="3510756"/>
            <a:ext cx="10112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562600" y="2133600"/>
            <a:ext cx="1219200" cy="830997"/>
          </a:xfrm>
          <a:prstGeom prst="rect">
            <a:avLst/>
          </a:prstGeom>
          <a:noFill/>
        </p:spPr>
        <p:txBody>
          <a:bodyPr wrap="square" rtlCol="0">
            <a:spAutoFit/>
          </a:bodyPr>
          <a:lstStyle/>
          <a:p>
            <a:pPr algn="ctr"/>
            <a:r>
              <a:rPr lang="en-US" sz="1200" b="1" dirty="0" smtClean="0"/>
              <a:t>If you are not registered please click on Register</a:t>
            </a:r>
            <a:endParaRPr lang="en-US" sz="1200" b="1" dirty="0"/>
          </a:p>
        </p:txBody>
      </p:sp>
      <p:sp>
        <p:nvSpPr>
          <p:cNvPr id="9" name="TextBox 8"/>
          <p:cNvSpPr txBox="1"/>
          <p:nvPr/>
        </p:nvSpPr>
        <p:spPr>
          <a:xfrm>
            <a:off x="2971800" y="3327737"/>
            <a:ext cx="1219200" cy="1015663"/>
          </a:xfrm>
          <a:prstGeom prst="rect">
            <a:avLst/>
          </a:prstGeom>
          <a:noFill/>
        </p:spPr>
        <p:txBody>
          <a:bodyPr wrap="square" rtlCol="0">
            <a:spAutoFit/>
          </a:bodyPr>
          <a:lstStyle/>
          <a:p>
            <a:pPr algn="ctr"/>
            <a:r>
              <a:rPr lang="en-US" sz="1200" b="1" dirty="0" smtClean="0"/>
              <a:t>If you already have a Username and Password Log In here</a:t>
            </a:r>
            <a:endParaRPr lang="en-US" sz="1200" b="1" dirty="0"/>
          </a:p>
        </p:txBody>
      </p:sp>
      <p:sp>
        <p:nvSpPr>
          <p:cNvPr id="2" name="TextBox 1"/>
          <p:cNvSpPr txBox="1"/>
          <p:nvPr/>
        </p:nvSpPr>
        <p:spPr>
          <a:xfrm>
            <a:off x="381000" y="4724400"/>
            <a:ext cx="8305800" cy="1815882"/>
          </a:xfrm>
          <a:prstGeom prst="rect">
            <a:avLst/>
          </a:prstGeom>
          <a:noFill/>
        </p:spPr>
        <p:txBody>
          <a:bodyPr wrap="square" rtlCol="0">
            <a:spAutoFit/>
          </a:bodyPr>
          <a:lstStyle/>
          <a:p>
            <a:r>
              <a:rPr lang="en-US" sz="2800" b="1" dirty="0"/>
              <a:t>E</a:t>
            </a:r>
            <a:r>
              <a:rPr lang="en-US" sz="2800" b="1" dirty="0" smtClean="0"/>
              <a:t>mployers have two choices when logging into the system.  If you already have a Username and Password you can log right in.  If you do not have them you will need to register.</a:t>
            </a:r>
            <a:endParaRPr lang="en-US" sz="2800" b="1" dirty="0"/>
          </a:p>
        </p:txBody>
      </p:sp>
    </p:spTree>
    <p:extLst>
      <p:ext uri="{BB962C8B-B14F-4D97-AF65-F5344CB8AC3E}">
        <p14:creationId xmlns:p14="http://schemas.microsoft.com/office/powerpoint/2010/main" val="3922032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555" y="304800"/>
            <a:ext cx="6015195" cy="4953000"/>
          </a:xfrm>
          <a:prstGeom prst="rect">
            <a:avLst/>
          </a:prstGeom>
          <a:ln>
            <a:noFill/>
          </a:ln>
          <a:effectLst>
            <a:outerShdw blurRad="292100" dist="139700" dir="2700000" algn="tl" rotWithShape="0">
              <a:srgbClr val="333333">
                <a:alpha val="65000"/>
              </a:srgbClr>
            </a:outerShdw>
          </a:effectLst>
        </p:spPr>
      </p:pic>
      <p:sp>
        <p:nvSpPr>
          <p:cNvPr id="7" name="Down Arrow 6"/>
          <p:cNvSpPr/>
          <p:nvPr/>
        </p:nvSpPr>
        <p:spPr>
          <a:xfrm rot="5400000">
            <a:off x="3200400" y="2648712"/>
            <a:ext cx="484632" cy="978408"/>
          </a:xfrm>
          <a:prstGeom prst="down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6400800" y="287077"/>
            <a:ext cx="2590800" cy="6186309"/>
          </a:xfrm>
          <a:prstGeom prst="rect">
            <a:avLst/>
          </a:prstGeom>
          <a:noFill/>
        </p:spPr>
        <p:txBody>
          <a:bodyPr wrap="square" rtlCol="0">
            <a:spAutoFit/>
          </a:bodyPr>
          <a:lstStyle/>
          <a:p>
            <a:r>
              <a:rPr lang="en-US" b="1" dirty="0" smtClean="0"/>
              <a:t>When you click on the “Register” button you will be taken to the “Company Information” page.  </a:t>
            </a:r>
          </a:p>
          <a:p>
            <a:endParaRPr lang="en-US" b="1" dirty="0" smtClean="0"/>
          </a:p>
          <a:p>
            <a:r>
              <a:rPr lang="en-US" b="1" dirty="0" smtClean="0"/>
              <a:t>Please complete all fields.  The fields marked with a red asterisk </a:t>
            </a:r>
            <a:r>
              <a:rPr lang="en-US" b="1" dirty="0" smtClean="0">
                <a:solidFill>
                  <a:srgbClr val="FF0000"/>
                </a:solidFill>
              </a:rPr>
              <a:t>* </a:t>
            </a:r>
            <a:r>
              <a:rPr lang="en-US" b="1" dirty="0" smtClean="0"/>
              <a:t>are required fields.  Click the submit button before moving on.</a:t>
            </a:r>
          </a:p>
          <a:p>
            <a:endParaRPr lang="en-US" b="1" dirty="0" smtClean="0"/>
          </a:p>
          <a:p>
            <a:r>
              <a:rPr lang="en-US" b="1" dirty="0" smtClean="0">
                <a:solidFill>
                  <a:srgbClr val="FF0000"/>
                </a:solidFill>
              </a:rPr>
              <a:t>When you reach the “Contact Information” section, enter the email and phone number that you would like students to use to contact you.  Also enter the business address not your personal address.</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4194" y="685800"/>
            <a:ext cx="10064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519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241" r="42029" b="30113"/>
          <a:stretch/>
        </p:blipFill>
        <p:spPr>
          <a:xfrm>
            <a:off x="228601" y="304801"/>
            <a:ext cx="4038600" cy="161602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81000"/>
            <a:ext cx="4537364" cy="587188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04800" y="2743200"/>
            <a:ext cx="3886200" cy="2585323"/>
          </a:xfrm>
          <a:prstGeom prst="rect">
            <a:avLst/>
          </a:prstGeom>
          <a:noFill/>
        </p:spPr>
        <p:txBody>
          <a:bodyPr wrap="square" rtlCol="0">
            <a:spAutoFit/>
          </a:bodyPr>
          <a:lstStyle/>
          <a:p>
            <a:r>
              <a:rPr lang="en-US" b="1" dirty="0" smtClean="0"/>
              <a:t>Once you have completed registration you should see a page like the one above.</a:t>
            </a:r>
            <a:endParaRPr lang="en-US" b="1" dirty="0"/>
          </a:p>
          <a:p>
            <a:endParaRPr lang="en-US" b="1" dirty="0" smtClean="0"/>
          </a:p>
          <a:p>
            <a:r>
              <a:rPr lang="en-US" b="1" dirty="0" smtClean="0"/>
              <a:t>Upon approval of your registration (within one to two working days) the SON Career Services Center staff will send you a “Welcome” letter to your email address.</a:t>
            </a:r>
          </a:p>
        </p:txBody>
      </p:sp>
      <p:sp>
        <p:nvSpPr>
          <p:cNvPr id="7" name="Down Arrow 6"/>
          <p:cNvSpPr/>
          <p:nvPr/>
        </p:nvSpPr>
        <p:spPr>
          <a:xfrm rot="10800000">
            <a:off x="1923288" y="1810512"/>
            <a:ext cx="484632" cy="978408"/>
          </a:xfrm>
          <a:prstGeom prst="down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Down Arrow 7"/>
          <p:cNvSpPr/>
          <p:nvPr/>
        </p:nvSpPr>
        <p:spPr>
          <a:xfrm rot="16200000">
            <a:off x="4209288" y="4325113"/>
            <a:ext cx="484632" cy="978408"/>
          </a:xfrm>
          <a:prstGeom prst="down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243880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295400"/>
            <a:ext cx="8458200" cy="4544078"/>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56444" y="996157"/>
            <a:ext cx="10112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0" y="304800"/>
            <a:ext cx="7162800" cy="646331"/>
          </a:xfrm>
          <a:prstGeom prst="rect">
            <a:avLst/>
          </a:prstGeom>
          <a:noFill/>
        </p:spPr>
        <p:txBody>
          <a:bodyPr wrap="square" rtlCol="0">
            <a:spAutoFit/>
          </a:bodyPr>
          <a:lstStyle/>
          <a:p>
            <a:r>
              <a:rPr lang="en-US" b="1" dirty="0" smtClean="0"/>
              <a:t>Access the system using the URL on the “Welcome” letter.  Access the  “My Account” section to make sure all of your information is correct.</a:t>
            </a:r>
            <a:endParaRPr lang="en-US" b="1" dirty="0"/>
          </a:p>
        </p:txBody>
      </p:sp>
    </p:spTree>
    <p:extLst>
      <p:ext uri="{BB962C8B-B14F-4D97-AF65-F5344CB8AC3E}">
        <p14:creationId xmlns:p14="http://schemas.microsoft.com/office/powerpoint/2010/main" val="2748442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438" r="9488"/>
          <a:stretch/>
        </p:blipFill>
        <p:spPr>
          <a:xfrm>
            <a:off x="533400" y="228600"/>
            <a:ext cx="3729050" cy="6172200"/>
          </a:xfrm>
          <a:prstGeom prst="rect">
            <a:avLst/>
          </a:prstGeom>
          <a:ln>
            <a:no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399" y="5181600"/>
            <a:ext cx="10112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88698"/>
            <a:ext cx="10112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973636" y="698242"/>
            <a:ext cx="3941764" cy="5016758"/>
          </a:xfrm>
          <a:prstGeom prst="rect">
            <a:avLst/>
          </a:prstGeom>
          <a:noFill/>
        </p:spPr>
        <p:txBody>
          <a:bodyPr wrap="square" rtlCol="0">
            <a:spAutoFit/>
          </a:bodyPr>
          <a:lstStyle/>
          <a:p>
            <a:r>
              <a:rPr lang="en-US" sz="3200" b="1" dirty="0" smtClean="0"/>
              <a:t>The “Personal Profile” tab allows you to update all personal information. </a:t>
            </a:r>
          </a:p>
          <a:p>
            <a:endParaRPr lang="en-US" sz="3200" b="1" dirty="0" smtClean="0"/>
          </a:p>
          <a:p>
            <a:r>
              <a:rPr lang="en-US" sz="3200" b="1" dirty="0" smtClean="0"/>
              <a:t>You will also be able to hide your contact </a:t>
            </a:r>
            <a:r>
              <a:rPr lang="en-US" sz="3200" b="1" dirty="0"/>
              <a:t>i</a:t>
            </a:r>
            <a:r>
              <a:rPr lang="en-US" sz="3200" b="1" dirty="0" smtClean="0"/>
              <a:t>nformation from students if you so desire.</a:t>
            </a:r>
            <a:endParaRPr lang="en-US" sz="3200" b="1" dirty="0"/>
          </a:p>
        </p:txBody>
      </p:sp>
    </p:spTree>
    <p:extLst>
      <p:ext uri="{BB962C8B-B14F-4D97-AF65-F5344CB8AC3E}">
        <p14:creationId xmlns:p14="http://schemas.microsoft.com/office/powerpoint/2010/main" val="4189386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27454"/>
          <a:stretch/>
        </p:blipFill>
        <p:spPr>
          <a:xfrm>
            <a:off x="152400" y="304801"/>
            <a:ext cx="4973782" cy="5334000"/>
          </a:xfrm>
          <a:prstGeom prst="rect">
            <a:avLst/>
          </a:prstGeom>
          <a:ln>
            <a:noFill/>
          </a:ln>
          <a:effectLst>
            <a:outerShdw blurRad="292100" dist="139700" dir="2700000" algn="tl" rotWithShape="0">
              <a:srgbClr val="333333">
                <a:alpha val="65000"/>
              </a:srgbClr>
            </a:outerShdw>
          </a:effec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213644" y="795191"/>
            <a:ext cx="10112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14818" y="990600"/>
            <a:ext cx="3576782" cy="3970318"/>
          </a:xfrm>
          <a:prstGeom prst="rect">
            <a:avLst/>
          </a:prstGeom>
          <a:noFill/>
        </p:spPr>
        <p:txBody>
          <a:bodyPr wrap="square" rtlCol="0">
            <a:spAutoFit/>
          </a:bodyPr>
          <a:lstStyle/>
          <a:p>
            <a:r>
              <a:rPr lang="en-US" sz="3600" b="1" dirty="0" smtClean="0"/>
              <a:t>You will also have the option to change your password if needed from your “My Account” section.</a:t>
            </a:r>
            <a:endParaRPr lang="en-US" sz="3600" b="1" dirty="0"/>
          </a:p>
        </p:txBody>
      </p:sp>
    </p:spTree>
    <p:extLst>
      <p:ext uri="{BB962C8B-B14F-4D97-AF65-F5344CB8AC3E}">
        <p14:creationId xmlns:p14="http://schemas.microsoft.com/office/powerpoint/2010/main" val="1655749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133600"/>
            <a:ext cx="8229600" cy="4282068"/>
          </a:xfrm>
          <a:prstGeom prst="rect">
            <a:avLst/>
          </a:prstGeom>
          <a:ln>
            <a:noFill/>
          </a:ln>
          <a:effectLst>
            <a:outerShdw blurRad="292100" dist="139700" dir="2700000" algn="tl" rotWithShape="0">
              <a:srgbClr val="333333">
                <a:alpha val="65000"/>
              </a:srgbClr>
            </a:outerShdw>
          </a:effectLst>
        </p:spPr>
      </p:pic>
      <p:sp>
        <p:nvSpPr>
          <p:cNvPr id="5" name="Down Arrow 4"/>
          <p:cNvSpPr/>
          <p:nvPr/>
        </p:nvSpPr>
        <p:spPr>
          <a:xfrm>
            <a:off x="2895600" y="1905000"/>
            <a:ext cx="609600" cy="1256145"/>
          </a:xfrm>
          <a:prstGeom prst="down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427672"/>
            <a:ext cx="8153400" cy="1477328"/>
          </a:xfrm>
          <a:prstGeom prst="rect">
            <a:avLst/>
          </a:prstGeom>
        </p:spPr>
        <p:txBody>
          <a:bodyPr wrap="square">
            <a:spAutoFit/>
          </a:bodyPr>
          <a:lstStyle/>
          <a:p>
            <a:r>
              <a:rPr lang="en-US" b="1" dirty="0" smtClean="0"/>
              <a:t>Contacts will have access to a personal “Document Library” where you will be able to store links to videos or information about your company.  This will allow you to have the information on the system at all times and you will not have to search for it on your personal computer.  All documents are secure and may only be viewed by the contact who stored them.</a:t>
            </a:r>
            <a:endParaRPr lang="en-US" b="1" dirty="0"/>
          </a:p>
        </p:txBody>
      </p:sp>
    </p:spTree>
    <p:extLst>
      <p:ext uri="{BB962C8B-B14F-4D97-AF65-F5344CB8AC3E}">
        <p14:creationId xmlns:p14="http://schemas.microsoft.com/office/powerpoint/2010/main" val="95711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1429</TotalTime>
  <Words>1157</Words>
  <Application>Microsoft Office PowerPoint</Application>
  <PresentationFormat>On-screen Show (4:3)</PresentationFormat>
  <Paragraphs>51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This is the main login page.  The link can be found at www.ttuhsc.edu/son/career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Tech University Health Sciences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Reeves, Amanda</dc:creator>
  <cp:lastModifiedBy>Reeves, Amanda</cp:lastModifiedBy>
  <cp:revision>63</cp:revision>
  <dcterms:created xsi:type="dcterms:W3CDTF">2012-08-21T15:39:46Z</dcterms:created>
  <dcterms:modified xsi:type="dcterms:W3CDTF">2012-10-17T21:00:02Z</dcterms:modified>
</cp:coreProperties>
</file>