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68" r:id="rId1"/>
  </p:sldMasterIdLst>
  <p:notesMasterIdLst>
    <p:notesMasterId r:id="rId19"/>
  </p:notesMasterIdLst>
  <p:sldIdLst>
    <p:sldId id="256" r:id="rId2"/>
    <p:sldId id="257" r:id="rId3"/>
    <p:sldId id="272" r:id="rId4"/>
    <p:sldId id="273" r:id="rId5"/>
    <p:sldId id="261" r:id="rId6"/>
    <p:sldId id="258" r:id="rId7"/>
    <p:sldId id="259" r:id="rId8"/>
    <p:sldId id="270" r:id="rId9"/>
    <p:sldId id="264" r:id="rId10"/>
    <p:sldId id="268" r:id="rId11"/>
    <p:sldId id="265" r:id="rId12"/>
    <p:sldId id="263" r:id="rId13"/>
    <p:sldId id="266" r:id="rId14"/>
    <p:sldId id="269" r:id="rId15"/>
    <p:sldId id="271" r:id="rId16"/>
    <p:sldId id="267" r:id="rId17"/>
    <p:sldId id="262" r:id="rId18"/>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95332" autoAdjust="0"/>
  </p:normalViewPr>
  <p:slideViewPr>
    <p:cSldViewPr snapToGrid="0">
      <p:cViewPr varScale="1">
        <p:scale>
          <a:sx n="80" d="100"/>
          <a:sy n="80" d="100"/>
        </p:scale>
        <p:origin x="710" y="62"/>
      </p:cViewPr>
      <p:guideLst/>
    </p:cSldViewPr>
  </p:slideViewPr>
  <p:notesTextViewPr>
    <p:cViewPr>
      <p:scale>
        <a:sx n="1" d="1"/>
        <a:sy n="1" d="1"/>
      </p:scale>
      <p:origin x="0" y="0"/>
    </p:cViewPr>
  </p:notesTextViewPr>
  <p:sorterViewPr>
    <p:cViewPr>
      <p:scale>
        <a:sx n="100" d="100"/>
        <a:sy n="100" d="100"/>
      </p:scale>
      <p:origin x="0" y="-1757"/>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A01FC19-ECFE-40B7-A622-24A1C2528945}" type="datetimeFigureOut">
              <a:rPr lang="en-US" smtClean="0"/>
              <a:t>2/27/2019</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4A8B3D4-ABBE-474B-9FA4-6128D7EC4E92}" type="slidenum">
              <a:rPr lang="en-US" smtClean="0"/>
              <a:t>‹#›</a:t>
            </a:fld>
            <a:endParaRPr lang="en-US" dirty="0"/>
          </a:p>
        </p:txBody>
      </p:sp>
    </p:spTree>
    <p:extLst>
      <p:ext uri="{BB962C8B-B14F-4D97-AF65-F5344CB8AC3E}">
        <p14:creationId xmlns:p14="http://schemas.microsoft.com/office/powerpoint/2010/main" val="302146635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According to the nationwide survey, conducted online by Harris Poll on behalf of CareerBuilder from November 16 to December 6, 2016 among more than 2,600 hiring and human resource managers, it doesn’t take long for a hiring manager to make a decision. Around half of employers (51 percent) know within the first five minutes of an interview if a candidate is a good fit for a position — on par with last year (50 percent).</a:t>
            </a:r>
          </a:p>
          <a:p>
            <a:r>
              <a:rPr lang="en-US" dirty="0" smtClean="0"/>
              <a:t>“The best solution to minimize pre-interview anxiety is solid preparation,” said Rosemary Haefner, chief human resources officer for CareerBuilder. “If you don’t read about the company and research your role thoroughly, you could magnify your fear of interviewing poorly and lose the opportunity.”</a:t>
            </a:r>
          </a:p>
          <a:p>
            <a:endParaRPr lang="en-US" dirty="0"/>
          </a:p>
        </p:txBody>
      </p:sp>
      <p:sp>
        <p:nvSpPr>
          <p:cNvPr id="4" name="Slide Number Placeholder 3"/>
          <p:cNvSpPr>
            <a:spLocks noGrp="1"/>
          </p:cNvSpPr>
          <p:nvPr>
            <p:ph type="sldNum" sz="quarter" idx="10"/>
          </p:nvPr>
        </p:nvSpPr>
        <p:spPr/>
        <p:txBody>
          <a:bodyPr/>
          <a:lstStyle/>
          <a:p>
            <a:fld id="{BC46727E-AD2A-4528-99D4-7FD61F4E5A12}" type="slidenum">
              <a:rPr lang="en-US" smtClean="0"/>
              <a:t>3</a:t>
            </a:fld>
            <a:endParaRPr lang="en-US" dirty="0"/>
          </a:p>
        </p:txBody>
      </p:sp>
    </p:spTree>
    <p:extLst>
      <p:ext uri="{BB962C8B-B14F-4D97-AF65-F5344CB8AC3E}">
        <p14:creationId xmlns:p14="http://schemas.microsoft.com/office/powerpoint/2010/main" val="324550059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According to the nationwide survey, conducted online by Harris Poll on behalf of CareerBuilder from November 16 to December 6, 2016 among more than 2,600 hiring and human resource managers, it doesn’t take long for a hiring manager to make a decision. Around half of employers (51 percent) know within the first five minutes of an interview if a candidate is a good fit for a position — on par with last year (50 percent).</a:t>
            </a:r>
          </a:p>
          <a:p>
            <a:r>
              <a:rPr lang="en-US" dirty="0" smtClean="0"/>
              <a:t>“The best solution to minimize pre-interview anxiety is solid preparation,” said Rosemary Haefner, chief human resources officer for CareerBuilder. “If you don’t read about the company and research your role thoroughly, you could magnify your fear of interviewing poorly and lose the opportunity.”</a:t>
            </a:r>
          </a:p>
          <a:p>
            <a:endParaRPr lang="en-US" dirty="0"/>
          </a:p>
        </p:txBody>
      </p:sp>
      <p:sp>
        <p:nvSpPr>
          <p:cNvPr id="4" name="Slide Number Placeholder 3"/>
          <p:cNvSpPr>
            <a:spLocks noGrp="1"/>
          </p:cNvSpPr>
          <p:nvPr>
            <p:ph type="sldNum" sz="quarter" idx="10"/>
          </p:nvPr>
        </p:nvSpPr>
        <p:spPr/>
        <p:txBody>
          <a:bodyPr/>
          <a:lstStyle/>
          <a:p>
            <a:fld id="{BC46727E-AD2A-4528-99D4-7FD61F4E5A12}" type="slidenum">
              <a:rPr lang="en-US" smtClean="0"/>
              <a:t>4</a:t>
            </a:fld>
            <a:endParaRPr lang="en-US" dirty="0"/>
          </a:p>
        </p:txBody>
      </p:sp>
    </p:spTree>
    <p:extLst>
      <p:ext uri="{BB962C8B-B14F-4D97-AF65-F5344CB8AC3E}">
        <p14:creationId xmlns:p14="http://schemas.microsoft.com/office/powerpoint/2010/main" val="310612459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According to the nationwide survey, conducted online by Harris Poll on behalf of CareerBuilder from November 16 to December 6, 2016 among more than 2,600 hiring and human resource managers, it doesn’t take long for a hiring manager to make a decision. Around half of employers (51 percent) know within the first five minutes of an interview if a candidate is a good fit for a position — on par with last year (50 percent).</a:t>
            </a:r>
          </a:p>
          <a:p>
            <a:r>
              <a:rPr lang="en-US" dirty="0" smtClean="0"/>
              <a:t>“The best solution to minimize pre-interview anxiety is solid preparation,” said Rosemary Haefner, chief human resources officer for CareerBuilder. “If you don’t read about the company and research your role thoroughly, you could magnify your fear of interviewing poorly and lose the opportunity.”</a:t>
            </a:r>
          </a:p>
          <a:p>
            <a:endParaRPr lang="en-US" dirty="0"/>
          </a:p>
        </p:txBody>
      </p:sp>
      <p:sp>
        <p:nvSpPr>
          <p:cNvPr id="4" name="Slide Number Placeholder 3"/>
          <p:cNvSpPr>
            <a:spLocks noGrp="1"/>
          </p:cNvSpPr>
          <p:nvPr>
            <p:ph type="sldNum" sz="quarter" idx="10"/>
          </p:nvPr>
        </p:nvSpPr>
        <p:spPr/>
        <p:txBody>
          <a:bodyPr/>
          <a:lstStyle/>
          <a:p>
            <a:fld id="{BC46727E-AD2A-4528-99D4-7FD61F4E5A12}" type="slidenum">
              <a:rPr lang="en-US" smtClean="0"/>
              <a:t>8</a:t>
            </a:fld>
            <a:endParaRPr lang="en-US" dirty="0"/>
          </a:p>
        </p:txBody>
      </p:sp>
    </p:spTree>
    <p:extLst>
      <p:ext uri="{BB962C8B-B14F-4D97-AF65-F5344CB8AC3E}">
        <p14:creationId xmlns:p14="http://schemas.microsoft.com/office/powerpoint/2010/main" val="319443649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According to the nationwide survey, conducted online by Harris Poll on behalf of CareerBuilder from November 16 to December 6, 2016 among more than 2,600 hiring and human resource managers, it doesn’t take long for a hiring manager to make a decision. Around half of employers (51 percent) know within the first five minutes of an interview if a candidate is a good fit for a position — on par with last year (50 percent).</a:t>
            </a:r>
          </a:p>
          <a:p>
            <a:r>
              <a:rPr lang="en-US" dirty="0" smtClean="0"/>
              <a:t>“The best solution to minimize pre-interview anxiety is solid preparation,” said Rosemary Haefner, chief human resources officer for CareerBuilder. “If you don’t read about the company and research your role thoroughly, you could magnify your fear of interviewing poorly and lose the opportunity.”</a:t>
            </a:r>
          </a:p>
          <a:p>
            <a:endParaRPr lang="en-US" dirty="0"/>
          </a:p>
        </p:txBody>
      </p:sp>
      <p:sp>
        <p:nvSpPr>
          <p:cNvPr id="4" name="Slide Number Placeholder 3"/>
          <p:cNvSpPr>
            <a:spLocks noGrp="1"/>
          </p:cNvSpPr>
          <p:nvPr>
            <p:ph type="sldNum" sz="quarter" idx="10"/>
          </p:nvPr>
        </p:nvSpPr>
        <p:spPr/>
        <p:txBody>
          <a:bodyPr/>
          <a:lstStyle/>
          <a:p>
            <a:fld id="{BC46727E-AD2A-4528-99D4-7FD61F4E5A12}" type="slidenum">
              <a:rPr lang="en-US" smtClean="0"/>
              <a:t>9</a:t>
            </a:fld>
            <a:endParaRPr lang="en-US" dirty="0"/>
          </a:p>
        </p:txBody>
      </p:sp>
    </p:spTree>
    <p:extLst>
      <p:ext uri="{BB962C8B-B14F-4D97-AF65-F5344CB8AC3E}">
        <p14:creationId xmlns:p14="http://schemas.microsoft.com/office/powerpoint/2010/main" val="405740033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According to the nationwide survey, conducted online by Harris Poll on behalf of CareerBuilder from November 16 to December 6, 2016 among more than 2,600 hiring and human resource managers, it doesn’t take long for a hiring manager to make a decision. Around half of employers (51 percent) know within the first five minutes of an interview if a candidate is a good fit for a position — on par with last year (50 percent).</a:t>
            </a:r>
          </a:p>
          <a:p>
            <a:r>
              <a:rPr lang="en-US" dirty="0" smtClean="0"/>
              <a:t>“The best solution to minimize pre-interview anxiety is solid preparation,” said Rosemary Haefner, chief human resources officer for CareerBuilder. “If you don’t read about the company and research your role thoroughly, you could magnify your fear of interviewing poorly and lose the opportunity.”</a:t>
            </a:r>
          </a:p>
          <a:p>
            <a:endParaRPr lang="en-US" dirty="0"/>
          </a:p>
        </p:txBody>
      </p:sp>
      <p:sp>
        <p:nvSpPr>
          <p:cNvPr id="4" name="Slide Number Placeholder 3"/>
          <p:cNvSpPr>
            <a:spLocks noGrp="1"/>
          </p:cNvSpPr>
          <p:nvPr>
            <p:ph type="sldNum" sz="quarter" idx="10"/>
          </p:nvPr>
        </p:nvSpPr>
        <p:spPr/>
        <p:txBody>
          <a:bodyPr/>
          <a:lstStyle/>
          <a:p>
            <a:fld id="{BC46727E-AD2A-4528-99D4-7FD61F4E5A12}" type="slidenum">
              <a:rPr lang="en-US" smtClean="0"/>
              <a:t>10</a:t>
            </a:fld>
            <a:endParaRPr lang="en-US" dirty="0"/>
          </a:p>
        </p:txBody>
      </p:sp>
    </p:spTree>
    <p:extLst>
      <p:ext uri="{BB962C8B-B14F-4D97-AF65-F5344CB8AC3E}">
        <p14:creationId xmlns:p14="http://schemas.microsoft.com/office/powerpoint/2010/main" val="290491406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According to the nationwide survey, conducted online by Harris Poll on behalf of CareerBuilder from November 16 to December 6, 2016 among more than 2,600 hiring and human resource managers, it doesn’t take long for a hiring manager to make a decision. Around half of employers (51 percent) know within the first five minutes of an interview if a candidate is a good fit for a position — on par with last year (50 percent).</a:t>
            </a:r>
          </a:p>
          <a:p>
            <a:r>
              <a:rPr lang="en-US" dirty="0" smtClean="0"/>
              <a:t>“The best solution to minimize pre-interview anxiety is solid preparation,” said Rosemary Haefner, chief human resources officer for CareerBuilder. “If you don’t read about the company and research your role thoroughly, you could magnify your fear of interviewing poorly and lose the opportunity.”</a:t>
            </a:r>
          </a:p>
          <a:p>
            <a:endParaRPr lang="en-US" dirty="0"/>
          </a:p>
        </p:txBody>
      </p:sp>
      <p:sp>
        <p:nvSpPr>
          <p:cNvPr id="4" name="Slide Number Placeholder 3"/>
          <p:cNvSpPr>
            <a:spLocks noGrp="1"/>
          </p:cNvSpPr>
          <p:nvPr>
            <p:ph type="sldNum" sz="quarter" idx="10"/>
          </p:nvPr>
        </p:nvSpPr>
        <p:spPr/>
        <p:txBody>
          <a:bodyPr/>
          <a:lstStyle/>
          <a:p>
            <a:fld id="{BC46727E-AD2A-4528-99D4-7FD61F4E5A12}" type="slidenum">
              <a:rPr lang="en-US" smtClean="0"/>
              <a:t>13</a:t>
            </a:fld>
            <a:endParaRPr lang="en-US" dirty="0"/>
          </a:p>
        </p:txBody>
      </p:sp>
    </p:spTree>
    <p:extLst>
      <p:ext uri="{BB962C8B-B14F-4D97-AF65-F5344CB8AC3E}">
        <p14:creationId xmlns:p14="http://schemas.microsoft.com/office/powerpoint/2010/main" val="117306027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According to the nationwide survey, conducted online by Harris Poll on behalf of CareerBuilder from November 16 to December 6, 2016 among more than 2,600 hiring and human resource managers, it doesn’t take long for a hiring manager to make a decision. Around half of employers (51 percent) know within the first five minutes of an interview if a candidate is a good fit for a position — on par with last year (50 percent).</a:t>
            </a:r>
          </a:p>
          <a:p>
            <a:r>
              <a:rPr lang="en-US" dirty="0" smtClean="0"/>
              <a:t>“The best solution to minimize pre-interview anxiety is solid preparation,” said Rosemary Haefner, chief human resources officer for CareerBuilder. “If you don’t read about the company and research your role thoroughly, you could magnify your fear of interviewing poorly and lose the opportunity.”</a:t>
            </a:r>
          </a:p>
          <a:p>
            <a:endParaRPr lang="en-US" dirty="0"/>
          </a:p>
        </p:txBody>
      </p:sp>
      <p:sp>
        <p:nvSpPr>
          <p:cNvPr id="4" name="Slide Number Placeholder 3"/>
          <p:cNvSpPr>
            <a:spLocks noGrp="1"/>
          </p:cNvSpPr>
          <p:nvPr>
            <p:ph type="sldNum" sz="quarter" idx="10"/>
          </p:nvPr>
        </p:nvSpPr>
        <p:spPr/>
        <p:txBody>
          <a:bodyPr/>
          <a:lstStyle/>
          <a:p>
            <a:fld id="{BC46727E-AD2A-4528-99D4-7FD61F4E5A12}" type="slidenum">
              <a:rPr lang="en-US" smtClean="0"/>
              <a:t>14</a:t>
            </a:fld>
            <a:endParaRPr lang="en-US" dirty="0"/>
          </a:p>
        </p:txBody>
      </p:sp>
    </p:spTree>
    <p:extLst>
      <p:ext uri="{BB962C8B-B14F-4D97-AF65-F5344CB8AC3E}">
        <p14:creationId xmlns:p14="http://schemas.microsoft.com/office/powerpoint/2010/main" val="82709505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According to the nationwide survey, conducted online by Harris Poll on behalf of CareerBuilder from November 16 to December 6, 2016 among more than 2,600 hiring and human resource managers, it doesn’t take long for a hiring manager to make a decision. Around half of employers (51 percent) know within the first five minutes of an interview if a candidate is a good fit for a position — on par with last year (50 percent).</a:t>
            </a:r>
          </a:p>
          <a:p>
            <a:r>
              <a:rPr lang="en-US" dirty="0" smtClean="0"/>
              <a:t>“The best solution to minimize pre-interview anxiety is solid preparation,” said Rosemary Haefner, chief human resources officer for CareerBuilder. “If you don’t read about the company and research your role thoroughly, you could magnify your fear of interviewing poorly and lose the opportunity.”</a:t>
            </a:r>
          </a:p>
          <a:p>
            <a:endParaRPr lang="en-US" dirty="0"/>
          </a:p>
        </p:txBody>
      </p:sp>
      <p:sp>
        <p:nvSpPr>
          <p:cNvPr id="4" name="Slide Number Placeholder 3"/>
          <p:cNvSpPr>
            <a:spLocks noGrp="1"/>
          </p:cNvSpPr>
          <p:nvPr>
            <p:ph type="sldNum" sz="quarter" idx="10"/>
          </p:nvPr>
        </p:nvSpPr>
        <p:spPr/>
        <p:txBody>
          <a:bodyPr/>
          <a:lstStyle/>
          <a:p>
            <a:fld id="{BC46727E-AD2A-4528-99D4-7FD61F4E5A12}" type="slidenum">
              <a:rPr lang="en-US" smtClean="0"/>
              <a:t>15</a:t>
            </a:fld>
            <a:endParaRPr lang="en-US" dirty="0"/>
          </a:p>
        </p:txBody>
      </p:sp>
    </p:spTree>
    <p:extLst>
      <p:ext uri="{BB962C8B-B14F-4D97-AF65-F5344CB8AC3E}">
        <p14:creationId xmlns:p14="http://schemas.microsoft.com/office/powerpoint/2010/main" val="42604521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According to the nationwide survey, conducted online by Harris Poll on behalf of CareerBuilder from November 16 to December 6, 2016 among more than 2,600 hiring and human resource managers, it doesn’t take long for a hiring manager to make a decision. Around half of employers (51 percent) know within the first five minutes of an interview if a candidate is a good fit for a position — on par with last year (50 percent).</a:t>
            </a:r>
          </a:p>
          <a:p>
            <a:r>
              <a:rPr lang="en-US" dirty="0" smtClean="0"/>
              <a:t>“The best solution to minimize pre-interview anxiety is solid preparation,” said Rosemary Haefner, chief human resources officer for CareerBuilder. “If you don’t read about the company and research your role thoroughly, you could magnify your fear of interviewing poorly and lose the opportunity.”</a:t>
            </a:r>
          </a:p>
          <a:p>
            <a:endParaRPr lang="en-US" dirty="0"/>
          </a:p>
        </p:txBody>
      </p:sp>
      <p:sp>
        <p:nvSpPr>
          <p:cNvPr id="4" name="Slide Number Placeholder 3"/>
          <p:cNvSpPr>
            <a:spLocks noGrp="1"/>
          </p:cNvSpPr>
          <p:nvPr>
            <p:ph type="sldNum" sz="quarter" idx="10"/>
          </p:nvPr>
        </p:nvSpPr>
        <p:spPr/>
        <p:txBody>
          <a:bodyPr/>
          <a:lstStyle/>
          <a:p>
            <a:fld id="{BC46727E-AD2A-4528-99D4-7FD61F4E5A12}" type="slidenum">
              <a:rPr lang="en-US" smtClean="0"/>
              <a:t>16</a:t>
            </a:fld>
            <a:endParaRPr lang="en-US" dirty="0"/>
          </a:p>
        </p:txBody>
      </p:sp>
    </p:spTree>
    <p:extLst>
      <p:ext uri="{BB962C8B-B14F-4D97-AF65-F5344CB8AC3E}">
        <p14:creationId xmlns:p14="http://schemas.microsoft.com/office/powerpoint/2010/main" val="271415859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16" name="Group 15"/>
          <p:cNvGrpSpPr/>
          <p:nvPr/>
        </p:nvGrpSpPr>
        <p:grpSpPr>
          <a:xfrm>
            <a:off x="0" y="-8467"/>
            <a:ext cx="12192000" cy="6866467"/>
            <a:chOff x="0" y="-8467"/>
            <a:chExt cx="12192000" cy="6866467"/>
          </a:xfrm>
        </p:grpSpPr>
        <p:sp>
          <p:nvSpPr>
            <p:cNvPr id="15" name="Freeform 14"/>
            <p:cNvSpPr/>
            <p:nvPr/>
          </p:nvSpPr>
          <p:spPr>
            <a:xfrm>
              <a:off x="0" y="-7862"/>
              <a:ext cx="863600" cy="5698067"/>
            </a:xfrm>
            <a:custGeom>
              <a:avLst/>
              <a:gdLst/>
              <a:ahLst/>
              <a:cxnLst/>
              <a:rect l="l" t="t" r="r" b="b"/>
              <a:pathLst>
                <a:path w="863600" h="5698067">
                  <a:moveTo>
                    <a:pt x="0" y="8467"/>
                  </a:moveTo>
                  <a:lnTo>
                    <a:pt x="863600" y="0"/>
                  </a:lnTo>
                  <a:lnTo>
                    <a:pt x="863600" y="16934"/>
                  </a:lnTo>
                  <a:lnTo>
                    <a:pt x="0" y="5698067"/>
                  </a:lnTo>
                  <a:lnTo>
                    <a:pt x="0" y="8467"/>
                  </a:lnTo>
                  <a:close/>
                </a:path>
              </a:pathLst>
            </a:custGeom>
            <a:solidFill>
              <a:schemeClr val="accent1">
                <a:alpha val="70000"/>
              </a:schemeClr>
            </a:solidFill>
            <a:ln>
              <a:noFill/>
            </a:ln>
            <a:effectLst/>
          </p:spPr>
          <p:style>
            <a:lnRef idx="1">
              <a:schemeClr val="accent1"/>
            </a:lnRef>
            <a:fillRef idx="3">
              <a:schemeClr val="accent1"/>
            </a:fillRef>
            <a:effectRef idx="2">
              <a:schemeClr val="accent1"/>
            </a:effectRef>
            <a:fontRef idx="minor">
              <a:schemeClr val="lt1"/>
            </a:fontRef>
          </p:style>
        </p:sp>
        <p:cxnSp>
          <p:nvCxnSpPr>
            <p:cNvPr id="19" name="Straight Connector 18"/>
            <p:cNvCxnSpPr/>
            <p:nvPr/>
          </p:nvCxnSpPr>
          <p:spPr>
            <a:xfrm>
              <a:off x="9371012"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flipH="1">
              <a:off x="7425267" y="3681413"/>
              <a:ext cx="4763558" cy="3176587"/>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21"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2"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Isosceles Triangle 22"/>
            <p:cNvSpPr/>
            <p:nvPr/>
          </p:nvSpPr>
          <p:spPr>
            <a:xfrm>
              <a:off x="8932333" y="3048000"/>
              <a:ext cx="3259667" cy="3810000"/>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2">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2">
                <a:lumMod val="75000"/>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10371666" y="3589867"/>
              <a:ext cx="1817159" cy="3268133"/>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2/27/2019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24391775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smtClean="0"/>
              <a:pPr/>
              <a:t>2/27/2019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52891854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smtClean="0"/>
              <a:t>Click to edit Master title style</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Edit Master text styles</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smtClean="0"/>
              <a:pPr/>
              <a:t>2/27/2019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325797876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smtClean="0"/>
              <a:pPr/>
              <a:t>2/27/2019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73734252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smtClean="0"/>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smtClean="0"/>
              <a:pPr/>
              <a:t>2/27/2019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62269399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en-US" smtClean="0"/>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smtClean="0"/>
              <a:pPr/>
              <a:t>2/27/2019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96336497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55C6B4A9-1611-4792-9094-5F34BCA07E0B}" type="datetimeFigureOut">
              <a:rPr lang="en-US" smtClean="0"/>
              <a:t>2/27/2019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9333C77-0158-454C-844F-B7AB9BD7DAD4}" type="slidenum">
              <a:rPr lang="en-US" smtClean="0"/>
              <a:t>‹#›</a:t>
            </a:fld>
            <a:endParaRPr lang="en-US" dirty="0"/>
          </a:p>
        </p:txBody>
      </p:sp>
    </p:spTree>
    <p:extLst>
      <p:ext uri="{BB962C8B-B14F-4D97-AF65-F5344CB8AC3E}">
        <p14:creationId xmlns:p14="http://schemas.microsoft.com/office/powerpoint/2010/main" val="82435903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2/27/2019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90404859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2/27/2019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14312155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smtClean="0"/>
              <a:pPr/>
              <a:t>2/27/2019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19323799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EB712588-04B1-427B-82EE-E8DB90309F08}" type="datetimeFigureOut">
              <a:rPr lang="en-US" smtClean="0"/>
              <a:t>2/27/2019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FF9F0C5-380F-41C2-899A-BAC0F0927E16}" type="slidenum">
              <a:rPr lang="en-US" smtClean="0"/>
              <a:t>‹#›</a:t>
            </a:fld>
            <a:endParaRPr lang="en-US" dirty="0"/>
          </a:p>
        </p:txBody>
      </p:sp>
    </p:spTree>
    <p:extLst>
      <p:ext uri="{BB962C8B-B14F-4D97-AF65-F5344CB8AC3E}">
        <p14:creationId xmlns:p14="http://schemas.microsoft.com/office/powerpoint/2010/main" val="234087851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smtClean="0"/>
              <a:pPr/>
              <a:t>2/27/2019</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24809682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smtClean="0"/>
              <a:pPr/>
              <a:t>2/27/2019</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10470391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smtClean="0"/>
              <a:pPr/>
              <a:t>2/27/2019</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99079326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en-US" smtClean="0"/>
              <a:t>Click to edit Master title style</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42A54C80-263E-416B-A8E0-580EDEADCBDC}" type="datetimeFigureOut">
              <a:rPr lang="en-US" smtClean="0"/>
              <a:t>2/27/2019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19954A3-9DFD-4C44-94BA-B95130A3BA1C}" type="slidenum">
              <a:rPr lang="en-US" smtClean="0"/>
              <a:t>‹#›</a:t>
            </a:fld>
            <a:endParaRPr lang="en-US" dirty="0"/>
          </a:p>
        </p:txBody>
      </p:sp>
    </p:spTree>
    <p:extLst>
      <p:ext uri="{BB962C8B-B14F-4D97-AF65-F5344CB8AC3E}">
        <p14:creationId xmlns:p14="http://schemas.microsoft.com/office/powerpoint/2010/main" val="391152681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dirty="0" smtClean="0"/>
              <a:t>Click icon to add picture</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
        <p:nvSpPr>
          <p:cNvPr id="5" name="Date Placeholder 4"/>
          <p:cNvSpPr>
            <a:spLocks noGrp="1"/>
          </p:cNvSpPr>
          <p:nvPr>
            <p:ph type="dt" sz="half" idx="10"/>
          </p:nvPr>
        </p:nvSpPr>
        <p:spPr/>
        <p:txBody>
          <a:bodyPr/>
          <a:lstStyle/>
          <a:p>
            <a:fld id="{B61BEF0D-F0BB-DE4B-95CE-6DB70DBA9567}" type="datetimeFigureOut">
              <a:rPr lang="en-US" smtClean="0"/>
              <a:pPr/>
              <a:t>2/27/2019</a:t>
            </a:fld>
            <a:endParaRPr lang="en-US" dirty="0"/>
          </a:p>
        </p:txBody>
      </p:sp>
    </p:spTree>
    <p:extLst>
      <p:ext uri="{BB962C8B-B14F-4D97-AF65-F5344CB8AC3E}">
        <p14:creationId xmlns:p14="http://schemas.microsoft.com/office/powerpoint/2010/main" val="119999076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44" name="Group 43"/>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2">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2">
                <a:lumMod val="75000"/>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a:off x="0" y="4013200"/>
              <a:ext cx="448733" cy="2844800"/>
            </a:xfrm>
            <a:prstGeom prst="triangle">
              <a:avLst>
                <a:gd name="adj" fmla="val 0"/>
              </a:avLst>
            </a:prstGeom>
            <a:solidFill>
              <a:schemeClr val="accent1">
                <a:alpha val="70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B61BEF0D-F0BB-DE4B-95CE-6DB70DBA9567}" type="datetimeFigureOut">
              <a:rPr lang="en-US" smtClean="0"/>
              <a:pPr/>
              <a:t>2/27/2019</a:t>
            </a:fld>
            <a:endParaRPr lang="en-US" dirty="0"/>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346115018"/>
      </p:ext>
    </p:extLst>
  </p:cSld>
  <p:clrMap bg1="lt1" tx1="dk1" bg2="lt2" tx2="dk2" accent1="accent1" accent2="accent2" accent3="accent3" accent4="accent4" accent5="accent5" accent6="accent6" hlink="hlink" folHlink="folHlink"/>
  <p:sldLayoutIdLst>
    <p:sldLayoutId id="2147483669" r:id="rId1"/>
    <p:sldLayoutId id="2147483670" r:id="rId2"/>
    <p:sldLayoutId id="2147483671" r:id="rId3"/>
    <p:sldLayoutId id="2147483672" r:id="rId4"/>
    <p:sldLayoutId id="2147483673" r:id="rId5"/>
    <p:sldLayoutId id="2147483674" r:id="rId6"/>
    <p:sldLayoutId id="2147483675" r:id="rId7"/>
    <p:sldLayoutId id="2147483676" r:id="rId8"/>
    <p:sldLayoutId id="2147483677" r:id="rId9"/>
    <p:sldLayoutId id="2147483678" r:id="rId10"/>
    <p:sldLayoutId id="2147483679" r:id="rId11"/>
    <p:sldLayoutId id="2147483680" r:id="rId12"/>
    <p:sldLayoutId id="2147483681" r:id="rId13"/>
    <p:sldLayoutId id="2147483682" r:id="rId14"/>
    <p:sldLayoutId id="2147483683" r:id="rId15"/>
    <p:sldLayoutId id="2147483684" r:id="rId16"/>
  </p:sldLayoutIdLst>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5.jpg"/><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3" Type="http://schemas.openxmlformats.org/officeDocument/2006/relationships/hyperlink" Target="http://www.ttuhsc.edu/nursing/career" TargetMode="External"/><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3" Type="http://schemas.openxmlformats.org/officeDocument/2006/relationships/hyperlink" Target="https://www.bswhealth.com/" TargetMode="External"/><Relationship Id="rId2" Type="http://schemas.openxmlformats.org/officeDocument/2006/relationships/notesSlide" Target="../notesSlides/notesSlide1.xml"/><Relationship Id="rId1" Type="http://schemas.openxmlformats.org/officeDocument/2006/relationships/slideLayout" Target="../slideLayouts/slideLayout4.xml"/><Relationship Id="rId5" Type="http://schemas.openxmlformats.org/officeDocument/2006/relationships/hyperlink" Target="http://www.cookchildrens.org/" TargetMode="External"/><Relationship Id="rId4" Type="http://schemas.openxmlformats.org/officeDocument/2006/relationships/hyperlink" Target="https://www.childrens.com/" TargetMode="External"/></Relationships>
</file>

<file path=ppt/slides/_rels/slide4.xml.rels><?xml version="1.0" encoding="UTF-8" standalone="yes"?>
<Relationships xmlns="http://schemas.openxmlformats.org/package/2006/relationships"><Relationship Id="rId3" Type="http://schemas.openxmlformats.org/officeDocument/2006/relationships/hyperlink" Target="http://www.ttuhsc.edu/nursing/career" TargetMode="External"/><Relationship Id="rId2" Type="http://schemas.openxmlformats.org/officeDocument/2006/relationships/notesSlide" Target="../notesSlides/notesSlide2.xml"/><Relationship Id="rId1" Type="http://schemas.openxmlformats.org/officeDocument/2006/relationships/slideLayout" Target="../slideLayouts/slideLayout4.xml"/><Relationship Id="rId4" Type="http://schemas.openxmlformats.org/officeDocument/2006/relationships/image" Target="../media/image1.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solidFill>
                  <a:schemeClr val="accent1">
                    <a:lumMod val="75000"/>
                  </a:schemeClr>
                </a:solidFill>
              </a:rPr>
              <a:t>Career Services Center</a:t>
            </a:r>
            <a:br>
              <a:rPr lang="en-US" dirty="0" smtClean="0">
                <a:solidFill>
                  <a:schemeClr val="accent1">
                    <a:lumMod val="75000"/>
                  </a:schemeClr>
                </a:solidFill>
              </a:rPr>
            </a:br>
            <a:r>
              <a:rPr lang="en-US" dirty="0" smtClean="0">
                <a:solidFill>
                  <a:schemeClr val="accent1">
                    <a:lumMod val="75000"/>
                  </a:schemeClr>
                </a:solidFill>
              </a:rPr>
              <a:t>Ignorance is </a:t>
            </a:r>
            <a:r>
              <a:rPr lang="en-US" dirty="0" smtClean="0">
                <a:solidFill>
                  <a:schemeClr val="accent1">
                    <a:lumMod val="75000"/>
                  </a:schemeClr>
                </a:solidFill>
              </a:rPr>
              <a:t>NOT Bliss</a:t>
            </a:r>
            <a:endParaRPr lang="en-US" dirty="0">
              <a:solidFill>
                <a:schemeClr val="accent1">
                  <a:lumMod val="75000"/>
                </a:schemeClr>
              </a:solidFill>
            </a:endParaRPr>
          </a:p>
        </p:txBody>
      </p:sp>
      <p:sp>
        <p:nvSpPr>
          <p:cNvPr id="3" name="Subtitle 2"/>
          <p:cNvSpPr>
            <a:spLocks noGrp="1"/>
          </p:cNvSpPr>
          <p:nvPr>
            <p:ph type="subTitle" idx="1"/>
          </p:nvPr>
        </p:nvSpPr>
        <p:spPr/>
        <p:txBody>
          <a:bodyPr>
            <a:normAutofit lnSpcReduction="10000"/>
          </a:bodyPr>
          <a:lstStyle/>
          <a:p>
            <a:r>
              <a:rPr lang="en-US" dirty="0" smtClean="0"/>
              <a:t>Christy Meriwether</a:t>
            </a:r>
          </a:p>
          <a:p>
            <a:r>
              <a:rPr lang="en-US" dirty="0" smtClean="0"/>
              <a:t>Donna Balko</a:t>
            </a:r>
          </a:p>
          <a:p>
            <a:r>
              <a:rPr lang="en-US" dirty="0" smtClean="0"/>
              <a:t>Jennifer Gray</a:t>
            </a:r>
            <a:endParaRPr lang="en-US" dirty="0"/>
          </a:p>
        </p:txBody>
      </p:sp>
    </p:spTree>
    <p:extLst>
      <p:ext uri="{BB962C8B-B14F-4D97-AF65-F5344CB8AC3E}">
        <p14:creationId xmlns:p14="http://schemas.microsoft.com/office/powerpoint/2010/main" val="311281313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425884" y="412905"/>
            <a:ext cx="9645041" cy="769441"/>
          </a:xfrm>
          <a:prstGeom prst="rect">
            <a:avLst/>
          </a:prstGeom>
        </p:spPr>
        <p:txBody>
          <a:bodyPr wrap="square">
            <a:spAutoFit/>
          </a:bodyPr>
          <a:lstStyle/>
          <a:p>
            <a:pPr algn="ctr"/>
            <a:r>
              <a:rPr lang="en-US" sz="4400" dirty="0" smtClean="0">
                <a:solidFill>
                  <a:schemeClr val="accent1">
                    <a:lumMod val="75000"/>
                  </a:schemeClr>
                </a:solidFill>
              </a:rPr>
              <a:t>Easiest Ways to Ruin a Job Interview</a:t>
            </a:r>
            <a:endParaRPr lang="en-US" sz="4400" dirty="0">
              <a:solidFill>
                <a:schemeClr val="accent1">
                  <a:lumMod val="75000"/>
                </a:schemeClr>
              </a:solidFill>
            </a:endParaRPr>
          </a:p>
        </p:txBody>
      </p:sp>
      <p:sp>
        <p:nvSpPr>
          <p:cNvPr id="6" name="Content Placeholder 2"/>
          <p:cNvSpPr>
            <a:spLocks noGrp="1"/>
          </p:cNvSpPr>
          <p:nvPr>
            <p:ph idx="1"/>
          </p:nvPr>
        </p:nvSpPr>
        <p:spPr>
          <a:xfrm>
            <a:off x="670144" y="1442115"/>
            <a:ext cx="10615805" cy="3318936"/>
          </a:xfrm>
        </p:spPr>
        <p:txBody>
          <a:bodyPr>
            <a:normAutofit/>
          </a:bodyPr>
          <a:lstStyle/>
          <a:p>
            <a:r>
              <a:rPr lang="en-US" sz="2400" dirty="0" smtClean="0"/>
              <a:t>Candidate </a:t>
            </a:r>
            <a:r>
              <a:rPr lang="en-US" sz="2400" dirty="0"/>
              <a:t>is caught lying about something: 66 percent</a:t>
            </a:r>
          </a:p>
          <a:p>
            <a:r>
              <a:rPr lang="en-US" sz="2400" dirty="0"/>
              <a:t>Candidate answers a cellphone or text during the interview: 64 percent</a:t>
            </a:r>
          </a:p>
          <a:p>
            <a:r>
              <a:rPr lang="en-US" sz="2400" dirty="0"/>
              <a:t>Candidate appears arrogant or entitled: 59 percent</a:t>
            </a:r>
          </a:p>
          <a:p>
            <a:r>
              <a:rPr lang="en-US" sz="2400" dirty="0"/>
              <a:t>Candidate dresses inappropriately: 49 percent</a:t>
            </a:r>
          </a:p>
          <a:p>
            <a:r>
              <a:rPr lang="en-US" sz="2400" dirty="0"/>
              <a:t>Candidate appears to have a lack of accountability: 48 percent</a:t>
            </a:r>
          </a:p>
          <a:p>
            <a:endParaRPr lang="en-US" dirty="0"/>
          </a:p>
        </p:txBody>
      </p:sp>
    </p:spTree>
    <p:extLst>
      <p:ext uri="{BB962C8B-B14F-4D97-AF65-F5344CB8AC3E}">
        <p14:creationId xmlns:p14="http://schemas.microsoft.com/office/powerpoint/2010/main" val="353953781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Image result for pictures of the proper handshake"/>
          <p:cNvPicPr/>
          <p:nvPr/>
        </p:nvPicPr>
        <p:blipFill>
          <a:blip r:embed="rId2">
            <a:extLst>
              <a:ext uri="{28A0092B-C50C-407E-A947-70E740481C1C}">
                <a14:useLocalDpi xmlns:a14="http://schemas.microsoft.com/office/drawing/2010/main" val="0"/>
              </a:ext>
            </a:extLst>
          </a:blip>
          <a:srcRect/>
          <a:stretch>
            <a:fillRect/>
          </a:stretch>
        </p:blipFill>
        <p:spPr bwMode="auto">
          <a:xfrm>
            <a:off x="2999015" y="207108"/>
            <a:ext cx="4992590" cy="6043380"/>
          </a:xfrm>
          <a:prstGeom prst="rect">
            <a:avLst/>
          </a:prstGeom>
          <a:noFill/>
          <a:ln>
            <a:noFill/>
          </a:ln>
        </p:spPr>
      </p:pic>
    </p:spTree>
    <p:extLst>
      <p:ext uri="{BB962C8B-B14F-4D97-AF65-F5344CB8AC3E}">
        <p14:creationId xmlns:p14="http://schemas.microsoft.com/office/powerpoint/2010/main" val="425349685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82432" y="1238823"/>
            <a:ext cx="4365864" cy="2444884"/>
          </a:xfrm>
          <a:prstGeom prst="rect">
            <a:avLst/>
          </a:prstGeom>
        </p:spPr>
      </p:pic>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144831" y="3287855"/>
            <a:ext cx="5002151" cy="2871026"/>
          </a:xfrm>
          <a:prstGeom prst="rect">
            <a:avLst/>
          </a:prstGeom>
        </p:spPr>
      </p:pic>
    </p:spTree>
    <p:extLst>
      <p:ext uri="{BB962C8B-B14F-4D97-AF65-F5344CB8AC3E}">
        <p14:creationId xmlns:p14="http://schemas.microsoft.com/office/powerpoint/2010/main" val="56087245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sz="half" idx="2"/>
          </p:nvPr>
        </p:nvSpPr>
        <p:spPr>
          <a:xfrm>
            <a:off x="4975668" y="9813992"/>
            <a:ext cx="4184034" cy="3880773"/>
          </a:xfrm>
        </p:spPr>
        <p:txBody>
          <a:bodyPr/>
          <a:lstStyle/>
          <a:p>
            <a:endParaRPr lang="en-US" dirty="0"/>
          </a:p>
        </p:txBody>
      </p:sp>
      <p:pic>
        <p:nvPicPr>
          <p:cNvPr id="6" name="Content Placeholder 5" descr="Image result for pictures of the proper handshake"/>
          <p:cNvPicPr>
            <a:picLocks noGrp="1"/>
          </p:cNvPicPr>
          <p:nvPr>
            <p:ph sz="half" idx="1"/>
          </p:nvPr>
        </p:nvPicPr>
        <p:blipFill>
          <a:blip r:embed="rId3">
            <a:extLst>
              <a:ext uri="{28A0092B-C50C-407E-A947-70E740481C1C}">
                <a14:useLocalDpi xmlns:a14="http://schemas.microsoft.com/office/drawing/2010/main" val="0"/>
              </a:ext>
            </a:extLst>
          </a:blip>
          <a:srcRect/>
          <a:stretch>
            <a:fillRect/>
          </a:stretch>
        </p:blipFill>
        <p:spPr bwMode="auto">
          <a:xfrm>
            <a:off x="913697" y="530963"/>
            <a:ext cx="8743870" cy="5531633"/>
          </a:xfrm>
          <a:prstGeom prst="rect">
            <a:avLst/>
          </a:prstGeom>
          <a:noFill/>
          <a:ln>
            <a:noFill/>
          </a:ln>
        </p:spPr>
      </p:pic>
    </p:spTree>
    <p:extLst>
      <p:ext uri="{BB962C8B-B14F-4D97-AF65-F5344CB8AC3E}">
        <p14:creationId xmlns:p14="http://schemas.microsoft.com/office/powerpoint/2010/main" val="93117854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sz="half" idx="2"/>
          </p:nvPr>
        </p:nvSpPr>
        <p:spPr>
          <a:xfrm>
            <a:off x="4975668" y="9813992"/>
            <a:ext cx="4184034" cy="3880773"/>
          </a:xfrm>
        </p:spPr>
        <p:txBody>
          <a:bodyPr/>
          <a:lstStyle/>
          <a:p>
            <a:endParaRPr lang="en-US" dirty="0"/>
          </a:p>
        </p:txBody>
      </p:sp>
      <p:sp>
        <p:nvSpPr>
          <p:cNvPr id="7" name="Content Placeholder 2"/>
          <p:cNvSpPr txBox="1">
            <a:spLocks/>
          </p:cNvSpPr>
          <p:nvPr/>
        </p:nvSpPr>
        <p:spPr>
          <a:xfrm>
            <a:off x="638827" y="1070336"/>
            <a:ext cx="9601196" cy="3318936"/>
          </a:xfrm>
          <a:prstGeom prst="rect">
            <a:avLst/>
          </a:prstGeom>
        </p:spPr>
        <p:txBody>
          <a:bodyPr vert="horz" lIns="91440" tIns="45720" rIns="91440" bIns="45720" rtlCol="0">
            <a:normAutofit/>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a:lstStyle>
          <a:p>
            <a:pPr lvl="1"/>
            <a:endParaRPr lang="en-US" dirty="0" smtClean="0"/>
          </a:p>
          <a:p>
            <a:pPr lvl="1"/>
            <a:endParaRPr lang="en-US" dirty="0" smtClean="0"/>
          </a:p>
          <a:p>
            <a:pPr lvl="1"/>
            <a:r>
              <a:rPr lang="en-US" sz="2800" dirty="0" smtClean="0"/>
              <a:t>Upward roll signals frustration or exasperation</a:t>
            </a:r>
          </a:p>
          <a:p>
            <a:pPr lvl="1"/>
            <a:r>
              <a:rPr lang="en-US" sz="2800" dirty="0" smtClean="0"/>
              <a:t>Rubbing eyes signals boredom or disbelief </a:t>
            </a:r>
          </a:p>
          <a:p>
            <a:pPr lvl="1"/>
            <a:r>
              <a:rPr lang="en-US" sz="2800" dirty="0" smtClean="0"/>
              <a:t>Staring back blankly signals distance</a:t>
            </a:r>
          </a:p>
        </p:txBody>
      </p:sp>
      <p:sp>
        <p:nvSpPr>
          <p:cNvPr id="3" name="Rectangle 2"/>
          <p:cNvSpPr/>
          <p:nvPr/>
        </p:nvSpPr>
        <p:spPr>
          <a:xfrm>
            <a:off x="1089764" y="550691"/>
            <a:ext cx="8217074" cy="769441"/>
          </a:xfrm>
          <a:prstGeom prst="rect">
            <a:avLst/>
          </a:prstGeom>
        </p:spPr>
        <p:txBody>
          <a:bodyPr wrap="square">
            <a:spAutoFit/>
          </a:bodyPr>
          <a:lstStyle/>
          <a:p>
            <a:pPr algn="ctr"/>
            <a:r>
              <a:rPr lang="en-US" sz="4400" dirty="0">
                <a:solidFill>
                  <a:schemeClr val="accent1">
                    <a:lumMod val="75000"/>
                  </a:schemeClr>
                </a:solidFill>
              </a:rPr>
              <a:t>Eye Contact</a:t>
            </a:r>
          </a:p>
        </p:txBody>
      </p:sp>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302201" y="3671692"/>
            <a:ext cx="3217579" cy="1801844"/>
          </a:xfrm>
          <a:prstGeom prst="rect">
            <a:avLst/>
          </a:prstGeom>
        </p:spPr>
      </p:pic>
    </p:spTree>
    <p:extLst>
      <p:ext uri="{BB962C8B-B14F-4D97-AF65-F5344CB8AC3E}">
        <p14:creationId xmlns:p14="http://schemas.microsoft.com/office/powerpoint/2010/main" val="379986217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sz="half" idx="2"/>
          </p:nvPr>
        </p:nvSpPr>
        <p:spPr>
          <a:xfrm>
            <a:off x="4975668" y="9813992"/>
            <a:ext cx="4184034" cy="3880773"/>
          </a:xfrm>
        </p:spPr>
        <p:txBody>
          <a:bodyPr/>
          <a:lstStyle/>
          <a:p>
            <a:endParaRPr lang="en-US" dirty="0"/>
          </a:p>
        </p:txBody>
      </p:sp>
      <p:sp>
        <p:nvSpPr>
          <p:cNvPr id="7" name="Content Placeholder 2"/>
          <p:cNvSpPr txBox="1">
            <a:spLocks/>
          </p:cNvSpPr>
          <p:nvPr/>
        </p:nvSpPr>
        <p:spPr>
          <a:xfrm>
            <a:off x="638827" y="1070336"/>
            <a:ext cx="9601196" cy="3318936"/>
          </a:xfrm>
          <a:prstGeom prst="rect">
            <a:avLst/>
          </a:prstGeom>
        </p:spPr>
        <p:txBody>
          <a:bodyPr vert="horz" lIns="91440" tIns="45720" rIns="91440" bIns="45720" rtlCol="0">
            <a:normAutofit/>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a:lstStyle>
          <a:p>
            <a:pPr lvl="1"/>
            <a:endParaRPr lang="en-US" dirty="0" smtClean="0"/>
          </a:p>
          <a:p>
            <a:pPr lvl="1"/>
            <a:endParaRPr lang="en-US" dirty="0" smtClean="0"/>
          </a:p>
          <a:p>
            <a:pPr lvl="1"/>
            <a:r>
              <a:rPr lang="en-US" sz="2800" dirty="0" smtClean="0"/>
              <a:t>Big Interview</a:t>
            </a:r>
          </a:p>
          <a:p>
            <a:pPr lvl="1"/>
            <a:r>
              <a:rPr lang="en-US" sz="2800" dirty="0" smtClean="0"/>
              <a:t>Mock Interviews with Career Center Staff </a:t>
            </a:r>
          </a:p>
          <a:p>
            <a:pPr lvl="1"/>
            <a:endParaRPr lang="en-US" sz="2800" dirty="0" smtClean="0"/>
          </a:p>
        </p:txBody>
      </p:sp>
      <p:sp>
        <p:nvSpPr>
          <p:cNvPr id="3" name="Rectangle 2"/>
          <p:cNvSpPr/>
          <p:nvPr/>
        </p:nvSpPr>
        <p:spPr>
          <a:xfrm>
            <a:off x="1089764" y="550691"/>
            <a:ext cx="8217074" cy="769441"/>
          </a:xfrm>
          <a:prstGeom prst="rect">
            <a:avLst/>
          </a:prstGeom>
        </p:spPr>
        <p:txBody>
          <a:bodyPr wrap="square">
            <a:spAutoFit/>
          </a:bodyPr>
          <a:lstStyle/>
          <a:p>
            <a:pPr algn="ctr"/>
            <a:r>
              <a:rPr lang="en-US" sz="4400" dirty="0" smtClean="0">
                <a:solidFill>
                  <a:schemeClr val="accent1">
                    <a:lumMod val="75000"/>
                  </a:schemeClr>
                </a:solidFill>
              </a:rPr>
              <a:t>Practice Interviewing</a:t>
            </a:r>
            <a:endParaRPr lang="en-US" sz="4400" dirty="0">
              <a:solidFill>
                <a:schemeClr val="accent1">
                  <a:lumMod val="75000"/>
                </a:schemeClr>
              </a:solidFill>
            </a:endParaRPr>
          </a:p>
        </p:txBody>
      </p:sp>
    </p:spTree>
    <p:extLst>
      <p:ext uri="{BB962C8B-B14F-4D97-AF65-F5344CB8AC3E}">
        <p14:creationId xmlns:p14="http://schemas.microsoft.com/office/powerpoint/2010/main" val="365345083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2"/>
          <p:cNvSpPr txBox="1">
            <a:spLocks/>
          </p:cNvSpPr>
          <p:nvPr/>
        </p:nvSpPr>
        <p:spPr>
          <a:xfrm>
            <a:off x="638827" y="1070336"/>
            <a:ext cx="9601196" cy="3318936"/>
          </a:xfrm>
          <a:prstGeom prst="rect">
            <a:avLst/>
          </a:prstGeom>
        </p:spPr>
        <p:txBody>
          <a:bodyPr vert="horz" lIns="91440" tIns="45720" rIns="91440" bIns="45720" rtlCol="0">
            <a:normAutofit/>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a:lstStyle>
          <a:p>
            <a:pPr lvl="1"/>
            <a:endParaRPr lang="en-US" dirty="0" smtClean="0"/>
          </a:p>
          <a:p>
            <a:pPr lvl="1"/>
            <a:endParaRPr lang="en-US" dirty="0" smtClean="0"/>
          </a:p>
          <a:p>
            <a:pPr lvl="1"/>
            <a:r>
              <a:rPr lang="en-US" sz="2800" dirty="0" smtClean="0"/>
              <a:t>Learn about the organization</a:t>
            </a:r>
          </a:p>
          <a:p>
            <a:pPr lvl="1"/>
            <a:r>
              <a:rPr lang="en-US" sz="2800" dirty="0" smtClean="0"/>
              <a:t>Ask Questions </a:t>
            </a:r>
            <a:r>
              <a:rPr lang="en-US" sz="2800" dirty="0" smtClean="0">
                <a:hlinkClick r:id="rId3"/>
              </a:rPr>
              <a:t>www.ttuhsc.edu/nursing/career</a:t>
            </a:r>
            <a:r>
              <a:rPr lang="en-US" sz="2800" dirty="0" smtClean="0"/>
              <a:t> </a:t>
            </a:r>
          </a:p>
          <a:p>
            <a:pPr lvl="1"/>
            <a:r>
              <a:rPr lang="en-US" sz="2800" dirty="0" smtClean="0"/>
              <a:t>Ask: When should I expect to hear from you?</a:t>
            </a:r>
          </a:p>
        </p:txBody>
      </p:sp>
      <p:sp>
        <p:nvSpPr>
          <p:cNvPr id="3" name="Rectangle 2"/>
          <p:cNvSpPr/>
          <p:nvPr/>
        </p:nvSpPr>
        <p:spPr>
          <a:xfrm>
            <a:off x="1089764" y="550691"/>
            <a:ext cx="8217074" cy="769441"/>
          </a:xfrm>
          <a:prstGeom prst="rect">
            <a:avLst/>
          </a:prstGeom>
        </p:spPr>
        <p:txBody>
          <a:bodyPr wrap="square">
            <a:spAutoFit/>
          </a:bodyPr>
          <a:lstStyle/>
          <a:p>
            <a:pPr algn="ctr"/>
            <a:r>
              <a:rPr lang="en-US" sz="4400" dirty="0" smtClean="0">
                <a:solidFill>
                  <a:schemeClr val="accent1">
                    <a:lumMod val="75000"/>
                  </a:schemeClr>
                </a:solidFill>
              </a:rPr>
              <a:t>Show Interest</a:t>
            </a:r>
            <a:endParaRPr lang="en-US" sz="4400" dirty="0">
              <a:solidFill>
                <a:schemeClr val="accent1">
                  <a:lumMod val="75000"/>
                </a:schemeClr>
              </a:solidFill>
            </a:endParaRPr>
          </a:p>
        </p:txBody>
      </p:sp>
    </p:spTree>
    <p:extLst>
      <p:ext uri="{BB962C8B-B14F-4D97-AF65-F5344CB8AC3E}">
        <p14:creationId xmlns:p14="http://schemas.microsoft.com/office/powerpoint/2010/main" val="3145161804"/>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55217" y="609600"/>
            <a:ext cx="8596668" cy="1320800"/>
          </a:xfrm>
        </p:spPr>
        <p:txBody>
          <a:bodyPr/>
          <a:lstStyle/>
          <a:p>
            <a:r>
              <a:rPr lang="en-US" dirty="0" smtClean="0">
                <a:solidFill>
                  <a:schemeClr val="accent1">
                    <a:lumMod val="75000"/>
                  </a:schemeClr>
                </a:solidFill>
              </a:rPr>
              <a:t>Thank you note</a:t>
            </a:r>
            <a:endParaRPr lang="en-US" dirty="0">
              <a:solidFill>
                <a:schemeClr val="accent1">
                  <a:lumMod val="75000"/>
                </a:schemeClr>
              </a:solidFill>
            </a:endParaRPr>
          </a:p>
        </p:txBody>
      </p:sp>
      <p:pic>
        <p:nvPicPr>
          <p:cNvPr id="3" name="Content Placeholder 2" descr="free stationary - Red border by cpchocccc on DeviantArt"/>
          <p:cNvPicPr>
            <a:picLocks noGrp="1" noChangeAspect="1"/>
          </p:cNvPicPr>
          <p:nvPr>
            <p:ph sz="quarter" idx="4"/>
          </p:nvPr>
        </p:nvPicPr>
        <p:blipFill>
          <a:blip r:embed="rId2">
            <a:extLst>
              <a:ext uri="{28A0092B-C50C-407E-A947-70E740481C1C}">
                <a14:useLocalDpi xmlns:a14="http://schemas.microsoft.com/office/drawing/2010/main" val="0"/>
              </a:ext>
            </a:extLst>
          </a:blip>
          <a:stretch>
            <a:fillRect/>
          </a:stretch>
        </p:blipFill>
        <p:spPr>
          <a:xfrm rot="5400000">
            <a:off x="2201819" y="812965"/>
            <a:ext cx="5057649" cy="6246041"/>
          </a:xfrm>
        </p:spPr>
      </p:pic>
      <p:sp>
        <p:nvSpPr>
          <p:cNvPr id="5" name="TextBox 4"/>
          <p:cNvSpPr txBox="1"/>
          <p:nvPr/>
        </p:nvSpPr>
        <p:spPr>
          <a:xfrm>
            <a:off x="2794983" y="2166279"/>
            <a:ext cx="4517136" cy="4062651"/>
          </a:xfrm>
          <a:prstGeom prst="rect">
            <a:avLst/>
          </a:prstGeom>
          <a:noFill/>
        </p:spPr>
        <p:txBody>
          <a:bodyPr wrap="square" rtlCol="0">
            <a:spAutoFit/>
          </a:bodyPr>
          <a:lstStyle/>
          <a:p>
            <a:r>
              <a:rPr lang="en-US" sz="1600" i="1" dirty="0" smtClean="0">
                <a:latin typeface="MV Boli" panose="02000500030200090000" pitchFamily="2" charset="0"/>
                <a:cs typeface="MV Boli" panose="02000500030200090000" pitchFamily="2" charset="0"/>
              </a:rPr>
              <a:t>Ms</a:t>
            </a:r>
            <a:r>
              <a:rPr lang="en-US" sz="1600" i="1" dirty="0" smtClean="0">
                <a:latin typeface="Ink Free" panose="03080402000500000000" pitchFamily="66" charset="0"/>
                <a:cs typeface="MV Boli" panose="02000500030200090000" pitchFamily="2" charset="0"/>
              </a:rPr>
              <a:t>.</a:t>
            </a:r>
            <a:r>
              <a:rPr lang="en-US" sz="1600" i="1" dirty="0" smtClean="0">
                <a:latin typeface="MV Boli" panose="02000500030200090000" pitchFamily="2" charset="0"/>
                <a:cs typeface="MV Boli" panose="02000500030200090000" pitchFamily="2" charset="0"/>
              </a:rPr>
              <a:t> Rhonda Recruiter,</a:t>
            </a:r>
            <a:br>
              <a:rPr lang="en-US" sz="1600" i="1" dirty="0" smtClean="0">
                <a:latin typeface="MV Boli" panose="02000500030200090000" pitchFamily="2" charset="0"/>
                <a:cs typeface="MV Boli" panose="02000500030200090000" pitchFamily="2" charset="0"/>
              </a:rPr>
            </a:br>
            <a:endParaRPr lang="en-US" sz="1600" dirty="0">
              <a:latin typeface="MV Boli" panose="02000500030200090000" pitchFamily="2" charset="0"/>
              <a:cs typeface="MV Boli" panose="02000500030200090000" pitchFamily="2" charset="0"/>
            </a:endParaRPr>
          </a:p>
          <a:p>
            <a:r>
              <a:rPr lang="en-US" sz="1600" i="1" dirty="0">
                <a:latin typeface="MV Boli" panose="02000500030200090000" pitchFamily="2" charset="0"/>
                <a:cs typeface="MV Boli" panose="02000500030200090000" pitchFamily="2" charset="0"/>
              </a:rPr>
              <a:t>Thank you so much for meeting with me today</a:t>
            </a:r>
            <a:r>
              <a:rPr lang="en-US" sz="1600" i="1" dirty="0">
                <a:cs typeface="MV Boli" panose="02000500030200090000" pitchFamily="2" charset="0"/>
              </a:rPr>
              <a:t>. </a:t>
            </a:r>
            <a:r>
              <a:rPr lang="en-US" sz="1600" i="1" dirty="0">
                <a:latin typeface="MV Boli" panose="02000500030200090000" pitchFamily="2" charset="0"/>
                <a:cs typeface="MV Boli" panose="02000500030200090000" pitchFamily="2" charset="0"/>
              </a:rPr>
              <a:t>It was such a pleasure to learn more about the </a:t>
            </a:r>
            <a:r>
              <a:rPr lang="en-US" sz="1600" i="1" dirty="0" smtClean="0">
                <a:latin typeface="MV Boli" panose="02000500030200090000" pitchFamily="2" charset="0"/>
                <a:cs typeface="MV Boli" panose="02000500030200090000" pitchFamily="2" charset="0"/>
              </a:rPr>
              <a:t>position at Hendrick Medical Center, and </a:t>
            </a:r>
            <a:r>
              <a:rPr lang="en-US" sz="1600" i="1" dirty="0">
                <a:latin typeface="MV Boli" panose="02000500030200090000" pitchFamily="2" charset="0"/>
                <a:cs typeface="MV Boli" panose="02000500030200090000" pitchFamily="2" charset="0"/>
              </a:rPr>
              <a:t>I’m very excited about the opportunity to join </a:t>
            </a:r>
            <a:r>
              <a:rPr lang="en-US" sz="1600" i="1" dirty="0" smtClean="0">
                <a:latin typeface="MV Boli" panose="02000500030200090000" pitchFamily="2" charset="0"/>
                <a:cs typeface="MV Boli" panose="02000500030200090000" pitchFamily="2" charset="0"/>
              </a:rPr>
              <a:t>your unit</a:t>
            </a:r>
            <a:r>
              <a:rPr lang="en-US" sz="1600" i="1" dirty="0" smtClean="0">
                <a:latin typeface="Ink Free" panose="03080402000500000000" pitchFamily="66" charset="0"/>
                <a:cs typeface="MV Boli" panose="02000500030200090000" pitchFamily="2" charset="0"/>
              </a:rPr>
              <a:t>. </a:t>
            </a:r>
          </a:p>
          <a:p>
            <a:endParaRPr lang="en-US" sz="1600" i="1" dirty="0">
              <a:latin typeface="MV Boli" panose="02000500030200090000" pitchFamily="2" charset="0"/>
              <a:cs typeface="MV Boli" panose="02000500030200090000" pitchFamily="2" charset="0"/>
            </a:endParaRPr>
          </a:p>
          <a:p>
            <a:r>
              <a:rPr lang="en-US" sz="1600" i="1" dirty="0" smtClean="0">
                <a:latin typeface="MV Boli" panose="02000500030200090000" pitchFamily="2" charset="0"/>
                <a:cs typeface="MV Boli" panose="02000500030200090000" pitchFamily="2" charset="0"/>
              </a:rPr>
              <a:t>I </a:t>
            </a:r>
            <a:r>
              <a:rPr lang="en-US" sz="1600" i="1" dirty="0">
                <a:latin typeface="MV Boli" panose="02000500030200090000" pitchFamily="2" charset="0"/>
                <a:cs typeface="MV Boli" panose="02000500030200090000" pitchFamily="2" charset="0"/>
              </a:rPr>
              <a:t>look forward to hearing from you about the next steps in the hiring process, and please do not hesitate to contact me if I can provide additional information</a:t>
            </a:r>
            <a:r>
              <a:rPr lang="en-US" sz="1600" i="1" dirty="0" smtClean="0">
                <a:latin typeface="Ink Free" panose="03080402000500000000" pitchFamily="66" charset="0"/>
                <a:cs typeface="MV Boli" panose="02000500030200090000" pitchFamily="2" charset="0"/>
              </a:rPr>
              <a:t>.</a:t>
            </a:r>
          </a:p>
          <a:p>
            <a:endParaRPr lang="en-US" sz="1600" dirty="0">
              <a:latin typeface="MV Boli" panose="02000500030200090000" pitchFamily="2" charset="0"/>
              <a:cs typeface="MV Boli" panose="02000500030200090000" pitchFamily="2" charset="0"/>
            </a:endParaRPr>
          </a:p>
          <a:p>
            <a:r>
              <a:rPr lang="en-US" sz="1600" i="1" dirty="0">
                <a:latin typeface="MV Boli" panose="02000500030200090000" pitchFamily="2" charset="0"/>
                <a:cs typeface="MV Boli" panose="02000500030200090000" pitchFamily="2" charset="0"/>
              </a:rPr>
              <a:t>Best regards</a:t>
            </a:r>
            <a:r>
              <a:rPr lang="en-US" sz="1600" i="1" dirty="0" smtClean="0">
                <a:latin typeface="MV Boli" panose="02000500030200090000" pitchFamily="2" charset="0"/>
                <a:cs typeface="MV Boli" panose="02000500030200090000" pitchFamily="2" charset="0"/>
              </a:rPr>
              <a:t>,</a:t>
            </a:r>
          </a:p>
          <a:p>
            <a:r>
              <a:rPr lang="en-US" sz="1600" i="1" dirty="0" smtClean="0">
                <a:latin typeface="MV Boli" panose="02000500030200090000" pitchFamily="2" charset="0"/>
                <a:cs typeface="MV Boli" panose="02000500030200090000" pitchFamily="2" charset="0"/>
              </a:rPr>
              <a:t>Greta Graduate</a:t>
            </a:r>
            <a:endParaRPr lang="en-US" sz="1600" dirty="0">
              <a:latin typeface="MV Boli" panose="02000500030200090000" pitchFamily="2" charset="0"/>
              <a:cs typeface="MV Boli" panose="02000500030200090000" pitchFamily="2" charset="0"/>
            </a:endParaRPr>
          </a:p>
          <a:p>
            <a:endParaRPr lang="en-US" dirty="0">
              <a:latin typeface="MV Boli" panose="02000500030200090000" pitchFamily="2" charset="0"/>
              <a:cs typeface="MV Boli" panose="02000500030200090000" pitchFamily="2" charset="0"/>
            </a:endParaRPr>
          </a:p>
        </p:txBody>
      </p:sp>
    </p:spTree>
    <p:extLst>
      <p:ext uri="{BB962C8B-B14F-4D97-AF65-F5344CB8AC3E}">
        <p14:creationId xmlns:p14="http://schemas.microsoft.com/office/powerpoint/2010/main" val="252794897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accent1">
                    <a:lumMod val="75000"/>
                  </a:schemeClr>
                </a:solidFill>
              </a:rPr>
              <a:t>Jobs by the Numbers*</a:t>
            </a:r>
            <a:endParaRPr lang="en-US" dirty="0">
              <a:solidFill>
                <a:schemeClr val="accent1">
                  <a:lumMod val="75000"/>
                </a:schemeClr>
              </a:solidFill>
            </a:endParaRPr>
          </a:p>
        </p:txBody>
      </p:sp>
      <p:sp>
        <p:nvSpPr>
          <p:cNvPr id="3" name="Text Placeholder 2"/>
          <p:cNvSpPr>
            <a:spLocks noGrp="1"/>
          </p:cNvSpPr>
          <p:nvPr>
            <p:ph type="body" idx="1"/>
          </p:nvPr>
        </p:nvSpPr>
        <p:spPr/>
        <p:txBody>
          <a:bodyPr/>
          <a:lstStyle/>
          <a:p>
            <a:r>
              <a:rPr lang="en-US" dirty="0" smtClean="0"/>
              <a:t> </a:t>
            </a:r>
            <a:endParaRPr lang="en-US" dirty="0"/>
          </a:p>
        </p:txBody>
      </p:sp>
      <p:sp>
        <p:nvSpPr>
          <p:cNvPr id="7" name="TextBox 6"/>
          <p:cNvSpPr txBox="1"/>
          <p:nvPr/>
        </p:nvSpPr>
        <p:spPr>
          <a:xfrm>
            <a:off x="745413" y="5971293"/>
            <a:ext cx="8102496" cy="369332"/>
          </a:xfrm>
          <a:prstGeom prst="rect">
            <a:avLst/>
          </a:prstGeom>
          <a:noFill/>
        </p:spPr>
        <p:txBody>
          <a:bodyPr wrap="square" rtlCol="0">
            <a:spAutoFit/>
          </a:bodyPr>
          <a:lstStyle/>
          <a:p>
            <a:r>
              <a:rPr lang="en-US" dirty="0" smtClean="0"/>
              <a:t>*Only takes in account students who completed a survey (about 50%)	</a:t>
            </a:r>
            <a:endParaRPr lang="en-US" dirty="0"/>
          </a:p>
        </p:txBody>
      </p:sp>
      <p:graphicFrame>
        <p:nvGraphicFramePr>
          <p:cNvPr id="10" name="Table 9"/>
          <p:cNvGraphicFramePr>
            <a:graphicFrameLocks noGrp="1"/>
          </p:cNvGraphicFramePr>
          <p:nvPr>
            <p:extLst>
              <p:ext uri="{D42A27DB-BD31-4B8C-83A1-F6EECF244321}">
                <p14:modId xmlns:p14="http://schemas.microsoft.com/office/powerpoint/2010/main" val="103866162"/>
              </p:ext>
            </p:extLst>
          </p:nvPr>
        </p:nvGraphicFramePr>
        <p:xfrm>
          <a:off x="911669" y="2096646"/>
          <a:ext cx="7805612" cy="2966720"/>
        </p:xfrm>
        <a:graphic>
          <a:graphicData uri="http://schemas.openxmlformats.org/drawingml/2006/table">
            <a:tbl>
              <a:tblPr firstRow="1" bandRow="1">
                <a:tableStyleId>{5C22544A-7EE6-4342-B048-85BDC9FD1C3A}</a:tableStyleId>
              </a:tblPr>
              <a:tblGrid>
                <a:gridCol w="3233611">
                  <a:extLst>
                    <a:ext uri="{9D8B030D-6E8A-4147-A177-3AD203B41FA5}">
                      <a16:colId xmlns:a16="http://schemas.microsoft.com/office/drawing/2014/main" val="2898643120"/>
                    </a:ext>
                  </a:extLst>
                </a:gridCol>
                <a:gridCol w="1970130">
                  <a:extLst>
                    <a:ext uri="{9D8B030D-6E8A-4147-A177-3AD203B41FA5}">
                      <a16:colId xmlns:a16="http://schemas.microsoft.com/office/drawing/2014/main" val="1249806514"/>
                    </a:ext>
                  </a:extLst>
                </a:gridCol>
                <a:gridCol w="2601871">
                  <a:extLst>
                    <a:ext uri="{9D8B030D-6E8A-4147-A177-3AD203B41FA5}">
                      <a16:colId xmlns:a16="http://schemas.microsoft.com/office/drawing/2014/main" val="2332791669"/>
                    </a:ext>
                  </a:extLst>
                </a:gridCol>
              </a:tblGrid>
              <a:tr h="370840">
                <a:tc>
                  <a:txBody>
                    <a:bodyPr/>
                    <a:lstStyle/>
                    <a:p>
                      <a:endParaRPr lang="en-US" dirty="0"/>
                    </a:p>
                  </a:txBody>
                  <a:tcPr/>
                </a:tc>
                <a:tc>
                  <a:txBody>
                    <a:bodyPr/>
                    <a:lstStyle/>
                    <a:p>
                      <a:pPr algn="ctr"/>
                      <a:r>
                        <a:rPr lang="en-US" dirty="0" smtClean="0"/>
                        <a:t>May 2018</a:t>
                      </a:r>
                      <a:r>
                        <a:rPr lang="en-US" baseline="0" dirty="0" smtClean="0"/>
                        <a:t>  </a:t>
                      </a:r>
                      <a:endParaRPr lang="en-US" dirty="0"/>
                    </a:p>
                  </a:txBody>
                  <a:tcPr/>
                </a:tc>
                <a:tc>
                  <a:txBody>
                    <a:bodyPr/>
                    <a:lstStyle/>
                    <a:p>
                      <a:pPr algn="ctr"/>
                      <a:r>
                        <a:rPr lang="en-US" dirty="0" smtClean="0"/>
                        <a:t>December 2018</a:t>
                      </a:r>
                      <a:endParaRPr lang="en-US" dirty="0"/>
                    </a:p>
                  </a:txBody>
                  <a:tcPr/>
                </a:tc>
                <a:extLst>
                  <a:ext uri="{0D108BD9-81ED-4DB2-BD59-A6C34878D82A}">
                    <a16:rowId xmlns:a16="http://schemas.microsoft.com/office/drawing/2014/main" val="2436853623"/>
                  </a:ext>
                </a:extLst>
              </a:tr>
              <a:tr h="370840">
                <a:tc>
                  <a:txBody>
                    <a:bodyPr/>
                    <a:lstStyle/>
                    <a:p>
                      <a:r>
                        <a:rPr lang="en-US" dirty="0" smtClean="0"/>
                        <a:t>UT Southwestern</a:t>
                      </a:r>
                      <a:endParaRPr lang="en-US" dirty="0"/>
                    </a:p>
                  </a:txBody>
                  <a:tcPr/>
                </a:tc>
                <a:tc>
                  <a:txBody>
                    <a:bodyPr/>
                    <a:lstStyle/>
                    <a:p>
                      <a:pPr algn="ctr"/>
                      <a:r>
                        <a:rPr lang="en-US" dirty="0" smtClean="0"/>
                        <a:t>2</a:t>
                      </a:r>
                      <a:endParaRPr lang="en-US" dirty="0"/>
                    </a:p>
                  </a:txBody>
                  <a:tcPr/>
                </a:tc>
                <a:tc>
                  <a:txBody>
                    <a:bodyPr/>
                    <a:lstStyle/>
                    <a:p>
                      <a:pPr algn="ctr"/>
                      <a:r>
                        <a:rPr lang="en-US" dirty="0" smtClean="0"/>
                        <a:t>1</a:t>
                      </a:r>
                      <a:endParaRPr lang="en-US" dirty="0"/>
                    </a:p>
                  </a:txBody>
                  <a:tcPr/>
                </a:tc>
                <a:extLst>
                  <a:ext uri="{0D108BD9-81ED-4DB2-BD59-A6C34878D82A}">
                    <a16:rowId xmlns:a16="http://schemas.microsoft.com/office/drawing/2014/main" val="2000683067"/>
                  </a:ext>
                </a:extLst>
              </a:tr>
              <a:tr h="370840">
                <a:tc>
                  <a:txBody>
                    <a:bodyPr/>
                    <a:lstStyle/>
                    <a:p>
                      <a:r>
                        <a:rPr lang="en-US" dirty="0" smtClean="0"/>
                        <a:t>Parkland</a:t>
                      </a:r>
                      <a:endParaRPr lang="en-US" dirty="0"/>
                    </a:p>
                  </a:txBody>
                  <a:tcPr/>
                </a:tc>
                <a:tc>
                  <a:txBody>
                    <a:bodyPr/>
                    <a:lstStyle/>
                    <a:p>
                      <a:pPr algn="ctr"/>
                      <a:r>
                        <a:rPr lang="en-US" dirty="0" smtClean="0"/>
                        <a:t>1</a:t>
                      </a:r>
                      <a:endParaRPr lang="en-US" dirty="0"/>
                    </a:p>
                  </a:txBody>
                  <a:tcPr/>
                </a:tc>
                <a:tc>
                  <a:txBody>
                    <a:bodyPr/>
                    <a:lstStyle/>
                    <a:p>
                      <a:pPr algn="ctr"/>
                      <a:r>
                        <a:rPr lang="en-US" dirty="0" smtClean="0"/>
                        <a:t>2</a:t>
                      </a:r>
                      <a:endParaRPr lang="en-US" dirty="0"/>
                    </a:p>
                  </a:txBody>
                  <a:tcPr/>
                </a:tc>
                <a:extLst>
                  <a:ext uri="{0D108BD9-81ED-4DB2-BD59-A6C34878D82A}">
                    <a16:rowId xmlns:a16="http://schemas.microsoft.com/office/drawing/2014/main" val="4123911978"/>
                  </a:ext>
                </a:extLst>
              </a:tr>
              <a:tr h="370840">
                <a:tc>
                  <a:txBody>
                    <a:bodyPr/>
                    <a:lstStyle/>
                    <a:p>
                      <a:r>
                        <a:rPr lang="en-US" dirty="0" smtClean="0"/>
                        <a:t>Cook Children’s</a:t>
                      </a:r>
                      <a:endParaRPr lang="en-US" dirty="0"/>
                    </a:p>
                  </a:txBody>
                  <a:tcPr/>
                </a:tc>
                <a:tc>
                  <a:txBody>
                    <a:bodyPr/>
                    <a:lstStyle/>
                    <a:p>
                      <a:pPr algn="ctr"/>
                      <a:r>
                        <a:rPr lang="en-US" dirty="0" smtClean="0"/>
                        <a:t>1</a:t>
                      </a:r>
                      <a:endParaRPr lang="en-US" dirty="0"/>
                    </a:p>
                  </a:txBody>
                  <a:tcPr/>
                </a:tc>
                <a:tc>
                  <a:txBody>
                    <a:bodyPr/>
                    <a:lstStyle/>
                    <a:p>
                      <a:pPr algn="ctr"/>
                      <a:r>
                        <a:rPr lang="en-US" dirty="0" smtClean="0"/>
                        <a:t>0</a:t>
                      </a:r>
                      <a:endParaRPr lang="en-US" dirty="0"/>
                    </a:p>
                  </a:txBody>
                  <a:tcPr/>
                </a:tc>
                <a:extLst>
                  <a:ext uri="{0D108BD9-81ED-4DB2-BD59-A6C34878D82A}">
                    <a16:rowId xmlns:a16="http://schemas.microsoft.com/office/drawing/2014/main" val="4072019347"/>
                  </a:ext>
                </a:extLst>
              </a:tr>
              <a:tr h="370840">
                <a:tc>
                  <a:txBody>
                    <a:bodyPr/>
                    <a:lstStyle/>
                    <a:p>
                      <a:r>
                        <a:rPr lang="en-US" dirty="0" smtClean="0"/>
                        <a:t>Children’s Health</a:t>
                      </a:r>
                      <a:endParaRPr lang="en-US" dirty="0"/>
                    </a:p>
                  </a:txBody>
                  <a:tcPr/>
                </a:tc>
                <a:tc>
                  <a:txBody>
                    <a:bodyPr/>
                    <a:lstStyle/>
                    <a:p>
                      <a:pPr algn="ctr"/>
                      <a:r>
                        <a:rPr lang="en-US" dirty="0" smtClean="0"/>
                        <a:t>2</a:t>
                      </a:r>
                      <a:endParaRPr lang="en-US" dirty="0"/>
                    </a:p>
                  </a:txBody>
                  <a:tcPr/>
                </a:tc>
                <a:tc>
                  <a:txBody>
                    <a:bodyPr/>
                    <a:lstStyle/>
                    <a:p>
                      <a:pPr algn="ctr"/>
                      <a:r>
                        <a:rPr lang="en-US" dirty="0" smtClean="0"/>
                        <a:t>0</a:t>
                      </a:r>
                      <a:endParaRPr lang="en-US" dirty="0"/>
                    </a:p>
                  </a:txBody>
                  <a:tcPr/>
                </a:tc>
                <a:extLst>
                  <a:ext uri="{0D108BD9-81ED-4DB2-BD59-A6C34878D82A}">
                    <a16:rowId xmlns:a16="http://schemas.microsoft.com/office/drawing/2014/main" val="2436283182"/>
                  </a:ext>
                </a:extLst>
              </a:tr>
              <a:tr h="370840">
                <a:tc>
                  <a:txBody>
                    <a:bodyPr/>
                    <a:lstStyle/>
                    <a:p>
                      <a:r>
                        <a:rPr lang="en-US" dirty="0" smtClean="0"/>
                        <a:t>Baylor – North (DFW)</a:t>
                      </a:r>
                      <a:endParaRPr lang="en-US" dirty="0"/>
                    </a:p>
                  </a:txBody>
                  <a:tcPr/>
                </a:tc>
                <a:tc>
                  <a:txBody>
                    <a:bodyPr/>
                    <a:lstStyle/>
                    <a:p>
                      <a:pPr algn="ctr"/>
                      <a:r>
                        <a:rPr lang="en-US" dirty="0" smtClean="0"/>
                        <a:t>7</a:t>
                      </a:r>
                      <a:endParaRPr lang="en-US" dirty="0"/>
                    </a:p>
                  </a:txBody>
                  <a:tcPr/>
                </a:tc>
                <a:tc>
                  <a:txBody>
                    <a:bodyPr/>
                    <a:lstStyle/>
                    <a:p>
                      <a:pPr algn="ctr"/>
                      <a:r>
                        <a:rPr lang="en-US" dirty="0" smtClean="0"/>
                        <a:t>6</a:t>
                      </a:r>
                      <a:endParaRPr lang="en-US" dirty="0"/>
                    </a:p>
                  </a:txBody>
                  <a:tcPr/>
                </a:tc>
                <a:extLst>
                  <a:ext uri="{0D108BD9-81ED-4DB2-BD59-A6C34878D82A}">
                    <a16:rowId xmlns:a16="http://schemas.microsoft.com/office/drawing/2014/main" val="4026103725"/>
                  </a:ext>
                </a:extLst>
              </a:tr>
              <a:tr h="370840">
                <a:tc>
                  <a:txBody>
                    <a:bodyPr/>
                    <a:lstStyle/>
                    <a:p>
                      <a:r>
                        <a:rPr lang="en-US" dirty="0" smtClean="0"/>
                        <a:t>Memorial</a:t>
                      </a:r>
                      <a:r>
                        <a:rPr lang="en-US" baseline="0" dirty="0" smtClean="0"/>
                        <a:t> Hermann (Houston)</a:t>
                      </a:r>
                      <a:endParaRPr lang="en-US" dirty="0"/>
                    </a:p>
                  </a:txBody>
                  <a:tcPr/>
                </a:tc>
                <a:tc>
                  <a:txBody>
                    <a:bodyPr/>
                    <a:lstStyle/>
                    <a:p>
                      <a:pPr algn="ctr"/>
                      <a:r>
                        <a:rPr lang="en-US" dirty="0" smtClean="0"/>
                        <a:t>0</a:t>
                      </a:r>
                      <a:endParaRPr lang="en-US" dirty="0"/>
                    </a:p>
                  </a:txBody>
                  <a:tcPr/>
                </a:tc>
                <a:tc>
                  <a:txBody>
                    <a:bodyPr/>
                    <a:lstStyle/>
                    <a:p>
                      <a:pPr algn="ctr"/>
                      <a:r>
                        <a:rPr lang="en-US" dirty="0" smtClean="0"/>
                        <a:t>3</a:t>
                      </a:r>
                      <a:endParaRPr lang="en-US" dirty="0"/>
                    </a:p>
                  </a:txBody>
                  <a:tcPr/>
                </a:tc>
                <a:extLst>
                  <a:ext uri="{0D108BD9-81ED-4DB2-BD59-A6C34878D82A}">
                    <a16:rowId xmlns:a16="http://schemas.microsoft.com/office/drawing/2014/main" val="2253978754"/>
                  </a:ext>
                </a:extLst>
              </a:tr>
              <a:tr h="370840">
                <a:tc>
                  <a:txBody>
                    <a:bodyPr/>
                    <a:lstStyle/>
                    <a:p>
                      <a:r>
                        <a:rPr lang="en-US" dirty="0" smtClean="0"/>
                        <a:t>Medical</a:t>
                      </a:r>
                      <a:r>
                        <a:rPr lang="en-US" baseline="0" dirty="0" smtClean="0"/>
                        <a:t> City</a:t>
                      </a:r>
                      <a:endParaRPr lang="en-US" dirty="0"/>
                    </a:p>
                  </a:txBody>
                  <a:tcPr/>
                </a:tc>
                <a:tc>
                  <a:txBody>
                    <a:bodyPr/>
                    <a:lstStyle/>
                    <a:p>
                      <a:pPr algn="ctr"/>
                      <a:r>
                        <a:rPr lang="en-US" dirty="0" smtClean="0"/>
                        <a:t>5</a:t>
                      </a:r>
                      <a:endParaRPr lang="en-US" dirty="0"/>
                    </a:p>
                  </a:txBody>
                  <a:tcPr/>
                </a:tc>
                <a:tc>
                  <a:txBody>
                    <a:bodyPr/>
                    <a:lstStyle/>
                    <a:p>
                      <a:pPr algn="ctr"/>
                      <a:r>
                        <a:rPr lang="en-US" dirty="0" smtClean="0"/>
                        <a:t>5</a:t>
                      </a:r>
                      <a:endParaRPr lang="en-US" dirty="0"/>
                    </a:p>
                  </a:txBody>
                  <a:tcPr/>
                </a:tc>
                <a:extLst>
                  <a:ext uri="{0D108BD9-81ED-4DB2-BD59-A6C34878D82A}">
                    <a16:rowId xmlns:a16="http://schemas.microsoft.com/office/drawing/2014/main" val="1349585328"/>
                  </a:ext>
                </a:extLst>
              </a:tr>
            </a:tbl>
          </a:graphicData>
        </a:graphic>
      </p:graphicFrame>
    </p:spTree>
    <p:extLst>
      <p:ext uri="{BB962C8B-B14F-4D97-AF65-F5344CB8AC3E}">
        <p14:creationId xmlns:p14="http://schemas.microsoft.com/office/powerpoint/2010/main" val="184730662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2"/>
          <p:cNvSpPr txBox="1">
            <a:spLocks/>
          </p:cNvSpPr>
          <p:nvPr/>
        </p:nvSpPr>
        <p:spPr>
          <a:xfrm>
            <a:off x="638827" y="1070336"/>
            <a:ext cx="9601196" cy="3318936"/>
          </a:xfrm>
          <a:prstGeom prst="rect">
            <a:avLst/>
          </a:prstGeom>
        </p:spPr>
        <p:txBody>
          <a:bodyPr vert="horz" lIns="91440" tIns="45720" rIns="91440" bIns="45720" rtlCol="0">
            <a:normAutofit/>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a:lstStyle>
          <a:p>
            <a:pPr lvl="1"/>
            <a:endParaRPr lang="en-US" dirty="0" smtClean="0"/>
          </a:p>
          <a:p>
            <a:pPr lvl="1"/>
            <a:endParaRPr lang="en-US" dirty="0" smtClean="0"/>
          </a:p>
          <a:p>
            <a:pPr lvl="1"/>
            <a:r>
              <a:rPr lang="en-US" sz="2800" dirty="0" smtClean="0">
                <a:hlinkClick r:id="rId3"/>
              </a:rPr>
              <a:t>www.bswhealth.com</a:t>
            </a:r>
            <a:r>
              <a:rPr lang="en-US" sz="2800" dirty="0" smtClean="0"/>
              <a:t> </a:t>
            </a:r>
          </a:p>
          <a:p>
            <a:pPr lvl="1"/>
            <a:r>
              <a:rPr lang="en-US" sz="2800" dirty="0" smtClean="0">
                <a:hlinkClick r:id="rId4"/>
              </a:rPr>
              <a:t>www.childrens.com</a:t>
            </a:r>
            <a:endParaRPr lang="en-US" sz="2800" dirty="0" smtClean="0"/>
          </a:p>
          <a:p>
            <a:pPr lvl="1"/>
            <a:r>
              <a:rPr lang="en-US" sz="2800" dirty="0" smtClean="0">
                <a:hlinkClick r:id="rId5"/>
              </a:rPr>
              <a:t>www.cookchildrens.org</a:t>
            </a:r>
            <a:r>
              <a:rPr lang="en-US" sz="2800" dirty="0" smtClean="0"/>
              <a:t>   </a:t>
            </a:r>
          </a:p>
          <a:p>
            <a:pPr marL="457200" lvl="1" indent="0">
              <a:buNone/>
            </a:pPr>
            <a:endParaRPr lang="en-US" sz="2800" dirty="0" smtClean="0"/>
          </a:p>
        </p:txBody>
      </p:sp>
      <p:sp>
        <p:nvSpPr>
          <p:cNvPr id="3" name="Rectangle 2"/>
          <p:cNvSpPr/>
          <p:nvPr/>
        </p:nvSpPr>
        <p:spPr>
          <a:xfrm>
            <a:off x="1089764" y="550691"/>
            <a:ext cx="8217074" cy="769441"/>
          </a:xfrm>
          <a:prstGeom prst="rect">
            <a:avLst/>
          </a:prstGeom>
        </p:spPr>
        <p:txBody>
          <a:bodyPr wrap="square">
            <a:spAutoFit/>
          </a:bodyPr>
          <a:lstStyle/>
          <a:p>
            <a:pPr algn="ctr"/>
            <a:r>
              <a:rPr lang="en-US" sz="4400" dirty="0" smtClean="0">
                <a:solidFill>
                  <a:schemeClr val="accent1">
                    <a:lumMod val="75000"/>
                  </a:schemeClr>
                </a:solidFill>
              </a:rPr>
              <a:t>Navigating Hospital Websites</a:t>
            </a:r>
            <a:endParaRPr lang="en-US" sz="4400" dirty="0">
              <a:solidFill>
                <a:schemeClr val="accent1">
                  <a:lumMod val="75000"/>
                </a:schemeClr>
              </a:solidFill>
            </a:endParaRPr>
          </a:p>
        </p:txBody>
      </p:sp>
    </p:spTree>
    <p:extLst>
      <p:ext uri="{BB962C8B-B14F-4D97-AF65-F5344CB8AC3E}">
        <p14:creationId xmlns:p14="http://schemas.microsoft.com/office/powerpoint/2010/main" val="383471392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2"/>
          <p:cNvSpPr txBox="1">
            <a:spLocks/>
          </p:cNvSpPr>
          <p:nvPr/>
        </p:nvSpPr>
        <p:spPr>
          <a:xfrm>
            <a:off x="638827" y="1070336"/>
            <a:ext cx="9601196" cy="3318936"/>
          </a:xfrm>
          <a:prstGeom prst="rect">
            <a:avLst/>
          </a:prstGeom>
        </p:spPr>
        <p:txBody>
          <a:bodyPr vert="horz" lIns="91440" tIns="45720" rIns="91440" bIns="45720" rtlCol="0">
            <a:normAutofit/>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a:lstStyle>
          <a:p>
            <a:pPr lvl="1"/>
            <a:endParaRPr lang="en-US" dirty="0" smtClean="0"/>
          </a:p>
          <a:p>
            <a:pPr lvl="1"/>
            <a:endParaRPr lang="en-US" dirty="0" smtClean="0"/>
          </a:p>
          <a:p>
            <a:pPr marL="457200" lvl="1" indent="0">
              <a:buNone/>
            </a:pPr>
            <a:r>
              <a:rPr lang="en-US" sz="2800" dirty="0" smtClean="0">
                <a:hlinkClick r:id="rId3"/>
              </a:rPr>
              <a:t>www.ttuhsc.edu/nursing/career</a:t>
            </a:r>
            <a:endParaRPr lang="en-US" sz="2800" dirty="0" smtClean="0"/>
          </a:p>
          <a:p>
            <a:pPr marL="457200" lvl="1" indent="0">
              <a:buNone/>
            </a:pPr>
            <a:endParaRPr lang="en-US" sz="2800" dirty="0"/>
          </a:p>
          <a:p>
            <a:pPr marL="457200" lvl="1" indent="0">
              <a:buNone/>
            </a:pPr>
            <a:endParaRPr lang="en-US" sz="2800" dirty="0"/>
          </a:p>
        </p:txBody>
      </p:sp>
      <p:sp>
        <p:nvSpPr>
          <p:cNvPr id="3" name="Rectangle 2"/>
          <p:cNvSpPr/>
          <p:nvPr/>
        </p:nvSpPr>
        <p:spPr>
          <a:xfrm>
            <a:off x="1089764" y="550691"/>
            <a:ext cx="8217074" cy="769441"/>
          </a:xfrm>
          <a:prstGeom prst="rect">
            <a:avLst/>
          </a:prstGeom>
        </p:spPr>
        <p:txBody>
          <a:bodyPr wrap="square">
            <a:spAutoFit/>
          </a:bodyPr>
          <a:lstStyle/>
          <a:p>
            <a:pPr algn="ctr"/>
            <a:r>
              <a:rPr lang="en-US" sz="4400" dirty="0" smtClean="0">
                <a:solidFill>
                  <a:schemeClr val="accent1">
                    <a:lumMod val="75000"/>
                  </a:schemeClr>
                </a:solidFill>
              </a:rPr>
              <a:t>Student Resources</a:t>
            </a:r>
            <a:endParaRPr lang="en-US" sz="4400" dirty="0">
              <a:solidFill>
                <a:schemeClr val="accent1">
                  <a:lumMod val="75000"/>
                </a:schemeClr>
              </a:solidFill>
            </a:endParaRPr>
          </a:p>
        </p:txBody>
      </p:sp>
      <p:pic>
        <p:nvPicPr>
          <p:cNvPr id="2" name="Picture 1"/>
          <p:cNvPicPr>
            <a:picLocks noChangeAspect="1"/>
          </p:cNvPicPr>
          <p:nvPr/>
        </p:nvPicPr>
        <p:blipFill>
          <a:blip r:embed="rId4"/>
          <a:stretch>
            <a:fillRect/>
          </a:stretch>
        </p:blipFill>
        <p:spPr>
          <a:xfrm>
            <a:off x="1089764" y="2454652"/>
            <a:ext cx="3651861" cy="1098173"/>
          </a:xfrm>
          <a:prstGeom prst="rect">
            <a:avLst/>
          </a:prstGeom>
        </p:spPr>
      </p:pic>
      <p:sp>
        <p:nvSpPr>
          <p:cNvPr id="5" name="TextBox 4"/>
          <p:cNvSpPr txBox="1"/>
          <p:nvPr/>
        </p:nvSpPr>
        <p:spPr>
          <a:xfrm>
            <a:off x="1162050" y="3714750"/>
            <a:ext cx="7334250" cy="2585323"/>
          </a:xfrm>
          <a:prstGeom prst="rect">
            <a:avLst/>
          </a:prstGeom>
          <a:noFill/>
        </p:spPr>
        <p:txBody>
          <a:bodyPr wrap="square" rtlCol="0">
            <a:spAutoFit/>
          </a:bodyPr>
          <a:lstStyle/>
          <a:p>
            <a:r>
              <a:rPr lang="en-US" dirty="0" smtClean="0"/>
              <a:t>Library of Resources:</a:t>
            </a:r>
          </a:p>
          <a:p>
            <a:pPr marL="457200" indent="-228600">
              <a:buClr>
                <a:schemeClr val="accent1"/>
              </a:buClr>
              <a:buFont typeface="Arial" panose="020B0604020202020204" pitchFamily="34" charset="0"/>
              <a:buChar char="•"/>
            </a:pPr>
            <a:r>
              <a:rPr lang="en-US" dirty="0" smtClean="0"/>
              <a:t>Cover Letter </a:t>
            </a:r>
            <a:r>
              <a:rPr lang="en-US" dirty="0" err="1" smtClean="0"/>
              <a:t>Plannning</a:t>
            </a:r>
            <a:r>
              <a:rPr lang="en-US" dirty="0" smtClean="0"/>
              <a:t> Guide</a:t>
            </a:r>
          </a:p>
          <a:p>
            <a:pPr marL="457200" indent="-228600">
              <a:buClr>
                <a:schemeClr val="accent1"/>
              </a:buClr>
              <a:buFont typeface="Arial" panose="020B0604020202020204" pitchFamily="34" charset="0"/>
              <a:buChar char="•"/>
            </a:pPr>
            <a:r>
              <a:rPr lang="en-US" dirty="0" smtClean="0"/>
              <a:t>Resume Action Verbs</a:t>
            </a:r>
          </a:p>
          <a:p>
            <a:pPr marL="457200" indent="-228600">
              <a:buClr>
                <a:schemeClr val="accent1"/>
              </a:buClr>
              <a:buFont typeface="Arial" panose="020B0604020202020204" pitchFamily="34" charset="0"/>
              <a:buChar char="•"/>
            </a:pPr>
            <a:r>
              <a:rPr lang="en-US" dirty="0" smtClean="0"/>
              <a:t>Interview Questions</a:t>
            </a:r>
          </a:p>
          <a:p>
            <a:pPr marL="457200" indent="-228600">
              <a:buClr>
                <a:schemeClr val="accent1"/>
              </a:buClr>
              <a:buFont typeface="Arial" panose="020B0604020202020204" pitchFamily="34" charset="0"/>
              <a:buChar char="•"/>
            </a:pPr>
            <a:r>
              <a:rPr lang="en-US" dirty="0" smtClean="0"/>
              <a:t>Questions for YOU to ask the Interviewer</a:t>
            </a:r>
          </a:p>
          <a:p>
            <a:pPr marL="457200" indent="-228600">
              <a:buClr>
                <a:schemeClr val="accent1"/>
              </a:buClr>
              <a:buFont typeface="Arial" panose="020B0604020202020204" pitchFamily="34" charset="0"/>
              <a:buChar char="•"/>
            </a:pPr>
            <a:r>
              <a:rPr lang="en-US" dirty="0" smtClean="0"/>
              <a:t>How to Document Clinical Experiences</a:t>
            </a:r>
          </a:p>
          <a:p>
            <a:pPr>
              <a:buClr>
                <a:schemeClr val="accent1"/>
              </a:buClr>
            </a:pPr>
            <a:r>
              <a:rPr lang="en-US" dirty="0" smtClean="0"/>
              <a:t>Workshop Presentations</a:t>
            </a:r>
          </a:p>
          <a:p>
            <a:pPr marL="457200" indent="-228600">
              <a:buClr>
                <a:schemeClr val="accent1"/>
              </a:buClr>
              <a:buFont typeface="Arial" panose="020B0604020202020204" pitchFamily="34" charset="0"/>
              <a:buChar char="•"/>
            </a:pPr>
            <a:r>
              <a:rPr lang="en-US" dirty="0" smtClean="0"/>
              <a:t>Resume Building Presentation</a:t>
            </a:r>
          </a:p>
          <a:p>
            <a:pPr marL="285750" indent="-285750">
              <a:buClr>
                <a:schemeClr val="accent1"/>
              </a:buClr>
              <a:buFont typeface="Arial" panose="020B0604020202020204" pitchFamily="34" charset="0"/>
              <a:buChar char="•"/>
            </a:pPr>
            <a:endParaRPr lang="en-US" dirty="0"/>
          </a:p>
        </p:txBody>
      </p:sp>
    </p:spTree>
    <p:extLst>
      <p:ext uri="{BB962C8B-B14F-4D97-AF65-F5344CB8AC3E}">
        <p14:creationId xmlns:p14="http://schemas.microsoft.com/office/powerpoint/2010/main" val="151290314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55217" y="609600"/>
            <a:ext cx="8596668" cy="766354"/>
          </a:xfrm>
        </p:spPr>
        <p:txBody>
          <a:bodyPr/>
          <a:lstStyle/>
          <a:p>
            <a:r>
              <a:rPr lang="en-US" dirty="0" smtClean="0">
                <a:solidFill>
                  <a:schemeClr val="accent1">
                    <a:lumMod val="75000"/>
                  </a:schemeClr>
                </a:solidFill>
              </a:rPr>
              <a:t>Clinical Experience Example</a:t>
            </a:r>
            <a:endParaRPr lang="en-US" dirty="0">
              <a:solidFill>
                <a:schemeClr val="accent1">
                  <a:lumMod val="75000"/>
                </a:schemeClr>
              </a:solidFill>
            </a:endParaRPr>
          </a:p>
        </p:txBody>
      </p:sp>
      <p:sp>
        <p:nvSpPr>
          <p:cNvPr id="6" name="Content Placeholder 5"/>
          <p:cNvSpPr>
            <a:spLocks noGrp="1"/>
          </p:cNvSpPr>
          <p:nvPr>
            <p:ph sz="quarter" idx="4"/>
          </p:nvPr>
        </p:nvSpPr>
        <p:spPr>
          <a:xfrm>
            <a:off x="755217" y="1270000"/>
            <a:ext cx="9564440" cy="5435749"/>
          </a:xfrm>
        </p:spPr>
        <p:txBody>
          <a:bodyPr>
            <a:noAutofit/>
          </a:bodyPr>
          <a:lstStyle/>
          <a:p>
            <a:pPr marL="461963" lvl="2" indent="-285750">
              <a:buFontTx/>
              <a:buNone/>
              <a:defRPr/>
            </a:pPr>
            <a:r>
              <a:rPr lang="en-US" altLang="en-US" sz="2000" b="1" u="sng" dirty="0" smtClean="0"/>
              <a:t>Relevant Clinical Experience												</a:t>
            </a:r>
            <a:endParaRPr lang="en-US" altLang="en-US" sz="2000" b="1" dirty="0" smtClean="0"/>
          </a:p>
          <a:p>
            <a:pPr marL="176213" lvl="2" indent="0">
              <a:buNone/>
              <a:defRPr/>
            </a:pPr>
            <a:r>
              <a:rPr lang="en-US" altLang="en-US" sz="1800" b="1" dirty="0" smtClean="0"/>
              <a:t>Pediatrics, University Medical Center, Summer 2019</a:t>
            </a:r>
            <a:endParaRPr lang="en-US" altLang="en-US" sz="1800" dirty="0"/>
          </a:p>
          <a:p>
            <a:pPr marL="685800" lvl="2">
              <a:defRPr/>
            </a:pPr>
            <a:r>
              <a:rPr lang="en-US" altLang="en-US" sz="1800" dirty="0" smtClean="0"/>
              <a:t>96 </a:t>
            </a:r>
            <a:r>
              <a:rPr lang="en-US" altLang="en-US" sz="1800" dirty="0"/>
              <a:t>hours of clinical experience </a:t>
            </a:r>
            <a:r>
              <a:rPr lang="en-US" altLang="en-US" sz="1800" dirty="0" smtClean="0"/>
              <a:t>expected in </a:t>
            </a:r>
            <a:r>
              <a:rPr lang="en-US" altLang="en-US" sz="1800" dirty="0"/>
              <a:t>Pediatrics during Summer of 2019</a:t>
            </a:r>
          </a:p>
          <a:p>
            <a:pPr marL="461963" lvl="2" indent="-285750">
              <a:buFontTx/>
              <a:buNone/>
              <a:defRPr/>
            </a:pPr>
            <a:r>
              <a:rPr lang="en-US" altLang="en-US" sz="1800" b="1" dirty="0" smtClean="0"/>
              <a:t>Labor </a:t>
            </a:r>
            <a:r>
              <a:rPr lang="en-US" altLang="en-US" sz="1800" b="1" dirty="0"/>
              <a:t>and </a:t>
            </a:r>
            <a:r>
              <a:rPr lang="en-US" altLang="en-US" sz="1800" b="1" dirty="0" smtClean="0"/>
              <a:t>Delivery, </a:t>
            </a:r>
            <a:r>
              <a:rPr lang="en-US" altLang="en-US" sz="1800" dirty="0" smtClean="0"/>
              <a:t>TTUHSC Simulation Center, Fall 2018</a:t>
            </a:r>
            <a:endParaRPr lang="en-US" altLang="en-US" sz="1800" dirty="0"/>
          </a:p>
          <a:p>
            <a:pPr marL="741363" lvl="2" indent="-284163">
              <a:defRPr/>
            </a:pPr>
            <a:r>
              <a:rPr lang="en-US" altLang="en-US" sz="1800" dirty="0"/>
              <a:t>Counseled a young mother with gestational diabetes on proper nutrition choices</a:t>
            </a:r>
          </a:p>
          <a:p>
            <a:pPr marL="741363" lvl="2" indent="-284163">
              <a:defRPr/>
            </a:pPr>
            <a:r>
              <a:rPr lang="en-US" altLang="en-US" sz="1800" dirty="0"/>
              <a:t>Monitored fetal heart rates throughout labor and delivery, and reported abnormal findings to charge nurse, while emotionally supporting the </a:t>
            </a:r>
            <a:r>
              <a:rPr lang="en-US" altLang="en-US" sz="1800" dirty="0" smtClean="0"/>
              <a:t>patient</a:t>
            </a:r>
          </a:p>
          <a:p>
            <a:pPr marL="461963" lvl="2" indent="-285750">
              <a:buFontTx/>
              <a:buNone/>
              <a:defRPr/>
            </a:pPr>
            <a:r>
              <a:rPr lang="en-US" altLang="en-US" sz="1800" b="1" dirty="0" smtClean="0"/>
              <a:t>Pediatrics, </a:t>
            </a:r>
            <a:r>
              <a:rPr lang="en-US" altLang="en-US" sz="1800" dirty="0"/>
              <a:t>TTUHSC Simulation Center, Fall 2018</a:t>
            </a:r>
          </a:p>
          <a:p>
            <a:pPr marL="741363" lvl="2" indent="-284163">
              <a:defRPr/>
            </a:pPr>
            <a:r>
              <a:rPr lang="en-US" altLang="en-US" sz="1800" dirty="0" smtClean="0"/>
              <a:t>Diverted a young patient through age-appropriate play during IM injection</a:t>
            </a:r>
          </a:p>
          <a:p>
            <a:pPr marL="741363" lvl="2" indent="-284163">
              <a:defRPr/>
            </a:pPr>
            <a:r>
              <a:rPr lang="en-US" altLang="en-US" sz="1800" dirty="0" smtClean="0"/>
              <a:t>Educated parents on the use of a hand held nebulizer and provided reassurance</a:t>
            </a:r>
          </a:p>
          <a:p>
            <a:pPr marL="457200" lvl="2" indent="-284163">
              <a:buNone/>
              <a:defRPr/>
            </a:pPr>
            <a:r>
              <a:rPr lang="en-US" altLang="en-US" sz="1800" b="1" dirty="0" smtClean="0"/>
              <a:t>Telemetry</a:t>
            </a:r>
            <a:r>
              <a:rPr lang="en-US" altLang="en-US" sz="1800" dirty="0" smtClean="0"/>
              <a:t>, University Medical Center and Covenant Health, Summer 2018</a:t>
            </a:r>
            <a:endParaRPr lang="en-US" altLang="en-US" sz="1800" dirty="0"/>
          </a:p>
          <a:p>
            <a:pPr marL="741363" lvl="2" indent="-284163">
              <a:defRPr/>
            </a:pPr>
            <a:r>
              <a:rPr lang="en-US" altLang="en-US" sz="1800" dirty="0" smtClean="0"/>
              <a:t>Provided evidence-based practice care for a patient after total hip replacement including Foley catheter care, IV dressing changes, and administering medications</a:t>
            </a:r>
          </a:p>
          <a:p>
            <a:pPr marL="176213" lvl="2" indent="0">
              <a:buNone/>
              <a:defRPr/>
            </a:pPr>
            <a:r>
              <a:rPr lang="en-US" altLang="en-US" sz="1800" dirty="0"/>
              <a:t>	</a:t>
            </a:r>
            <a:endParaRPr lang="en-US" altLang="en-US" sz="1800" dirty="0" smtClean="0"/>
          </a:p>
          <a:p>
            <a:pPr marL="176213" lvl="2" indent="0">
              <a:buNone/>
              <a:defRPr/>
            </a:pPr>
            <a:endParaRPr lang="en-US" altLang="en-US" sz="2000" dirty="0"/>
          </a:p>
          <a:p>
            <a:pPr marL="114300" lvl="1" indent="0">
              <a:buSzPct val="70000"/>
              <a:buNone/>
              <a:defRPr/>
            </a:pPr>
            <a:endParaRPr lang="en-US" altLang="en-US" sz="1800" kern="0" dirty="0">
              <a:solidFill>
                <a:srgbClr val="404040"/>
              </a:solidFill>
              <a:ea typeface="ＭＳ Ｐゴシック" panose="020B0600070205080204" pitchFamily="34" charset="-128"/>
            </a:endParaRPr>
          </a:p>
        </p:txBody>
      </p:sp>
    </p:spTree>
    <p:extLst>
      <p:ext uri="{BB962C8B-B14F-4D97-AF65-F5344CB8AC3E}">
        <p14:creationId xmlns:p14="http://schemas.microsoft.com/office/powerpoint/2010/main" val="29548497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55217" y="609600"/>
            <a:ext cx="8596668" cy="1320800"/>
          </a:xfrm>
        </p:spPr>
        <p:txBody>
          <a:bodyPr/>
          <a:lstStyle/>
          <a:p>
            <a:r>
              <a:rPr lang="en-US" dirty="0" smtClean="0">
                <a:solidFill>
                  <a:schemeClr val="accent1">
                    <a:lumMod val="75000"/>
                  </a:schemeClr>
                </a:solidFill>
              </a:rPr>
              <a:t>Cover Letter</a:t>
            </a:r>
            <a:endParaRPr lang="en-US" dirty="0">
              <a:solidFill>
                <a:schemeClr val="accent1">
                  <a:lumMod val="75000"/>
                </a:schemeClr>
              </a:solidFill>
            </a:endParaRPr>
          </a:p>
        </p:txBody>
      </p:sp>
      <p:sp>
        <p:nvSpPr>
          <p:cNvPr id="6" name="Content Placeholder 5"/>
          <p:cNvSpPr>
            <a:spLocks noGrp="1"/>
          </p:cNvSpPr>
          <p:nvPr>
            <p:ph sz="quarter" idx="4"/>
          </p:nvPr>
        </p:nvSpPr>
        <p:spPr>
          <a:xfrm>
            <a:off x="755217" y="1270000"/>
            <a:ext cx="7962063" cy="5435749"/>
          </a:xfrm>
        </p:spPr>
        <p:txBody>
          <a:bodyPr>
            <a:noAutofit/>
          </a:bodyPr>
          <a:lstStyle/>
          <a:p>
            <a:pPr marL="114300" lvl="1" indent="0">
              <a:buSzPct val="70000"/>
              <a:buNone/>
              <a:defRPr/>
            </a:pPr>
            <a:r>
              <a:rPr lang="en-US" altLang="en-US" sz="1800" b="1" kern="0" dirty="0">
                <a:solidFill>
                  <a:srgbClr val="404040"/>
                </a:solidFill>
                <a:ea typeface="ＭＳ Ｐゴシック" panose="020B0600070205080204" pitchFamily="34" charset="-128"/>
              </a:rPr>
              <a:t>First paragraph – Introduction</a:t>
            </a:r>
          </a:p>
          <a:p>
            <a:pPr lvl="1">
              <a:buSzPct val="125000"/>
              <a:buFont typeface="Arial" panose="020B0604020202020204" pitchFamily="34" charset="0"/>
              <a:buChar char="•"/>
              <a:defRPr/>
            </a:pPr>
            <a:r>
              <a:rPr lang="en-US" altLang="en-US" sz="1800" kern="0" dirty="0">
                <a:solidFill>
                  <a:srgbClr val="404040"/>
                </a:solidFill>
                <a:ea typeface="ＭＳ Ｐゴシック" panose="020B0600070205080204" pitchFamily="34" charset="-128"/>
              </a:rPr>
              <a:t>Introduction with information about the job you are applying to</a:t>
            </a:r>
          </a:p>
          <a:p>
            <a:pPr marL="114300" lvl="1" indent="0">
              <a:buSzPct val="70000"/>
              <a:buNone/>
              <a:defRPr/>
            </a:pPr>
            <a:endParaRPr lang="en-US" altLang="en-US" sz="1800" kern="0" dirty="0">
              <a:solidFill>
                <a:srgbClr val="404040"/>
              </a:solidFill>
              <a:ea typeface="ＭＳ Ｐゴシック" panose="020B0600070205080204" pitchFamily="34" charset="-128"/>
            </a:endParaRPr>
          </a:p>
          <a:p>
            <a:pPr marL="114300" lvl="1" indent="0">
              <a:buSzPct val="70000"/>
              <a:buNone/>
              <a:defRPr/>
            </a:pPr>
            <a:r>
              <a:rPr lang="en-US" altLang="en-US" sz="1800" b="1" kern="0" dirty="0">
                <a:solidFill>
                  <a:srgbClr val="404040"/>
                </a:solidFill>
                <a:ea typeface="ＭＳ Ｐゴシック" panose="020B0600070205080204" pitchFamily="34" charset="-128"/>
              </a:rPr>
              <a:t>Second paragraph – Body</a:t>
            </a:r>
          </a:p>
          <a:p>
            <a:pPr lvl="1">
              <a:buSzPct val="125000"/>
              <a:buFont typeface="Arial" panose="020B0604020202020204" pitchFamily="34" charset="0"/>
              <a:buChar char="•"/>
              <a:defRPr/>
            </a:pPr>
            <a:r>
              <a:rPr lang="en-US" altLang="en-US" sz="1800" kern="0" dirty="0">
                <a:solidFill>
                  <a:srgbClr val="404040"/>
                </a:solidFill>
                <a:ea typeface="ＭＳ Ｐゴシック" panose="020B0600070205080204" pitchFamily="34" charset="-128"/>
              </a:rPr>
              <a:t>Why are you interested in the position?</a:t>
            </a:r>
          </a:p>
          <a:p>
            <a:pPr lvl="1">
              <a:buSzPct val="125000"/>
              <a:buFont typeface="Arial" panose="020B0604020202020204" pitchFamily="34" charset="0"/>
              <a:buChar char="•"/>
              <a:defRPr/>
            </a:pPr>
            <a:r>
              <a:rPr lang="en-US" altLang="en-US" sz="1800" kern="0" dirty="0">
                <a:solidFill>
                  <a:srgbClr val="404040"/>
                </a:solidFill>
                <a:ea typeface="ＭＳ Ｐゴシック" panose="020B0600070205080204" pitchFamily="34" charset="-128"/>
              </a:rPr>
              <a:t>Why their hospital?</a:t>
            </a:r>
          </a:p>
          <a:p>
            <a:pPr lvl="1">
              <a:buSzPct val="125000"/>
              <a:buFont typeface="Arial" panose="020B0604020202020204" pitchFamily="34" charset="0"/>
              <a:buChar char="•"/>
              <a:defRPr/>
            </a:pPr>
            <a:r>
              <a:rPr lang="en-US" altLang="en-US" sz="1800" kern="0" dirty="0">
                <a:solidFill>
                  <a:srgbClr val="404040"/>
                </a:solidFill>
                <a:ea typeface="ＭＳ Ｐゴシック" panose="020B0600070205080204" pitchFamily="34" charset="-128"/>
              </a:rPr>
              <a:t>Why did you go into nursing? What sets you apart?</a:t>
            </a:r>
          </a:p>
          <a:p>
            <a:pPr lvl="1">
              <a:buSzPct val="125000"/>
              <a:buFont typeface="Arial" panose="020B0604020202020204" pitchFamily="34" charset="0"/>
              <a:buChar char="•"/>
              <a:defRPr/>
            </a:pPr>
            <a:r>
              <a:rPr lang="en-US" altLang="en-US" sz="1800" kern="0" dirty="0">
                <a:solidFill>
                  <a:srgbClr val="404040"/>
                </a:solidFill>
                <a:ea typeface="ＭＳ Ｐゴシック" panose="020B0600070205080204" pitchFamily="34" charset="-128"/>
              </a:rPr>
              <a:t>Be specific</a:t>
            </a:r>
          </a:p>
          <a:p>
            <a:pPr marL="114300" lvl="1" indent="0">
              <a:buSzPct val="70000"/>
              <a:buNone/>
              <a:defRPr/>
            </a:pPr>
            <a:endParaRPr lang="en-US" altLang="en-US" sz="1800" kern="0" dirty="0">
              <a:solidFill>
                <a:srgbClr val="404040"/>
              </a:solidFill>
              <a:ea typeface="ＭＳ Ｐゴシック" panose="020B0600070205080204" pitchFamily="34" charset="-128"/>
            </a:endParaRPr>
          </a:p>
          <a:p>
            <a:pPr marL="114300" lvl="1" indent="0">
              <a:buSzPct val="70000"/>
              <a:buNone/>
              <a:defRPr/>
            </a:pPr>
            <a:r>
              <a:rPr lang="en-US" altLang="en-US" sz="1800" b="1" kern="0" dirty="0">
                <a:solidFill>
                  <a:srgbClr val="404040"/>
                </a:solidFill>
                <a:ea typeface="ＭＳ Ｐゴシック" panose="020B0600070205080204" pitchFamily="34" charset="-128"/>
              </a:rPr>
              <a:t>Final Paragraph – Closing</a:t>
            </a:r>
          </a:p>
          <a:p>
            <a:pPr lvl="1">
              <a:buSzPct val="125000"/>
              <a:buFont typeface="Arial" panose="020B0604020202020204" pitchFamily="34" charset="0"/>
              <a:buChar char="•"/>
              <a:defRPr/>
            </a:pPr>
            <a:r>
              <a:rPr lang="en-US" altLang="en-US" sz="1800" kern="0" dirty="0">
                <a:solidFill>
                  <a:srgbClr val="404040"/>
                </a:solidFill>
                <a:ea typeface="ＭＳ Ｐゴシック" panose="020B0600070205080204" pitchFamily="34" charset="-128"/>
              </a:rPr>
              <a:t>Indicate you hope to meet with them</a:t>
            </a:r>
          </a:p>
          <a:p>
            <a:pPr lvl="1">
              <a:buSzPct val="125000"/>
              <a:buFont typeface="Arial" panose="020B0604020202020204" pitchFamily="34" charset="0"/>
              <a:buChar char="•"/>
              <a:defRPr/>
            </a:pPr>
            <a:r>
              <a:rPr lang="en-US" altLang="en-US" sz="1800" kern="0" dirty="0">
                <a:solidFill>
                  <a:srgbClr val="404040"/>
                </a:solidFill>
                <a:ea typeface="ＭＳ Ｐゴシック" panose="020B0600070205080204" pitchFamily="34" charset="-128"/>
              </a:rPr>
              <a:t>Make reference to your contact information</a:t>
            </a:r>
          </a:p>
          <a:p>
            <a:pPr lvl="1">
              <a:buSzPct val="125000"/>
              <a:buFont typeface="Arial" panose="020B0604020202020204" pitchFamily="34" charset="0"/>
              <a:buChar char="•"/>
              <a:defRPr/>
            </a:pPr>
            <a:r>
              <a:rPr lang="en-US" altLang="en-US" sz="1800" kern="0" dirty="0">
                <a:solidFill>
                  <a:srgbClr val="404040"/>
                </a:solidFill>
                <a:ea typeface="ＭＳ Ｐゴシック" panose="020B0600070205080204" pitchFamily="34" charset="-128"/>
              </a:rPr>
              <a:t>Thank them</a:t>
            </a:r>
          </a:p>
        </p:txBody>
      </p:sp>
      <p:sp>
        <p:nvSpPr>
          <p:cNvPr id="7" name="TextBox 6"/>
          <p:cNvSpPr txBox="1"/>
          <p:nvPr/>
        </p:nvSpPr>
        <p:spPr>
          <a:xfrm>
            <a:off x="6935883" y="4676503"/>
            <a:ext cx="3718560" cy="923330"/>
          </a:xfrm>
          <a:prstGeom prst="rect">
            <a:avLst/>
          </a:prstGeom>
          <a:noFill/>
        </p:spPr>
        <p:txBody>
          <a:bodyPr wrap="square" rtlCol="0">
            <a:spAutoFit/>
          </a:bodyPr>
          <a:lstStyle/>
          <a:p>
            <a:r>
              <a:rPr lang="en-US" dirty="0" smtClean="0"/>
              <a:t>Refer to the “Cover Letter” PDF on website in the Library of Resources</a:t>
            </a:r>
            <a:endParaRPr lang="en-US" dirty="0"/>
          </a:p>
        </p:txBody>
      </p:sp>
    </p:spTree>
    <p:extLst>
      <p:ext uri="{BB962C8B-B14F-4D97-AF65-F5344CB8AC3E}">
        <p14:creationId xmlns:p14="http://schemas.microsoft.com/office/powerpoint/2010/main" val="154793030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a:extLst>
              <a:ext uri="{28A0092B-C50C-407E-A947-70E740481C1C}">
                <a14:useLocalDpi xmlns:a14="http://schemas.microsoft.com/office/drawing/2010/main" val="0"/>
              </a:ext>
            </a:extLst>
          </a:blip>
          <a:srcRect l="21895" t="10209" r="24897" b="2223"/>
          <a:stretch/>
        </p:blipFill>
        <p:spPr>
          <a:xfrm>
            <a:off x="4665256" y="812560"/>
            <a:ext cx="1535246" cy="5190564"/>
          </a:xfrm>
          <a:prstGeom prst="rect">
            <a:avLst/>
          </a:prstGeom>
          <a:effectLst>
            <a:outerShdw blurRad="50800" dist="38100" dir="2700000" algn="tl" rotWithShape="0">
              <a:prstClr val="black">
                <a:alpha val="40000"/>
              </a:prstClr>
            </a:outerShdw>
          </a:effectLst>
        </p:spPr>
      </p:pic>
      <p:pic>
        <p:nvPicPr>
          <p:cNvPr id="3" name="Picture 2"/>
          <p:cNvPicPr>
            <a:picLocks noChangeAspect="1"/>
          </p:cNvPicPr>
          <p:nvPr/>
        </p:nvPicPr>
        <p:blipFill rotWithShape="1">
          <a:blip r:embed="rId3">
            <a:extLst>
              <a:ext uri="{28A0092B-C50C-407E-A947-70E740481C1C}">
                <a14:useLocalDpi xmlns:a14="http://schemas.microsoft.com/office/drawing/2010/main" val="0"/>
              </a:ext>
            </a:extLst>
          </a:blip>
          <a:srcRect l="18930" t="8408" r="24755" b="1381"/>
          <a:stretch/>
        </p:blipFill>
        <p:spPr>
          <a:xfrm>
            <a:off x="6761079" y="812560"/>
            <a:ext cx="1604474" cy="5193792"/>
          </a:xfrm>
          <a:prstGeom prst="rect">
            <a:avLst/>
          </a:prstGeom>
          <a:effectLst>
            <a:outerShdw blurRad="50800" dist="38100" dir="2700000" algn="tl" rotWithShape="0">
              <a:prstClr val="black">
                <a:alpha val="40000"/>
              </a:prstClr>
            </a:outerShdw>
          </a:effectLst>
        </p:spPr>
      </p:pic>
      <p:sp>
        <p:nvSpPr>
          <p:cNvPr id="4" name="TextBox 3"/>
          <p:cNvSpPr txBox="1"/>
          <p:nvPr/>
        </p:nvSpPr>
        <p:spPr>
          <a:xfrm>
            <a:off x="526757" y="1820092"/>
            <a:ext cx="3969356" cy="646331"/>
          </a:xfrm>
          <a:prstGeom prst="rect">
            <a:avLst/>
          </a:prstGeom>
          <a:noFill/>
        </p:spPr>
        <p:txBody>
          <a:bodyPr wrap="none" rtlCol="0">
            <a:spAutoFit/>
          </a:bodyPr>
          <a:lstStyle/>
          <a:p>
            <a:r>
              <a:rPr lang="en-US" sz="3600" dirty="0" smtClean="0">
                <a:solidFill>
                  <a:schemeClr val="accent1">
                    <a:lumMod val="75000"/>
                  </a:schemeClr>
                </a:solidFill>
              </a:rPr>
              <a:t>The Interview Suit</a:t>
            </a:r>
            <a:endParaRPr lang="en-US" sz="3600" dirty="0">
              <a:solidFill>
                <a:schemeClr val="accent1">
                  <a:lumMod val="75000"/>
                </a:schemeClr>
              </a:solidFill>
            </a:endParaRPr>
          </a:p>
        </p:txBody>
      </p:sp>
    </p:spTree>
    <p:extLst>
      <p:ext uri="{BB962C8B-B14F-4D97-AF65-F5344CB8AC3E}">
        <p14:creationId xmlns:p14="http://schemas.microsoft.com/office/powerpoint/2010/main" val="138015704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425884" y="412905"/>
            <a:ext cx="9645041" cy="1323439"/>
          </a:xfrm>
          <a:prstGeom prst="rect">
            <a:avLst/>
          </a:prstGeom>
        </p:spPr>
        <p:txBody>
          <a:bodyPr wrap="square">
            <a:spAutoFit/>
          </a:bodyPr>
          <a:lstStyle/>
          <a:p>
            <a:pPr algn="ctr"/>
            <a:r>
              <a:rPr lang="en-US" sz="4000" dirty="0" smtClean="0">
                <a:solidFill>
                  <a:schemeClr val="accent1">
                    <a:lumMod val="75000"/>
                  </a:schemeClr>
                </a:solidFill>
              </a:rPr>
              <a:t>You could botch the interview without saying a </a:t>
            </a:r>
            <a:r>
              <a:rPr lang="en-US" sz="4000" b="1" dirty="0" smtClean="0">
                <a:solidFill>
                  <a:schemeClr val="accent1">
                    <a:lumMod val="75000"/>
                  </a:schemeClr>
                </a:solidFill>
              </a:rPr>
              <a:t>WORD</a:t>
            </a:r>
            <a:r>
              <a:rPr lang="en-US" sz="4000" dirty="0" smtClean="0">
                <a:solidFill>
                  <a:schemeClr val="accent1">
                    <a:lumMod val="75000"/>
                  </a:schemeClr>
                </a:solidFill>
              </a:rPr>
              <a:t>!</a:t>
            </a:r>
            <a:endParaRPr lang="en-US" sz="4000" dirty="0">
              <a:solidFill>
                <a:schemeClr val="accent1">
                  <a:lumMod val="75000"/>
                </a:schemeClr>
              </a:solidFill>
            </a:endParaRPr>
          </a:p>
        </p:txBody>
      </p:sp>
      <p:sp>
        <p:nvSpPr>
          <p:cNvPr id="5" name="Content Placeholder 2"/>
          <p:cNvSpPr>
            <a:spLocks noGrp="1"/>
          </p:cNvSpPr>
          <p:nvPr>
            <p:ph sz="half" idx="1"/>
          </p:nvPr>
        </p:nvSpPr>
        <p:spPr>
          <a:xfrm>
            <a:off x="727438" y="2148063"/>
            <a:ext cx="4184035" cy="3880772"/>
          </a:xfrm>
        </p:spPr>
        <p:txBody>
          <a:bodyPr>
            <a:normAutofit/>
          </a:bodyPr>
          <a:lstStyle/>
          <a:p>
            <a:pPr marL="0" indent="0">
              <a:buNone/>
            </a:pPr>
            <a:r>
              <a:rPr lang="en-US" sz="2800" dirty="0" smtClean="0"/>
              <a:t>7% 	Words we speak</a:t>
            </a:r>
          </a:p>
          <a:p>
            <a:pPr marL="0" indent="0">
              <a:buNone/>
            </a:pPr>
            <a:r>
              <a:rPr lang="en-US" sz="2800" dirty="0" smtClean="0"/>
              <a:t>38%	Tone of voice</a:t>
            </a:r>
          </a:p>
          <a:p>
            <a:pPr marL="0" indent="0">
              <a:buNone/>
            </a:pPr>
            <a:r>
              <a:rPr lang="en-US" sz="2800" b="1" dirty="0" smtClean="0">
                <a:effectLst>
                  <a:outerShdw blurRad="38100" dist="38100" dir="2700000" algn="tl">
                    <a:srgbClr val="000000">
                      <a:alpha val="43137"/>
                    </a:srgbClr>
                  </a:outerShdw>
                </a:effectLst>
              </a:rPr>
              <a:t>55% 	Non Verbal</a:t>
            </a:r>
          </a:p>
          <a:p>
            <a:pPr marL="0" indent="0">
              <a:buNone/>
            </a:pPr>
            <a:r>
              <a:rPr lang="en-US" sz="2800" b="1" dirty="0" smtClean="0"/>
              <a:t/>
            </a:r>
            <a:br>
              <a:rPr lang="en-US" sz="2800" b="1" dirty="0" smtClean="0"/>
            </a:br>
            <a:r>
              <a:rPr lang="en-US" sz="2800" b="1" dirty="0" smtClean="0"/>
              <a:t>	 </a:t>
            </a:r>
            <a:endParaRPr lang="en-US" sz="2800" b="1" dirty="0"/>
          </a:p>
        </p:txBody>
      </p:sp>
    </p:spTree>
    <p:extLst>
      <p:ext uri="{BB962C8B-B14F-4D97-AF65-F5344CB8AC3E}">
        <p14:creationId xmlns:p14="http://schemas.microsoft.com/office/powerpoint/2010/main" val="110989030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accent1">
                    <a:lumMod val="75000"/>
                  </a:schemeClr>
                </a:solidFill>
              </a:rPr>
              <a:t>10 Most Common Interviewee Mistakes</a:t>
            </a:r>
            <a:endParaRPr lang="en-US" dirty="0">
              <a:solidFill>
                <a:schemeClr val="accent1">
                  <a:lumMod val="75000"/>
                </a:schemeClr>
              </a:solidFill>
            </a:endParaRPr>
          </a:p>
        </p:txBody>
      </p:sp>
      <p:sp>
        <p:nvSpPr>
          <p:cNvPr id="3" name="Content Placeholder 2"/>
          <p:cNvSpPr>
            <a:spLocks noGrp="1"/>
          </p:cNvSpPr>
          <p:nvPr>
            <p:ph sz="half" idx="1"/>
          </p:nvPr>
        </p:nvSpPr>
        <p:spPr>
          <a:xfrm>
            <a:off x="772355" y="1596917"/>
            <a:ext cx="5327820" cy="3310128"/>
          </a:xfrm>
        </p:spPr>
        <p:txBody>
          <a:bodyPr>
            <a:noAutofit/>
          </a:bodyPr>
          <a:lstStyle/>
          <a:p>
            <a:r>
              <a:rPr lang="en-US" sz="2400" b="1" dirty="0"/>
              <a:t>Failing to make eye contact:</a:t>
            </a:r>
            <a:r>
              <a:rPr lang="en-US" sz="2400" dirty="0"/>
              <a:t> </a:t>
            </a:r>
            <a:r>
              <a:rPr lang="en-US" sz="2400" b="1" dirty="0" smtClean="0">
                <a:solidFill>
                  <a:srgbClr val="FF0000"/>
                </a:solidFill>
              </a:rPr>
              <a:t>67%</a:t>
            </a:r>
            <a:endParaRPr lang="en-US" sz="2400" dirty="0">
              <a:solidFill>
                <a:srgbClr val="FF0000"/>
              </a:solidFill>
            </a:endParaRPr>
          </a:p>
          <a:p>
            <a:r>
              <a:rPr lang="en-US" sz="2400" b="1" dirty="0"/>
              <a:t>Failing to smile:</a:t>
            </a:r>
            <a:r>
              <a:rPr lang="en-US" sz="2400" dirty="0"/>
              <a:t> </a:t>
            </a:r>
            <a:r>
              <a:rPr lang="en-US" sz="2400" b="1" dirty="0" smtClean="0">
                <a:solidFill>
                  <a:srgbClr val="FF0000"/>
                </a:solidFill>
              </a:rPr>
              <a:t>39%</a:t>
            </a:r>
            <a:endParaRPr lang="en-US" sz="2400" dirty="0"/>
          </a:p>
          <a:p>
            <a:r>
              <a:rPr lang="en-US" sz="2400" b="1" dirty="0"/>
              <a:t>Playing with something on the table:</a:t>
            </a:r>
            <a:r>
              <a:rPr lang="en-US" sz="2400" dirty="0"/>
              <a:t> </a:t>
            </a:r>
            <a:r>
              <a:rPr lang="en-US" sz="2400" b="1" dirty="0" smtClean="0">
                <a:solidFill>
                  <a:srgbClr val="FF0000"/>
                </a:solidFill>
              </a:rPr>
              <a:t>33%</a:t>
            </a:r>
            <a:endParaRPr lang="en-US" sz="2400" b="1" dirty="0">
              <a:solidFill>
                <a:srgbClr val="FF0000"/>
              </a:solidFill>
            </a:endParaRPr>
          </a:p>
          <a:p>
            <a:r>
              <a:rPr lang="en-US" sz="2400" b="1" dirty="0"/>
              <a:t>Crossing their arms over their chests: </a:t>
            </a:r>
            <a:r>
              <a:rPr lang="en-US" sz="2400" b="1" dirty="0" smtClean="0">
                <a:solidFill>
                  <a:srgbClr val="FF0000"/>
                </a:solidFill>
              </a:rPr>
              <a:t>32%</a:t>
            </a:r>
            <a:endParaRPr lang="en-US" sz="2400" b="1" dirty="0">
              <a:solidFill>
                <a:srgbClr val="FF0000"/>
              </a:solidFill>
            </a:endParaRPr>
          </a:p>
          <a:p>
            <a:r>
              <a:rPr lang="en-US" sz="2400" b="1" dirty="0"/>
              <a:t>Having bad posture:</a:t>
            </a:r>
            <a:r>
              <a:rPr lang="en-US" sz="2400" dirty="0"/>
              <a:t> </a:t>
            </a:r>
            <a:r>
              <a:rPr lang="en-US" sz="2400" b="1" dirty="0" smtClean="0">
                <a:solidFill>
                  <a:srgbClr val="FF0000"/>
                </a:solidFill>
              </a:rPr>
              <a:t>31%</a:t>
            </a:r>
            <a:endParaRPr lang="en-US" sz="2400" b="1" dirty="0">
              <a:solidFill>
                <a:srgbClr val="FF0000"/>
              </a:solidFill>
            </a:endParaRPr>
          </a:p>
        </p:txBody>
      </p:sp>
      <p:sp>
        <p:nvSpPr>
          <p:cNvPr id="4" name="Content Placeholder 3"/>
          <p:cNvSpPr>
            <a:spLocks noGrp="1"/>
          </p:cNvSpPr>
          <p:nvPr>
            <p:ph sz="half" idx="2"/>
          </p:nvPr>
        </p:nvSpPr>
        <p:spPr>
          <a:xfrm>
            <a:off x="6195196" y="1596917"/>
            <a:ext cx="4113280" cy="3914534"/>
          </a:xfrm>
        </p:spPr>
        <p:txBody>
          <a:bodyPr>
            <a:normAutofit fontScale="92500" lnSpcReduction="10000"/>
          </a:bodyPr>
          <a:lstStyle/>
          <a:p>
            <a:r>
              <a:rPr lang="en-US" sz="2400" b="1" dirty="0"/>
              <a:t>Fidgeting too much in their seats:</a:t>
            </a:r>
            <a:r>
              <a:rPr lang="en-US" sz="2400" dirty="0"/>
              <a:t> </a:t>
            </a:r>
            <a:r>
              <a:rPr lang="en-US" sz="2400" b="1" dirty="0" smtClean="0">
                <a:solidFill>
                  <a:srgbClr val="FF0000"/>
                </a:solidFill>
              </a:rPr>
              <a:t>30%</a:t>
            </a:r>
            <a:endParaRPr lang="en-US" sz="2400" b="1" dirty="0">
              <a:solidFill>
                <a:srgbClr val="FF0000"/>
              </a:solidFill>
            </a:endParaRPr>
          </a:p>
          <a:p>
            <a:r>
              <a:rPr lang="en-US" sz="2400" b="1" dirty="0"/>
              <a:t>Playing with their hair or touching their faces: </a:t>
            </a:r>
            <a:r>
              <a:rPr lang="en-US" sz="2400" b="1" dirty="0" smtClean="0">
                <a:solidFill>
                  <a:srgbClr val="FF0000"/>
                </a:solidFill>
              </a:rPr>
              <a:t>28%</a:t>
            </a:r>
            <a:endParaRPr lang="en-US" sz="2400" b="1" dirty="0">
              <a:solidFill>
                <a:srgbClr val="FF0000"/>
              </a:solidFill>
            </a:endParaRPr>
          </a:p>
          <a:p>
            <a:r>
              <a:rPr lang="en-US" sz="2400" b="1" dirty="0"/>
              <a:t>Having a weak handshake: </a:t>
            </a:r>
            <a:r>
              <a:rPr lang="en-US" sz="2400" b="1" dirty="0" smtClean="0">
                <a:solidFill>
                  <a:srgbClr val="FF0000"/>
                </a:solidFill>
              </a:rPr>
              <a:t>22%</a:t>
            </a:r>
            <a:endParaRPr lang="en-US" sz="2400" b="1" dirty="0">
              <a:solidFill>
                <a:srgbClr val="FF0000"/>
              </a:solidFill>
            </a:endParaRPr>
          </a:p>
          <a:p>
            <a:r>
              <a:rPr lang="en-US" sz="2400" b="1" dirty="0"/>
              <a:t>Using too many hand gestures: </a:t>
            </a:r>
            <a:r>
              <a:rPr lang="en-US" sz="2400" b="1" dirty="0" smtClean="0">
                <a:solidFill>
                  <a:srgbClr val="FF0000"/>
                </a:solidFill>
              </a:rPr>
              <a:t>13% </a:t>
            </a:r>
            <a:endParaRPr lang="en-US" sz="2400" b="1" dirty="0">
              <a:solidFill>
                <a:srgbClr val="FF0000"/>
              </a:solidFill>
            </a:endParaRPr>
          </a:p>
          <a:p>
            <a:r>
              <a:rPr lang="en-US" sz="2400" b="1" dirty="0"/>
              <a:t>Having a handshake that was too strong: </a:t>
            </a:r>
            <a:r>
              <a:rPr lang="en-US" sz="2400" b="1" dirty="0" smtClean="0">
                <a:solidFill>
                  <a:srgbClr val="FF0000"/>
                </a:solidFill>
              </a:rPr>
              <a:t>9%</a:t>
            </a:r>
            <a:endParaRPr lang="en-US" sz="2400" b="1" dirty="0">
              <a:solidFill>
                <a:srgbClr val="FF0000"/>
              </a:solidFill>
            </a:endParaRPr>
          </a:p>
          <a:p>
            <a:endParaRPr lang="en-US" dirty="0"/>
          </a:p>
        </p:txBody>
      </p:sp>
    </p:spTree>
    <p:extLst>
      <p:ext uri="{BB962C8B-B14F-4D97-AF65-F5344CB8AC3E}">
        <p14:creationId xmlns:p14="http://schemas.microsoft.com/office/powerpoint/2010/main" val="1376939864"/>
      </p:ext>
    </p:extLst>
  </p:cSld>
  <p:clrMapOvr>
    <a:masterClrMapping/>
  </p:clrMapOvr>
  <p:timing>
    <p:tnLst>
      <p:par>
        <p:cTn id="1" dur="indefinite" restart="never" nodeType="tmRoot"/>
      </p:par>
    </p:tnLst>
  </p:timing>
</p:sld>
</file>

<file path=ppt/theme/theme1.xml><?xml version="1.0" encoding="utf-8"?>
<a:theme xmlns:a="http://schemas.openxmlformats.org/drawingml/2006/main" name="Facet">
  <a:themeElements>
    <a:clrScheme name="Facet">
      <a:dk1>
        <a:sysClr val="windowText" lastClr="000000"/>
      </a:dk1>
      <a:lt1>
        <a:sysClr val="window" lastClr="FFFFFF"/>
      </a:lt1>
      <a:dk2>
        <a:srgbClr val="2C3C43"/>
      </a:dk2>
      <a:lt2>
        <a:srgbClr val="EBEBEB"/>
      </a:lt2>
      <a:accent1>
        <a:srgbClr val="5FCBEF"/>
      </a:accent1>
      <a:accent2>
        <a:srgbClr val="2E83C3"/>
      </a:accent2>
      <a:accent3>
        <a:srgbClr val="42D0A2"/>
      </a:accent3>
      <a:accent4>
        <a:srgbClr val="2E946B"/>
      </a:accent4>
      <a:accent5>
        <a:srgbClr val="42B051"/>
      </a:accent5>
      <a:accent6>
        <a:srgbClr val="96D141"/>
      </a:accent6>
      <a:hlink>
        <a:srgbClr val="3FCDE7"/>
      </a:hlink>
      <a:folHlink>
        <a:srgbClr val="A9D3E1"/>
      </a:folHlink>
    </a:clrScheme>
    <a:fontScheme name="Facet">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0B5AB586-D108-4FC1-8368-649FE654B894}"/>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208</TotalTime>
  <Words>1611</Words>
  <Application>Microsoft Office PowerPoint</Application>
  <PresentationFormat>Widescreen</PresentationFormat>
  <Paragraphs>151</Paragraphs>
  <Slides>17</Slides>
  <Notes>9</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17</vt:i4>
      </vt:variant>
    </vt:vector>
  </HeadingPairs>
  <TitlesOfParts>
    <vt:vector size="25" baseType="lpstr">
      <vt:lpstr>ＭＳ Ｐゴシック</vt:lpstr>
      <vt:lpstr>Arial</vt:lpstr>
      <vt:lpstr>Calibri</vt:lpstr>
      <vt:lpstr>Ink Free</vt:lpstr>
      <vt:lpstr>MV Boli</vt:lpstr>
      <vt:lpstr>Trebuchet MS</vt:lpstr>
      <vt:lpstr>Wingdings 3</vt:lpstr>
      <vt:lpstr>Facet</vt:lpstr>
      <vt:lpstr>Career Services Center Ignorance is NOT Bliss</vt:lpstr>
      <vt:lpstr>Jobs by the Numbers*</vt:lpstr>
      <vt:lpstr>PowerPoint Presentation</vt:lpstr>
      <vt:lpstr>PowerPoint Presentation</vt:lpstr>
      <vt:lpstr>Clinical Experience Example</vt:lpstr>
      <vt:lpstr>Cover Letter</vt:lpstr>
      <vt:lpstr>PowerPoint Presentation</vt:lpstr>
      <vt:lpstr>PowerPoint Presentation</vt:lpstr>
      <vt:lpstr>10 Most Common Interviewee Mistakes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Thank you note</vt:lpstr>
    </vt:vector>
  </TitlesOfParts>
  <Company>Texas Tech University Health Sciences Center</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Career Services Center Ignorance is (Not) Bliss</dc:title>
  <dc:creator>Balko, Donna</dc:creator>
  <cp:lastModifiedBy>Balko, Donna</cp:lastModifiedBy>
  <cp:revision>21</cp:revision>
  <dcterms:created xsi:type="dcterms:W3CDTF">2019-02-26T15:15:54Z</dcterms:created>
  <dcterms:modified xsi:type="dcterms:W3CDTF">2019-02-27T15:47:32Z</dcterms:modified>
</cp:coreProperties>
</file>