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9" r:id="rId3"/>
    <p:sldId id="282" r:id="rId4"/>
    <p:sldId id="302" r:id="rId5"/>
    <p:sldId id="260" r:id="rId6"/>
    <p:sldId id="261" r:id="rId7"/>
    <p:sldId id="277" r:id="rId8"/>
    <p:sldId id="304" r:id="rId9"/>
    <p:sldId id="262" r:id="rId10"/>
    <p:sldId id="263" r:id="rId11"/>
    <p:sldId id="264" r:id="rId12"/>
    <p:sldId id="265" r:id="rId13"/>
    <p:sldId id="299" r:id="rId14"/>
    <p:sldId id="279" r:id="rId15"/>
    <p:sldId id="298" r:id="rId16"/>
    <p:sldId id="278" r:id="rId17"/>
    <p:sldId id="266" r:id="rId18"/>
    <p:sldId id="267" r:id="rId19"/>
    <p:sldId id="268" r:id="rId20"/>
    <p:sldId id="300" r:id="rId21"/>
    <p:sldId id="270" r:id="rId22"/>
    <p:sldId id="309" r:id="rId23"/>
    <p:sldId id="271" r:id="rId24"/>
    <p:sldId id="296" r:id="rId25"/>
    <p:sldId id="269" r:id="rId26"/>
    <p:sldId id="272" r:id="rId27"/>
    <p:sldId id="273" r:id="rId28"/>
    <p:sldId id="297" r:id="rId29"/>
    <p:sldId id="292" r:id="rId30"/>
    <p:sldId id="294" r:id="rId31"/>
    <p:sldId id="293" r:id="rId32"/>
    <p:sldId id="276" r:id="rId33"/>
    <p:sldId id="274" r:id="rId34"/>
    <p:sldId id="301" r:id="rId35"/>
    <p:sldId id="280" r:id="rId36"/>
    <p:sldId id="307" r:id="rId37"/>
    <p:sldId id="308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iwether, Christy" initials="MC" lastIdx="3" clrIdx="0"/>
  <p:cmAuthor id="1" name="Balko, Donna" initials="d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4" autoAdjust="0"/>
    <p:restoredTop sz="94497" autoAdjust="0"/>
  </p:normalViewPr>
  <p:slideViewPr>
    <p:cSldViewPr>
      <p:cViewPr>
        <p:scale>
          <a:sx n="72" d="100"/>
          <a:sy n="72" d="100"/>
        </p:scale>
        <p:origin x="-221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D460B-5BCE-4907-BE6B-BBBE7AB49E54}" type="datetimeFigureOut">
              <a:rPr lang="en-US" smtClean="0"/>
              <a:t>11/10/2014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81FAA-25F6-4136-AA68-CB17EF27C3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62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36F60F-C183-4A16-9A89-1CADBBD596AD}" type="datetimeFigureOut">
              <a:rPr lang="en-US" smtClean="0"/>
              <a:t>11/10/2014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E9395A-CC7B-4CF1-870F-6241880C4D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3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03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00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99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01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50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23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01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21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925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97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64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22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the students a verbal answer to the situation above using</a:t>
            </a:r>
            <a:r>
              <a:rPr lang="en-US" baseline="0" dirty="0" smtClean="0"/>
              <a:t> these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838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9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755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755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7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47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8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0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62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03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09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395A-CC7B-4CF1-870F-6241880C4D2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0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003B-5D64-4F08-AAAB-007D5237FCDC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C9FFD3E-AD1A-4219-8F48-9F5A924BA5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AA6F-1151-4840-99D1-B3BFB96C0084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F7A6A-4B27-4771-843C-665639248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B48261-8CB2-4D73-832E-EDF59C4DE5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FD903-A1DA-4303-9F41-A398D762CDFC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F568-E9D6-451C-B6D9-C0F0FE4915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77EAD-AD42-418F-865D-BBBA4B8D8E60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3FB72-E0EC-4A76-A080-328D4FC104F1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86D7-D961-4D90-B9FE-022318FED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12EB-8936-486E-9FC3-3E58378BAA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1988-408B-4850-BD9E-3AC75647E0A9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F8EF-56CF-413F-9054-E0C513C25E82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1E335-A759-4759-827D-2DE3E3D179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EC87-2F89-4600-A8EC-635A27685DE5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06DC93-999B-4FAA-94F3-4B4DD8EFE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8461248" cy="4876800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5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9821E-6377-4CAC-90AC-398537C2E8BE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2E85-93A9-4250-9661-985C7E48C2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FF62B-ACC5-490D-ADF8-001509C3FDB5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C7AE9B-4238-423B-A56E-F5270954F2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FE80-FD16-4017-9823-3249116D9624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8B51135-3B91-4394-9442-5F5A4D45C1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05616-F53A-4A1B-A3F8-E0930D96BBD9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71E38D7-4F3E-4C73-ACFD-E0C1D1CD8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B34F1-89BE-4C43-B033-FB3F7962D199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9A06038-7B4B-4831-B82A-EA1DDA7A1B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CA99-DF1C-4B0D-8050-6122648BDF37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853095B2-56E3-4480-91D8-9441F7445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B90CE5-BFC9-438C-8427-1F2668D2333C}" type="datetimeFigureOut">
              <a:rPr lang="en-US"/>
              <a:pPr>
                <a:defRPr/>
              </a:pPr>
              <a:t>11/10/2014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A1F209-2385-466A-94C1-E0440CCF1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93B4B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93B4BD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A8CDD7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C0BEA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CEC59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tuhsc.edu/son/career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uhsc.edu/son/car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tuhsc.edu/son/caree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Christy Meriwether, Senior director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Donna Balko, Employer Relations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Career Services Center</a:t>
            </a:r>
          </a:p>
        </p:txBody>
      </p:sp>
      <p:sp>
        <p:nvSpPr>
          <p:cNvPr id="1638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Steps to Help You Land the Interview and Get the Job</a:t>
            </a:r>
          </a:p>
        </p:txBody>
      </p:sp>
      <p:pic>
        <p:nvPicPr>
          <p:cNvPr id="16388" name="Picture 3" descr="gg6158573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962400"/>
            <a:ext cx="2133600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Objective Creation Tips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Keep it concise, targeted and relevant</a:t>
            </a:r>
          </a:p>
          <a:p>
            <a:r>
              <a:rPr lang="en-US" dirty="0" smtClean="0"/>
              <a:t>Focus on your skills how you will benefit the employer </a:t>
            </a:r>
          </a:p>
          <a:p>
            <a:r>
              <a:rPr lang="en-US" dirty="0" smtClean="0"/>
              <a:t>Should be crystal clear about career direction</a:t>
            </a:r>
          </a:p>
          <a:p>
            <a:r>
              <a:rPr lang="en-US" dirty="0" smtClean="0"/>
              <a:t>Varies depending upon the job you want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career-objective-resu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3962400"/>
            <a:ext cx="3124200" cy="208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Objective Format Example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Begin with what you are seeking </a:t>
            </a:r>
          </a:p>
          <a:p>
            <a:r>
              <a:rPr lang="en-US" dirty="0" smtClean="0"/>
              <a:t>Add what you will bring to the position</a:t>
            </a:r>
          </a:p>
          <a:p>
            <a:r>
              <a:rPr lang="en-US" dirty="0" smtClean="0"/>
              <a:t>End with how you will help, benefit or improve the </a:t>
            </a:r>
            <a:br>
              <a:rPr lang="en-US" dirty="0" smtClean="0"/>
            </a:br>
            <a:r>
              <a:rPr lang="en-US" dirty="0" smtClean="0"/>
              <a:t>hospital, etc.</a:t>
            </a:r>
          </a:p>
          <a:p>
            <a:r>
              <a:rPr lang="en-US" dirty="0" smtClean="0"/>
              <a:t>Keep to one sentence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sz="2000" b="1" u="sng" dirty="0" smtClean="0"/>
              <a:t>Example: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/>
              <a:t>To secure employment as a Graduate Nurse in which I can utilize my ______ skill(s) to_________.</a:t>
            </a:r>
          </a:p>
          <a:p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Education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4"/>
            <a:ext cx="8537575" cy="4721225"/>
          </a:xfrm>
        </p:spPr>
        <p:txBody>
          <a:bodyPr/>
          <a:lstStyle/>
          <a:p>
            <a:r>
              <a:rPr lang="en-US" dirty="0" smtClean="0"/>
              <a:t>Name of school plus city and state </a:t>
            </a:r>
          </a:p>
          <a:p>
            <a:pPr lvl="1"/>
            <a:r>
              <a:rPr lang="en-US" dirty="0" smtClean="0"/>
              <a:t>Bold the university and/or college names</a:t>
            </a:r>
          </a:p>
          <a:p>
            <a:pPr lvl="1"/>
            <a:r>
              <a:rPr lang="en-US" dirty="0" smtClean="0"/>
              <a:t>Do not list high school</a:t>
            </a:r>
          </a:p>
          <a:p>
            <a:r>
              <a:rPr lang="en-US" dirty="0" smtClean="0"/>
              <a:t>Degree, month and year (do not say “anticipated” graduation date)</a:t>
            </a:r>
          </a:p>
          <a:p>
            <a:r>
              <a:rPr lang="en-US" dirty="0" smtClean="0"/>
              <a:t>GPA Optional (if over 3.0)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u="sng" dirty="0" smtClean="0"/>
              <a:t>Example</a:t>
            </a:r>
          </a:p>
          <a:p>
            <a:pPr marL="0" indent="0">
              <a:buNone/>
            </a:pPr>
            <a:r>
              <a:rPr lang="en-US" sz="1600" b="1" dirty="0"/>
              <a:t>Texas Tech University Health Sciences </a:t>
            </a:r>
            <a:r>
              <a:rPr lang="en-US" sz="1600" b="1" dirty="0" smtClean="0"/>
              <a:t>Center School of Nursing, Lubbock, TX</a:t>
            </a:r>
            <a:br>
              <a:rPr lang="en-US" sz="1600" b="1" dirty="0" smtClean="0"/>
            </a:br>
            <a:r>
              <a:rPr lang="en-US" sz="1600" dirty="0" smtClean="0"/>
              <a:t>Bachelor </a:t>
            </a:r>
            <a:r>
              <a:rPr lang="en-US" sz="1600" dirty="0"/>
              <a:t>of Science in </a:t>
            </a:r>
            <a:r>
              <a:rPr lang="en-US" sz="1600" dirty="0" smtClean="0"/>
              <a:t>Nursing, May 2014</a:t>
            </a:r>
          </a:p>
          <a:p>
            <a:pPr marL="0" indent="0">
              <a:buNone/>
            </a:pPr>
            <a:r>
              <a:rPr lang="en-US" sz="1600" dirty="0" smtClean="0"/>
              <a:t>GPA: 3.0</a:t>
            </a:r>
            <a:endParaRPr lang="en-US" sz="16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Clinical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37448" cy="5102352"/>
          </a:xfrm>
        </p:spPr>
        <p:txBody>
          <a:bodyPr/>
          <a:lstStyle/>
          <a:p>
            <a:r>
              <a:rPr lang="en-US" dirty="0" smtClean="0"/>
              <a:t>Relate bullets to your objective </a:t>
            </a:r>
          </a:p>
          <a:p>
            <a:r>
              <a:rPr lang="en-US" dirty="0" smtClean="0"/>
              <a:t>Use bullets that begin with action verbs</a:t>
            </a:r>
          </a:p>
          <a:p>
            <a:r>
              <a:rPr lang="en-US" dirty="0" smtClean="0"/>
              <a:t>Two lines or shorter in length</a:t>
            </a:r>
          </a:p>
          <a:p>
            <a:r>
              <a:rPr lang="en-US" dirty="0" smtClean="0"/>
              <a:t>Think in terms of a process</a:t>
            </a:r>
          </a:p>
          <a:p>
            <a:r>
              <a:rPr lang="en-US" dirty="0" smtClean="0"/>
              <a:t>Hospitals want to know your performance in the following areas: </a:t>
            </a:r>
          </a:p>
          <a:p>
            <a:pPr lvl="1"/>
            <a:r>
              <a:rPr lang="en-US" dirty="0" smtClean="0"/>
              <a:t> Competent bedside care</a:t>
            </a:r>
          </a:p>
          <a:p>
            <a:pPr lvl="1"/>
            <a:r>
              <a:rPr lang="en-US" dirty="0" smtClean="0"/>
              <a:t> Use of high level equipment </a:t>
            </a:r>
          </a:p>
          <a:p>
            <a:pPr lvl="1"/>
            <a:r>
              <a:rPr lang="en-US" dirty="0" smtClean="0"/>
              <a:t> Performance in high level procedures</a:t>
            </a:r>
          </a:p>
          <a:p>
            <a:pPr lvl="1"/>
            <a:r>
              <a:rPr lang="en-US" dirty="0" smtClean="0"/>
              <a:t> Good communication skills </a:t>
            </a:r>
          </a:p>
          <a:p>
            <a:pPr lvl="1"/>
            <a:r>
              <a:rPr lang="en-US" dirty="0" smtClean="0"/>
              <a:t> Teamwork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Education with Clinical Experiences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Texas Tech University Health Sciences </a:t>
            </a:r>
            <a:r>
              <a:rPr lang="en-US" sz="1600" b="1" dirty="0" smtClean="0"/>
              <a:t>Center School of Nursing, Lubbock, TX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Bachelor of Science in Nursing, </a:t>
            </a:r>
            <a:r>
              <a:rPr lang="en-US" sz="1600" dirty="0" smtClean="0"/>
              <a:t>May 2014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GPA: 3.0</a:t>
            </a:r>
          </a:p>
          <a:p>
            <a:pPr marL="274638" lvl="1" indent="0">
              <a:buNone/>
            </a:pPr>
            <a:r>
              <a:rPr lang="en-US" sz="1400" b="1" u="sng" dirty="0" smtClean="0"/>
              <a:t>Clinical Experience</a:t>
            </a:r>
          </a:p>
          <a:p>
            <a:pPr marL="593725" lvl="2" indent="0">
              <a:buNone/>
            </a:pPr>
            <a:r>
              <a:rPr lang="en-US" sz="1400" b="1" dirty="0" smtClean="0"/>
              <a:t>University Medical Center, Lubbock, TX</a:t>
            </a:r>
            <a:br>
              <a:rPr lang="en-US" sz="1400" b="1" dirty="0" smtClean="0"/>
            </a:br>
            <a:r>
              <a:rPr lang="en-US" sz="1400" dirty="0" smtClean="0"/>
              <a:t>Oncology, Fall 2013 or Oct. – Nov. 2013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Observed hospice referral and was mentored on easing the emotional impact of impending death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Assisted….</a:t>
            </a:r>
          </a:p>
          <a:p>
            <a:pPr marL="574675" lvl="3" indent="0"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Surgical Intensive Care Unit, University Medical Center, Fall 2013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 smtClean="0"/>
              <a:t>Conducted </a:t>
            </a:r>
            <a:r>
              <a:rPr lang="en-US" sz="1400" dirty="0"/>
              <a:t>hourly neurological checks on a patient suffering </a:t>
            </a:r>
            <a:r>
              <a:rPr lang="en-US" sz="1400" dirty="0" smtClean="0"/>
              <a:t>with coup </a:t>
            </a:r>
            <a:r>
              <a:rPr lang="en-US" sz="1400" dirty="0" err="1" smtClean="0"/>
              <a:t>contrecoup</a:t>
            </a:r>
            <a:r>
              <a:rPr lang="en-US" sz="1400" dirty="0" smtClean="0"/>
              <a:t> </a:t>
            </a:r>
            <a:r>
              <a:rPr lang="en-US" sz="1400" dirty="0"/>
              <a:t>lesion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 smtClean="0"/>
              <a:t>Translated </a:t>
            </a:r>
            <a:r>
              <a:rPr lang="en-US" sz="1400" dirty="0"/>
              <a:t>for the nurses and physicians on the unit </a:t>
            </a:r>
            <a:r>
              <a:rPr lang="en-US" sz="1400" dirty="0" smtClean="0"/>
              <a:t>for </a:t>
            </a:r>
            <a:r>
              <a:rPr lang="en-US" sz="1400" dirty="0"/>
              <a:t>a patient who only spoke Spanish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 smtClean="0"/>
              <a:t>Placed </a:t>
            </a:r>
            <a:r>
              <a:rPr lang="en-US" sz="1400" dirty="0"/>
              <a:t>a nasogastric tube on a patient in the SICU </a:t>
            </a:r>
          </a:p>
          <a:p>
            <a:pPr marL="0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244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Experience as a Separate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3725" lvl="2" indent="0">
              <a:buNone/>
            </a:pPr>
            <a:r>
              <a:rPr lang="en-US" sz="1400" b="1" dirty="0"/>
              <a:t>University Medical Center, Lubbock, TX</a:t>
            </a:r>
            <a:br>
              <a:rPr lang="en-US" sz="1400" b="1" dirty="0"/>
            </a:br>
            <a:r>
              <a:rPr lang="en-US" sz="1400" dirty="0"/>
              <a:t>Oncology, Fall 2013 or Oct. – Nov. 2013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Observed hospice referral and was mentored on easing the emotional impact of impending death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Assisted….</a:t>
            </a:r>
          </a:p>
          <a:p>
            <a:pPr marL="574675" lvl="3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Surgical Intensive Care Unit, University Medical Center, Fall 2013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/>
              <a:t>Conducted hourly neurological checks on a patient suffering of coup-contra coup lesion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/>
              <a:t>Translated for the nurses and physicians on the unit on a patient who only spoke Spanish </a:t>
            </a:r>
          </a:p>
          <a:p>
            <a:pPr marL="1201738" indent="-287338"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1400" dirty="0"/>
              <a:t>Placed a nasogastric tube on a patient in the SICU </a:t>
            </a:r>
          </a:p>
          <a:p>
            <a:pPr marL="868363" lvl="3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5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Use the Job Description as a Guide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1800" b="1" dirty="0" smtClean="0"/>
              <a:t>Job Responsibilities: </a:t>
            </a:r>
            <a:r>
              <a:rPr lang="en-US" sz="1800" dirty="0" smtClean="0"/>
              <a:t>Implements and monitors patient care plans. Monitors, records and communicates patient condition as appropriate. </a:t>
            </a:r>
            <a:r>
              <a:rPr lang="en-US" sz="1800" dirty="0" smtClean="0">
                <a:solidFill>
                  <a:srgbClr val="FF0000"/>
                </a:solidFill>
              </a:rPr>
              <a:t>Monitors </a:t>
            </a:r>
            <a:r>
              <a:rPr lang="en-US" sz="1800" dirty="0" smtClean="0"/>
              <a:t>and </a:t>
            </a:r>
            <a:r>
              <a:rPr lang="en-US" sz="1800" dirty="0" smtClean="0">
                <a:solidFill>
                  <a:srgbClr val="FF0000"/>
                </a:solidFill>
              </a:rPr>
              <a:t>documents </a:t>
            </a:r>
            <a:r>
              <a:rPr lang="en-US" sz="1800" dirty="0" smtClean="0"/>
              <a:t> patient's condition and effectiveness and timeliness of care and/or interventions; </a:t>
            </a:r>
            <a:r>
              <a:rPr lang="en-US" sz="1800" dirty="0" smtClean="0">
                <a:solidFill>
                  <a:srgbClr val="FF0000"/>
                </a:solidFill>
              </a:rPr>
              <a:t>evaluates</a:t>
            </a:r>
            <a:r>
              <a:rPr lang="en-US" sz="1800" dirty="0" smtClean="0"/>
              <a:t>, updates and revises plan of care to facilitate achievement of planned and expected outcomes. Serves as a primary coordinator of all disciplines for </a:t>
            </a:r>
            <a:r>
              <a:rPr lang="en-US" sz="1800" dirty="0" smtClean="0">
                <a:solidFill>
                  <a:srgbClr val="FF0000"/>
                </a:solidFill>
              </a:rPr>
              <a:t>well-coordinated</a:t>
            </a:r>
            <a:r>
              <a:rPr lang="en-US" sz="1800" dirty="0" smtClean="0"/>
              <a:t> patient care. </a:t>
            </a:r>
            <a:r>
              <a:rPr lang="en-US" sz="1800" dirty="0" smtClean="0">
                <a:solidFill>
                  <a:srgbClr val="FF0000"/>
                </a:solidFill>
              </a:rPr>
              <a:t>Administers</a:t>
            </a:r>
            <a:r>
              <a:rPr lang="en-US" sz="1800" dirty="0" smtClean="0"/>
              <a:t> prescribed medications and treatments in accordance with approved nursing protocol. Notes and carries out physician and nursing orders. </a:t>
            </a:r>
            <a:r>
              <a:rPr lang="en-US" sz="1800" dirty="0" smtClean="0">
                <a:solidFill>
                  <a:srgbClr val="FF0000"/>
                </a:solidFill>
              </a:rPr>
              <a:t>Assesses </a:t>
            </a:r>
            <a:r>
              <a:rPr lang="en-US" sz="1800" dirty="0" smtClean="0"/>
              <a:t>and </a:t>
            </a:r>
            <a:r>
              <a:rPr lang="en-US" sz="1800" dirty="0" smtClean="0">
                <a:solidFill>
                  <a:srgbClr val="FF0000"/>
                </a:solidFill>
              </a:rPr>
              <a:t>coordinates</a:t>
            </a:r>
            <a:r>
              <a:rPr lang="en-US" sz="1800" dirty="0" smtClean="0"/>
              <a:t> patient's discharge planning needs with members of the healthcare team. </a:t>
            </a:r>
            <a:r>
              <a:rPr lang="en-US" sz="1800" dirty="0" smtClean="0">
                <a:solidFill>
                  <a:srgbClr val="FF0000"/>
                </a:solidFill>
              </a:rPr>
              <a:t>Assesses educational needs </a:t>
            </a:r>
            <a:r>
              <a:rPr lang="en-US" sz="1800" dirty="0" smtClean="0"/>
              <a:t>of the patient and significant others considering cultural issues and other special concerns. Provides teaching and educational material as appropriate. Validates and documents patient and family understanding of teaching. </a:t>
            </a:r>
            <a:endParaRPr lang="en-US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Related Work Experience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4238" cy="4797425"/>
          </a:xfrm>
        </p:spPr>
        <p:txBody>
          <a:bodyPr/>
          <a:lstStyle/>
          <a:p>
            <a:r>
              <a:rPr lang="en-US" dirty="0" smtClean="0"/>
              <a:t>Place of employment, city, state, month and year of employment</a:t>
            </a:r>
          </a:p>
          <a:p>
            <a:r>
              <a:rPr lang="en-US" dirty="0" smtClean="0"/>
              <a:t>Position held under place of employment</a:t>
            </a:r>
          </a:p>
          <a:p>
            <a:pPr lvl="1"/>
            <a:r>
              <a:rPr lang="en-US" sz="1800" dirty="0" smtClean="0"/>
              <a:t>If you have limited space, put the position in front of the place of employment so it is on the same line</a:t>
            </a:r>
          </a:p>
          <a:p>
            <a:r>
              <a:rPr lang="en-US" dirty="0" smtClean="0"/>
              <a:t>Bulleted experiences beginning with action words</a:t>
            </a:r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r>
              <a:rPr lang="en-US" sz="1800" b="1" u="sng" dirty="0" smtClean="0"/>
              <a:t>Example</a:t>
            </a:r>
            <a:endParaRPr lang="en-US" sz="1800" b="1" u="sng" dirty="0"/>
          </a:p>
          <a:p>
            <a:pPr marL="0" indent="0">
              <a:buNone/>
            </a:pPr>
            <a:r>
              <a:rPr lang="en-US" sz="1800" dirty="0" smtClean="0"/>
              <a:t>Hospice of the South Plains, Lubbock, TX		     June 2011-August 2011</a:t>
            </a:r>
            <a:br>
              <a:rPr lang="en-US" sz="1800" dirty="0" smtClean="0"/>
            </a:br>
            <a:r>
              <a:rPr lang="en-US" sz="1800" dirty="0" smtClean="0"/>
              <a:t>Nursing Assistant</a:t>
            </a:r>
          </a:p>
          <a:p>
            <a:r>
              <a:rPr lang="en-US" sz="1800" dirty="0" smtClean="0"/>
              <a:t>Provided hospice-related healthcare in nursing homes, assisted living centers and patients’ residences</a:t>
            </a:r>
          </a:p>
          <a:p>
            <a:r>
              <a:rPr lang="en-US" sz="1800" dirty="0" smtClean="0"/>
              <a:t>Assisted patients with ……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Other Headers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Certifications</a:t>
            </a:r>
          </a:p>
          <a:p>
            <a:pPr marL="0" indent="0">
              <a:buNone/>
            </a:pPr>
            <a:r>
              <a:rPr lang="en-US" sz="2000" dirty="0"/>
              <a:t>American Heart Association, CPR/BLS and First Aid </a:t>
            </a:r>
            <a:r>
              <a:rPr lang="en-US" sz="2000" dirty="0" smtClean="0"/>
              <a:t>Certified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Honors</a:t>
            </a:r>
          </a:p>
          <a:p>
            <a:pPr marL="0" indent="0">
              <a:buNone/>
            </a:pPr>
            <a:r>
              <a:rPr lang="en-US" sz="2000" dirty="0" smtClean="0"/>
              <a:t>Texas Tech University Health Sciences Center Dean’s List, Spring 2013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Community Engagement</a:t>
            </a:r>
            <a:br>
              <a:rPr lang="en-US" sz="2800" dirty="0" smtClean="0"/>
            </a:br>
            <a:r>
              <a:rPr lang="en-US" sz="2000" dirty="0" smtClean="0"/>
              <a:t>March of Dimes Walk America, Volunteer and Fundraiser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dirty="0" smtClean="0"/>
              <a:t>Professional Organizations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>Texas </a:t>
            </a:r>
            <a:r>
              <a:rPr lang="en-US" sz="2000" dirty="0" smtClean="0"/>
              <a:t>Nursing Students’ Association</a:t>
            </a:r>
            <a:r>
              <a:rPr lang="en-US" sz="2000" dirty="0"/>
              <a:t>, </a:t>
            </a:r>
            <a:r>
              <a:rPr lang="en-US" sz="2000" dirty="0" smtClean="0"/>
              <a:t>Member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References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References Available Upon Request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Last item on the resume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Signals the end of the resume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May help you stand out</a:t>
            </a:r>
          </a:p>
          <a:p>
            <a:r>
              <a:rPr lang="en-US" dirty="0" smtClean="0"/>
              <a:t>Reference Page is Separate from Resume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Include your Page Header at the Top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Center and title the page “References”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Name, credentials, title, address, phone, email</a:t>
            </a:r>
          </a:p>
          <a:p>
            <a:pPr lvl="3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Left justified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Steps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Step 1	Self Assessment</a:t>
            </a:r>
          </a:p>
          <a:p>
            <a:r>
              <a:rPr lang="en-US" dirty="0" smtClean="0"/>
              <a:t>Step 2 	Networking</a:t>
            </a:r>
          </a:p>
          <a:p>
            <a:r>
              <a:rPr lang="en-US" dirty="0" smtClean="0"/>
              <a:t>Step 3	Constructing a Winning Resume</a:t>
            </a:r>
          </a:p>
          <a:p>
            <a:r>
              <a:rPr lang="en-US" dirty="0" smtClean="0"/>
              <a:t>Step 4	References</a:t>
            </a:r>
          </a:p>
          <a:p>
            <a:r>
              <a:rPr lang="en-US" dirty="0" smtClean="0"/>
              <a:t>Step </a:t>
            </a:r>
            <a:r>
              <a:rPr lang="en-US" dirty="0"/>
              <a:t>5</a:t>
            </a:r>
            <a:r>
              <a:rPr lang="en-US" dirty="0" smtClean="0"/>
              <a:t>	Cover Letter</a:t>
            </a:r>
          </a:p>
          <a:p>
            <a:r>
              <a:rPr lang="en-US" dirty="0" smtClean="0"/>
              <a:t>Step 6	Letters of Recommendation</a:t>
            </a:r>
          </a:p>
          <a:p>
            <a:r>
              <a:rPr lang="en-US" dirty="0" smtClean="0"/>
              <a:t>Step 7	Thank you notes</a:t>
            </a:r>
          </a:p>
          <a:p>
            <a:r>
              <a:rPr lang="en-US" dirty="0" smtClean="0"/>
              <a:t>Step </a:t>
            </a:r>
            <a:r>
              <a:rPr lang="en-US" dirty="0"/>
              <a:t>8</a:t>
            </a:r>
            <a:r>
              <a:rPr lang="en-US" dirty="0" smtClean="0"/>
              <a:t>	The Interview</a:t>
            </a:r>
          </a:p>
          <a:p>
            <a:endParaRPr lang="en-US" dirty="0" smtClean="0"/>
          </a:p>
        </p:txBody>
      </p:sp>
      <p:pic>
        <p:nvPicPr>
          <p:cNvPr id="17412" name="Picture 3" descr="movie_tickets_clip_art_2320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8862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References</a:t>
            </a:r>
          </a:p>
          <a:p>
            <a:pPr marL="0" indent="0">
              <a:buNone/>
            </a:pPr>
            <a:endParaRPr lang="en-US" dirty="0" smtClean="0"/>
          </a:p>
          <a:p>
            <a:pPr marL="1143000" lvl="4" indent="0">
              <a:buNone/>
            </a:pPr>
            <a:r>
              <a:rPr lang="en-US" sz="1400" dirty="0" smtClean="0"/>
              <a:t>Meghan Rowen, MSN, RN</a:t>
            </a:r>
          </a:p>
          <a:p>
            <a:pPr marL="1143000" lvl="4" indent="0">
              <a:buNone/>
            </a:pPr>
            <a:r>
              <a:rPr lang="en-US" sz="1400" dirty="0" smtClean="0"/>
              <a:t>Instructor</a:t>
            </a:r>
            <a:r>
              <a:rPr lang="en-US" sz="1400" dirty="0"/>
              <a:t>, TTUHSC School of Nursing</a:t>
            </a:r>
          </a:p>
          <a:p>
            <a:pPr marL="1143000" lvl="4" indent="0">
              <a:buNone/>
            </a:pPr>
            <a:r>
              <a:rPr lang="en-US" sz="1400" dirty="0" smtClean="0"/>
              <a:t>3601 </a:t>
            </a:r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Street, MS 6264</a:t>
            </a:r>
          </a:p>
          <a:p>
            <a:pPr marL="1143000" lvl="4" indent="0">
              <a:buNone/>
            </a:pPr>
            <a:r>
              <a:rPr lang="en-US" sz="1400" dirty="0" smtClean="0"/>
              <a:t>Lubbock</a:t>
            </a:r>
            <a:r>
              <a:rPr lang="en-US" sz="1400" dirty="0"/>
              <a:t>, TX 79413</a:t>
            </a:r>
          </a:p>
          <a:p>
            <a:pPr marL="1143000" lvl="4" indent="0">
              <a:buNone/>
            </a:pPr>
            <a:r>
              <a:rPr lang="en-US" sz="1400" dirty="0" smtClean="0"/>
              <a:t>Office:806.743.2730</a:t>
            </a:r>
            <a:r>
              <a:rPr lang="en-US" sz="1400" dirty="0"/>
              <a:t>, ext. 540</a:t>
            </a:r>
          </a:p>
          <a:p>
            <a:pPr marL="1143000" lvl="4" indent="0">
              <a:buNone/>
            </a:pPr>
            <a:r>
              <a:rPr lang="en-US" sz="1400" dirty="0" smtClean="0"/>
              <a:t>Cell</a:t>
            </a:r>
            <a:r>
              <a:rPr lang="en-US" sz="1400" dirty="0"/>
              <a:t>: 806.500.5555</a:t>
            </a:r>
          </a:p>
          <a:p>
            <a:pPr marL="1143000" lvl="4" indent="0">
              <a:buNone/>
            </a:pPr>
            <a:r>
              <a:rPr lang="en-US" sz="1400" dirty="0" smtClean="0"/>
              <a:t>meghan.rowen@ttuhsc.edu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Cover Letter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Your marketing piece when you are not there </a:t>
            </a:r>
          </a:p>
          <a:p>
            <a:pPr lvl="1"/>
            <a:r>
              <a:rPr lang="en-US" dirty="0" smtClean="0"/>
              <a:t>Remember, do not repeat the information in your resume</a:t>
            </a:r>
          </a:p>
          <a:p>
            <a:pPr lvl="1"/>
            <a:r>
              <a:rPr lang="en-US" dirty="0" smtClean="0"/>
              <a:t>Include why you became a nurse</a:t>
            </a:r>
          </a:p>
          <a:p>
            <a:pPr lvl="1"/>
            <a:r>
              <a:rPr lang="en-US" dirty="0" smtClean="0"/>
              <a:t>Be specific.  Don’t just tell them you are qualified. Give examples.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593725" lvl="2" indent="0">
              <a:buNone/>
            </a:pPr>
            <a:r>
              <a:rPr lang="en-US" dirty="0" smtClean="0">
                <a:hlinkClick r:id="rId3"/>
              </a:rPr>
              <a:t>www.ttuhsc.edu/son/career</a:t>
            </a:r>
            <a:r>
              <a:rPr lang="en-US" dirty="0" smtClean="0"/>
              <a:t> </a:t>
            </a:r>
            <a:endParaRPr lang="en-US" dirty="0"/>
          </a:p>
          <a:p>
            <a:pPr marL="593725" lvl="2" indent="0">
              <a:buNone/>
            </a:pPr>
            <a:r>
              <a:rPr lang="en-US" dirty="0"/>
              <a:t>Library </a:t>
            </a:r>
            <a:r>
              <a:rPr lang="en-US" dirty="0" smtClean="0"/>
              <a:t>of Resources</a:t>
            </a:r>
            <a:endParaRPr lang="en-US" dirty="0"/>
          </a:p>
          <a:p>
            <a:pPr marL="593725" lvl="2" indent="0">
              <a:buNone/>
            </a:pPr>
            <a:r>
              <a:rPr lang="en-US" dirty="0"/>
              <a:t>Cover </a:t>
            </a:r>
            <a:r>
              <a:rPr lang="en-US" dirty="0" smtClean="0"/>
              <a:t>Letter Planning Guide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Right Arrow 1"/>
          <p:cNvSpPr/>
          <p:nvPr/>
        </p:nvSpPr>
        <p:spPr>
          <a:xfrm rot="10800000">
            <a:off x="4495800" y="4648200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4873752"/>
          </a:xfrm>
        </p:spPr>
        <p:txBody>
          <a:bodyPr/>
          <a:lstStyle/>
          <a:p>
            <a:pPr marL="862013" indent="-862013">
              <a:spcBef>
                <a:spcPts val="0"/>
              </a:spcBef>
              <a:buNone/>
            </a:pPr>
            <a:r>
              <a:rPr lang="en-US" b="1" dirty="0" smtClean="0"/>
              <a:t>First paragraph - Introduction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Introduction with information about the job you are applying to.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Second paragraph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b="1" dirty="0" smtClean="0"/>
              <a:t>Body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Why are you interested in the position?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Why their hospital?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Why did you go into nursing? What sets you apart?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Be specific </a:t>
            </a:r>
          </a:p>
          <a:p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Final paragraph – Closing</a:t>
            </a:r>
          </a:p>
          <a:p>
            <a:r>
              <a:rPr lang="en-US" sz="2200" dirty="0" smtClean="0"/>
              <a:t>Indicate you hope to meet with them</a:t>
            </a:r>
          </a:p>
          <a:p>
            <a:r>
              <a:rPr lang="en-US" sz="2200" dirty="0" smtClean="0"/>
              <a:t>Make reference to your contact information</a:t>
            </a:r>
          </a:p>
          <a:p>
            <a:r>
              <a:rPr lang="en-US" sz="2200" dirty="0" smtClean="0"/>
              <a:t>Thank them</a:t>
            </a:r>
            <a:endParaRPr lang="en-US" sz="2200" b="1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2686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Letters of Recommendation Process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b="1" dirty="0" smtClean="0"/>
              <a:t>Think</a:t>
            </a:r>
            <a:r>
              <a:rPr lang="en-US" dirty="0" smtClean="0"/>
              <a:t> of the image you want to put forth and choose people who can write to support that image </a:t>
            </a:r>
          </a:p>
          <a:p>
            <a:r>
              <a:rPr lang="en-US" b="1" dirty="0" smtClean="0"/>
              <a:t>Meet</a:t>
            </a:r>
            <a:r>
              <a:rPr lang="en-US" dirty="0" smtClean="0"/>
              <a:t> with each of them and tell them what you are applying for and why</a:t>
            </a:r>
          </a:p>
          <a:p>
            <a:r>
              <a:rPr lang="en-US" b="1" dirty="0" smtClean="0"/>
              <a:t>Ask</a:t>
            </a:r>
            <a:r>
              <a:rPr lang="en-US" dirty="0" smtClean="0"/>
              <a:t> them if they would be able to provide you with a </a:t>
            </a:r>
            <a:r>
              <a:rPr lang="en-US" b="1" u="sng" dirty="0" smtClean="0"/>
              <a:t>strong</a:t>
            </a:r>
            <a:r>
              <a:rPr lang="en-US" b="1" dirty="0" smtClean="0"/>
              <a:t> </a:t>
            </a:r>
            <a:r>
              <a:rPr lang="en-US" dirty="0" smtClean="0"/>
              <a:t>letter of recommendation</a:t>
            </a:r>
          </a:p>
          <a:p>
            <a:pPr lvl="1"/>
            <a:r>
              <a:rPr lang="en-US" dirty="0" smtClean="0"/>
              <a:t>Give them 3-4 weeks notice</a:t>
            </a:r>
          </a:p>
          <a:p>
            <a:pPr lvl="1"/>
            <a:r>
              <a:rPr lang="en-US" dirty="0" smtClean="0"/>
              <a:t>Provide them with information about the job, who/where to mail the letter, deadline and resume</a:t>
            </a:r>
          </a:p>
          <a:p>
            <a:pPr lvl="1"/>
            <a:r>
              <a:rPr lang="en-US" dirty="0" smtClean="0"/>
              <a:t>Be prepared to provide them with a summary of your accomplishments.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References are important and deserve a BIG Thank you.</a:t>
            </a:r>
          </a:p>
          <a:p>
            <a:r>
              <a:rPr lang="en-US" dirty="0" smtClean="0"/>
              <a:t>Handwritten notes are the best</a:t>
            </a:r>
          </a:p>
          <a:p>
            <a:r>
              <a:rPr lang="en-US" dirty="0" smtClean="0"/>
              <a:t>Follow up with your references to let them know you what job you landed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Items to Remember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When applying online</a:t>
            </a:r>
          </a:p>
          <a:p>
            <a:pPr lvl="1"/>
            <a:r>
              <a:rPr lang="en-US" dirty="0" smtClean="0"/>
              <a:t>Resume</a:t>
            </a:r>
          </a:p>
          <a:p>
            <a:pPr lvl="1"/>
            <a:r>
              <a:rPr lang="en-US" dirty="0" smtClean="0"/>
              <a:t>Cover Letter</a:t>
            </a:r>
          </a:p>
          <a:p>
            <a:r>
              <a:rPr lang="en-US" dirty="0" smtClean="0"/>
              <a:t>When applying in person</a:t>
            </a:r>
          </a:p>
          <a:p>
            <a:pPr lvl="1"/>
            <a:r>
              <a:rPr lang="en-US" dirty="0" smtClean="0"/>
              <a:t>Resume</a:t>
            </a:r>
          </a:p>
          <a:p>
            <a:pPr lvl="1"/>
            <a:r>
              <a:rPr lang="en-US" dirty="0" smtClean="0"/>
              <a:t>References in case they ask for them</a:t>
            </a:r>
          </a:p>
          <a:p>
            <a:r>
              <a:rPr lang="en-US" dirty="0" smtClean="0"/>
              <a:t>Generally, references are requested during or </a:t>
            </a:r>
            <a:br>
              <a:rPr lang="en-US" dirty="0" smtClean="0"/>
            </a:br>
            <a:r>
              <a:rPr lang="en-US" dirty="0" smtClean="0"/>
              <a:t>after the interview</a:t>
            </a:r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Prior to the Interview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Do your homework</a:t>
            </a:r>
          </a:p>
          <a:p>
            <a:pPr lvl="1"/>
            <a:r>
              <a:rPr lang="en-US" dirty="0" smtClean="0"/>
              <a:t>Review the hospital’s website and learn facts</a:t>
            </a:r>
          </a:p>
          <a:p>
            <a:pPr lvl="1"/>
            <a:r>
              <a:rPr lang="en-US" dirty="0" smtClean="0"/>
              <a:t>Saves interviewer’s time and is impressive</a:t>
            </a:r>
          </a:p>
          <a:p>
            <a:r>
              <a:rPr lang="en-US" dirty="0" smtClean="0"/>
              <a:t>Get the name of the person you will interview with and use it as it is music to their ears</a:t>
            </a:r>
          </a:p>
          <a:p>
            <a:r>
              <a:rPr lang="en-US" dirty="0" smtClean="0"/>
              <a:t>Review the job posting again</a:t>
            </a:r>
          </a:p>
          <a:p>
            <a:r>
              <a:rPr lang="en-US" dirty="0" smtClean="0"/>
              <a:t>Be prepared to answer and </a:t>
            </a:r>
            <a:r>
              <a:rPr lang="en-US" b="1" dirty="0" smtClean="0"/>
              <a:t>ask</a:t>
            </a:r>
            <a:r>
              <a:rPr lang="en-US" dirty="0" smtClean="0"/>
              <a:t> questions</a:t>
            </a:r>
          </a:p>
          <a:p>
            <a:pPr lvl="4">
              <a:buFontTx/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32772" name="Picture 5" descr="C:\Users\User\AppData\Local\Microsoft\Windows\Temporary Internet Files\Content.IE5\FHMMXMS0\MP90031436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267200"/>
            <a:ext cx="151623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Arriving for the Interview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Take resume, references and samples of school work</a:t>
            </a:r>
          </a:p>
          <a:p>
            <a:r>
              <a:rPr lang="en-US" dirty="0" smtClean="0"/>
              <a:t>Turn off the cell phone or leave it in the car!</a:t>
            </a:r>
          </a:p>
          <a:p>
            <a:pPr lvl="1"/>
            <a:r>
              <a:rPr lang="en-US" dirty="0" smtClean="0"/>
              <a:t>Do not be seen absorbed in your phone</a:t>
            </a:r>
          </a:p>
          <a:p>
            <a:r>
              <a:rPr lang="en-US" dirty="0" smtClean="0"/>
              <a:t>Arrive 10-15 min. early </a:t>
            </a:r>
          </a:p>
          <a:p>
            <a:r>
              <a:rPr lang="en-US" dirty="0" smtClean="0"/>
              <a:t>Treat everyone you see politely</a:t>
            </a:r>
          </a:p>
          <a:p>
            <a:pPr lvl="1"/>
            <a:endParaRPr lang="en-US" dirty="0" smtClean="0"/>
          </a:p>
        </p:txBody>
      </p:sp>
      <p:pic>
        <p:nvPicPr>
          <p:cNvPr id="33796" name="Picture 2" descr="C:\Users\User\AppData\Local\Microsoft\Windows\Temporary Internet Files\Content.IE5\XQBJU8AY\MP90042651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038600"/>
            <a:ext cx="27479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Phone interview (usually for screening candidates)</a:t>
            </a:r>
          </a:p>
          <a:p>
            <a:r>
              <a:rPr lang="en-US" dirty="0" smtClean="0"/>
              <a:t>Face-to-face interview with one person. Usually a nurse recruiter or human resources </a:t>
            </a:r>
          </a:p>
          <a:p>
            <a:r>
              <a:rPr lang="en-US" dirty="0" smtClean="0"/>
              <a:t>Group interview with several nurse managers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/>
          <a:lstStyle/>
          <a:p>
            <a:r>
              <a:rPr lang="en-US" dirty="0" smtClean="0"/>
              <a:t>Behavioral questions are very common among hospital recruiters because past behavior is a predictor of future behavior</a:t>
            </a:r>
          </a:p>
          <a:p>
            <a:pPr marL="571500" lvl="1" indent="0">
              <a:buNone/>
            </a:pPr>
            <a:r>
              <a:rPr lang="en-US" i="1" dirty="0" smtClean="0"/>
              <a:t>For example: Describe a situation when you went above and beyond what was expected of you.</a:t>
            </a:r>
          </a:p>
          <a:p>
            <a:r>
              <a:rPr lang="en-US" dirty="0" smtClean="0"/>
              <a:t>Be prepared</a:t>
            </a:r>
          </a:p>
          <a:p>
            <a:r>
              <a:rPr lang="en-US" dirty="0" smtClean="0"/>
              <a:t>Mock Interview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2"/>
              </a:rPr>
              <a:t>www.ttuhsc.edu/son/career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Library of Resources</a:t>
            </a:r>
          </a:p>
          <a:p>
            <a:pPr marL="0" indent="0">
              <a:buNone/>
            </a:pPr>
            <a:r>
              <a:rPr lang="en-US" sz="2000" dirty="0" smtClean="0"/>
              <a:t>	Behavior Questions PDF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4419600" y="5410200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 with a Self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preparation for your career, think about:</a:t>
            </a:r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 smtClean="0"/>
              <a:t>is your starting point?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What makes you unique?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What are your strength and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weaknesses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Where you are headed?</a:t>
            </a:r>
          </a:p>
          <a:p>
            <a:pPr marL="0" indent="0">
              <a:buNone/>
            </a:pPr>
            <a:r>
              <a:rPr lang="en-US" dirty="0"/>
              <a:t>	What are your goals in 1, 5, 10 years?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Reconsider these questions throughout your career.</a:t>
            </a:r>
            <a:endParaRPr lang="en-US" dirty="0"/>
          </a:p>
        </p:txBody>
      </p:sp>
      <p:pic>
        <p:nvPicPr>
          <p:cNvPr id="1029" name="Picture 5" descr="C:\Users\dbalko\AppData\Local\Microsoft\Windows\Temporary Internet Files\Content.IE5\IEIW2OJ4\MC90044152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133600"/>
            <a:ext cx="2625875" cy="224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2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Answering Behavioral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1" indent="0">
              <a:buClr>
                <a:schemeClr val="accent1"/>
              </a:buClr>
              <a:buSzPct val="85000"/>
              <a:buNone/>
            </a:pPr>
            <a:r>
              <a:rPr lang="en-US" sz="2800" i="1" dirty="0" smtClean="0"/>
              <a:t>Describe a situation when </a:t>
            </a:r>
            <a:r>
              <a:rPr lang="en-US" sz="2800" i="1" dirty="0"/>
              <a:t>you went above and beyond what was expected of you</a:t>
            </a:r>
            <a:r>
              <a:rPr lang="en-US" sz="2800" i="1" dirty="0" smtClean="0"/>
              <a:t>.</a:t>
            </a:r>
            <a:br>
              <a:rPr lang="en-US" sz="2800" i="1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Describe </a:t>
            </a:r>
            <a:r>
              <a:rPr lang="en-US" altLang="en-US" sz="2800" dirty="0"/>
              <a:t>a specific situation</a:t>
            </a:r>
          </a:p>
          <a:p>
            <a:pPr eaLnBrk="1" hangingPunct="1"/>
            <a:r>
              <a:rPr lang="en-US" altLang="en-US" sz="2800" dirty="0"/>
              <a:t>Identify hindrances or challenges</a:t>
            </a:r>
          </a:p>
          <a:p>
            <a:pPr eaLnBrk="1" hangingPunct="1"/>
            <a:r>
              <a:rPr lang="en-US" altLang="en-US" sz="2800" dirty="0"/>
              <a:t>Explain the </a:t>
            </a:r>
            <a:r>
              <a:rPr lang="en-US" altLang="en-US" sz="2800" dirty="0" smtClean="0"/>
              <a:t>action(s) </a:t>
            </a:r>
            <a:r>
              <a:rPr lang="en-US" altLang="en-US" sz="2800" dirty="0"/>
              <a:t>taken</a:t>
            </a:r>
          </a:p>
          <a:p>
            <a:pPr eaLnBrk="1" hangingPunct="1"/>
            <a:r>
              <a:rPr lang="en-US" altLang="en-US" sz="2800" dirty="0"/>
              <a:t>Discuss the results or </a:t>
            </a:r>
            <a:r>
              <a:rPr lang="en-US" altLang="en-US" sz="2800" dirty="0" smtClean="0"/>
              <a:t>outcomes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Evaluate or summarize what was learned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3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Practicing your responses will help you recall past situations </a:t>
            </a:r>
          </a:p>
          <a:p>
            <a:endParaRPr lang="en-US" dirty="0"/>
          </a:p>
          <a:p>
            <a:r>
              <a:rPr lang="en-US" dirty="0" smtClean="0"/>
              <a:t>Avoid the following pitfalls:</a:t>
            </a:r>
          </a:p>
          <a:p>
            <a:pPr lvl="1"/>
            <a:r>
              <a:rPr lang="en-US" altLang="en-US" sz="1900" dirty="0"/>
              <a:t>Not giving enough detail</a:t>
            </a:r>
          </a:p>
          <a:p>
            <a:pPr lvl="1" eaLnBrk="1" hangingPunct="1"/>
            <a:r>
              <a:rPr lang="en-US" altLang="en-US" sz="1900" dirty="0" smtClean="0"/>
              <a:t>Being </a:t>
            </a:r>
            <a:r>
              <a:rPr lang="en-US" altLang="en-US" sz="1900" dirty="0"/>
              <a:t>unprepared</a:t>
            </a:r>
          </a:p>
          <a:p>
            <a:pPr lvl="1"/>
            <a:r>
              <a:rPr lang="en-US" altLang="en-US" sz="1900" dirty="0"/>
              <a:t>Being too rehearsed/polished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3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During and After the Interview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Shake hands and have good eye contact upon greeting the interviewer </a:t>
            </a:r>
          </a:p>
          <a:p>
            <a:pPr lvl="1"/>
            <a:r>
              <a:rPr lang="en-US" dirty="0" smtClean="0"/>
              <a:t>Practice, practice, practice</a:t>
            </a:r>
          </a:p>
          <a:p>
            <a:r>
              <a:rPr lang="en-US" dirty="0" smtClean="0"/>
              <a:t>Listen</a:t>
            </a:r>
          </a:p>
          <a:p>
            <a:r>
              <a:rPr lang="en-US" dirty="0" smtClean="0"/>
              <a:t>Thank  the interviewer following the interview and shake hands</a:t>
            </a:r>
          </a:p>
          <a:p>
            <a:r>
              <a:rPr lang="en-US" dirty="0" smtClean="0"/>
              <a:t>Send a handwritten</a:t>
            </a:r>
            <a:br>
              <a:rPr lang="en-US" dirty="0" smtClean="0"/>
            </a:br>
            <a:r>
              <a:rPr lang="en-US" dirty="0" smtClean="0"/>
              <a:t>thank you note ASAP</a:t>
            </a:r>
          </a:p>
          <a:p>
            <a:pPr lvl="1"/>
            <a:endParaRPr lang="en-US" dirty="0" smtClean="0"/>
          </a:p>
        </p:txBody>
      </p:sp>
      <p:pic>
        <p:nvPicPr>
          <p:cNvPr id="34820" name="Picture 10" descr="C:\Users\User\AppData\Local\Microsoft\Windows\Temporary Internet Files\Content.IE5\8B815XBM\MP90021602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963590"/>
            <a:ext cx="3048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Note Example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7575" cy="4721225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Dear Ms. Adams,</a:t>
            </a:r>
          </a:p>
          <a:p>
            <a:pPr lvl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Thank you for the opportunity to interview for the _____.</a:t>
            </a:r>
          </a:p>
          <a:p>
            <a:pPr lvl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I am very interested in the job and feel that I have the skills you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desire. I enjoyed meeting you and learning more about _____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and look forward to hearing from you soon.</a:t>
            </a:r>
          </a:p>
          <a:p>
            <a:pPr lvl="1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Sincerely,</a:t>
            </a:r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35844" name="Picture 4" descr="traditionalthankyou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343400"/>
            <a:ext cx="19812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Additional Comments…..Questions?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7575" cy="4721225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1026" name="Picture 2" descr="C:\Users\dbalko\AppData\Local\Microsoft\Windows\Temporary Internet Files\Content.IE5\04VDEIWT\MC90043485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3206750" cy="320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96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Resources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7575" cy="4949825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sz="2800" b="1" dirty="0" smtClean="0">
                <a:hlinkClick r:id="rId3"/>
              </a:rPr>
              <a:t>www.ttuhsc.edu/son/career</a:t>
            </a:r>
            <a:r>
              <a:rPr lang="en-US" sz="2800" b="1" dirty="0" smtClean="0">
                <a:solidFill>
                  <a:schemeClr val="tx1"/>
                </a:solidFill>
              </a:rPr>
              <a:t>, For Students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Career Counseling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Donna Balko, Career Counselor/Employer Relations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Christy Meriwether, Senior Director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Resume Builder (Optimal Resume)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“</a:t>
            </a:r>
            <a:r>
              <a:rPr lang="en-US" sz="2000" dirty="0" smtClean="0">
                <a:solidFill>
                  <a:schemeClr val="tx1"/>
                </a:solidFill>
              </a:rPr>
              <a:t>How to Guide”</a:t>
            </a:r>
          </a:p>
          <a:p>
            <a:pPr lvl="1">
              <a:buFont typeface="Wingdings" pitchFamily="2" charset="2"/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CareerShift Job Search</a:t>
            </a:r>
          </a:p>
          <a:p>
            <a:pPr lvl="1">
              <a:buFont typeface="Wingdings" pitchFamily="2" charset="2"/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COMING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SOON!!  Internship information</a:t>
            </a:r>
          </a:p>
          <a:p>
            <a:pPr lvl="1">
              <a:buFont typeface="Wingdings" pitchFamily="2" charset="2"/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23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700" b="1" dirty="0">
                <a:solidFill>
                  <a:schemeClr val="tx1"/>
                </a:solidFill>
              </a:rPr>
              <a:t>Library of </a:t>
            </a:r>
            <a:r>
              <a:rPr lang="en-US" sz="2700" b="1" dirty="0" smtClean="0">
                <a:solidFill>
                  <a:schemeClr val="tx1"/>
                </a:solidFill>
              </a:rPr>
              <a:t>Resources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Resume </a:t>
            </a:r>
            <a:r>
              <a:rPr lang="en-US" dirty="0" smtClean="0">
                <a:solidFill>
                  <a:schemeClr val="tx1"/>
                </a:solidFill>
              </a:rPr>
              <a:t>Building </a:t>
            </a:r>
            <a:r>
              <a:rPr lang="en-US" dirty="0" smtClean="0">
                <a:solidFill>
                  <a:schemeClr val="tx1"/>
                </a:solidFill>
              </a:rPr>
              <a:t>PowerPoint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Resume Planning Guide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Cover Letter Planning Guide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Action Verbs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Interview Planning Guide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Top 10 Interview Questions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Interview Questions (Sample </a:t>
            </a:r>
            <a:r>
              <a:rPr lang="en-US" dirty="0">
                <a:solidFill>
                  <a:schemeClr val="tx1"/>
                </a:solidFill>
              </a:rPr>
              <a:t>Behavioral </a:t>
            </a:r>
            <a:r>
              <a:rPr lang="en-US" dirty="0" smtClean="0">
                <a:solidFill>
                  <a:schemeClr val="tx1"/>
                </a:solidFill>
              </a:rPr>
              <a:t>Questions)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8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2057400"/>
            <a:ext cx="7848600" cy="3352800"/>
          </a:xfrm>
        </p:spPr>
        <p:txBody>
          <a:bodyPr/>
          <a:lstStyle/>
          <a:p>
            <a:pPr marL="0" indent="0">
              <a:buNone/>
              <a:tabLst>
                <a:tab pos="7315200" algn="l"/>
              </a:tabLst>
            </a:pPr>
            <a:r>
              <a:rPr lang="en-US" dirty="0" smtClean="0"/>
              <a:t>“</a:t>
            </a:r>
            <a:r>
              <a:rPr lang="en-US" dirty="0"/>
              <a:t>One important key to success is self-confidence. An important key to self-confidence is preparation.” </a:t>
            </a:r>
            <a:endParaRPr lang="en-US" dirty="0" smtClean="0"/>
          </a:p>
          <a:p>
            <a:pPr marL="0" indent="0">
              <a:buNone/>
              <a:tabLst>
                <a:tab pos="7315200" algn="l"/>
              </a:tabLst>
            </a:pPr>
            <a:r>
              <a:rPr lang="en-US" dirty="0"/>
              <a:t> </a:t>
            </a:r>
            <a:r>
              <a:rPr lang="en-US" dirty="0" smtClean="0"/>
              <a:t>                                               –</a:t>
            </a:r>
            <a:r>
              <a:rPr lang="en-US" i="1" dirty="0"/>
              <a:t>Arthur Ashe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some industries, at least 60% of jobs are found by networking.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Direct approach – Ask for job leads</a:t>
            </a:r>
          </a:p>
          <a:p>
            <a:pPr marL="0" indent="0">
              <a:buNone/>
            </a:pPr>
            <a:r>
              <a:rPr lang="en-US" dirty="0"/>
              <a:t>Less formal approach – Ask for information or </a:t>
            </a:r>
            <a:r>
              <a:rPr lang="en-US" dirty="0" smtClean="0"/>
              <a:t>advice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What is a resume?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It is usually the first impression you will make on a potential employer, so create interest by telling them why they should hire you!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Summary of </a:t>
            </a:r>
            <a:r>
              <a:rPr lang="en-US" b="1" dirty="0" smtClean="0"/>
              <a:t>relevant</a:t>
            </a:r>
            <a:r>
              <a:rPr lang="en-US" dirty="0" smtClean="0"/>
              <a:t> experience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Screening tool (good and bad)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It is an invitation for 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interview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Career planning tool</a:t>
            </a:r>
          </a:p>
          <a:p>
            <a:endParaRPr lang="en-US" dirty="0" smtClean="0"/>
          </a:p>
        </p:txBody>
      </p:sp>
      <p:pic>
        <p:nvPicPr>
          <p:cNvPr id="18436" name="Picture 2" descr="resume writing ti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34290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General Tips for Resumes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 smtClean="0"/>
              <a:t>No more than two pages in length  </a:t>
            </a:r>
          </a:p>
          <a:p>
            <a:r>
              <a:rPr lang="en-US" dirty="0" smtClean="0"/>
              <a:t>Name at a 16 font size</a:t>
            </a:r>
          </a:p>
          <a:p>
            <a:r>
              <a:rPr lang="en-US" dirty="0" smtClean="0"/>
              <a:t>Headers (Education, etc.) at a 12-14 font size</a:t>
            </a:r>
          </a:p>
          <a:p>
            <a:pPr lvl="1"/>
            <a:r>
              <a:rPr lang="en-US" dirty="0" smtClean="0"/>
              <a:t>Use a horizontal format</a:t>
            </a:r>
          </a:p>
          <a:p>
            <a:r>
              <a:rPr lang="en-US" dirty="0" smtClean="0"/>
              <a:t>Text underneath headers is at an 11-12 font size</a:t>
            </a:r>
          </a:p>
          <a:p>
            <a:r>
              <a:rPr lang="en-US" dirty="0" smtClean="0"/>
              <a:t>Readable and clear font  </a:t>
            </a:r>
          </a:p>
          <a:p>
            <a:r>
              <a:rPr lang="en-US" dirty="0" smtClean="0"/>
              <a:t>Acronyms spelled out when not commonly known</a:t>
            </a:r>
          </a:p>
          <a:p>
            <a:pPr lvl="1"/>
            <a:r>
              <a:rPr lang="en-US" dirty="0" smtClean="0"/>
              <a:t>When spelled out do not put acronyms in parentheses unless using them more than once  </a:t>
            </a:r>
          </a:p>
          <a:p>
            <a:pPr marL="274638" lvl="1" indent="0"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General Tips for Resumes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527174"/>
            <a:ext cx="8613775" cy="4873625"/>
          </a:xfrm>
        </p:spPr>
        <p:txBody>
          <a:bodyPr/>
          <a:lstStyle/>
          <a:p>
            <a:r>
              <a:rPr lang="en-US" dirty="0" smtClean="0"/>
              <a:t>Do not write in first or third-person, except in the Objective Statement where you can use pronouns, “I” or “me”</a:t>
            </a:r>
          </a:p>
          <a:p>
            <a:r>
              <a:rPr lang="en-US" dirty="0" smtClean="0"/>
              <a:t>Use action verbs to describe school and work experiences  and use proper tense</a:t>
            </a:r>
          </a:p>
          <a:p>
            <a:r>
              <a:rPr lang="en-US" dirty="0" smtClean="0"/>
              <a:t>Use bullets for lists – not for one item</a:t>
            </a:r>
          </a:p>
          <a:p>
            <a:r>
              <a:rPr lang="en-US" dirty="0" smtClean="0"/>
              <a:t>No pictures, graphics or URLs</a:t>
            </a:r>
          </a:p>
          <a:p>
            <a:r>
              <a:rPr lang="en-US" dirty="0" smtClean="0"/>
              <a:t>If your resume is two pages, put your name on the second page.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 strong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Proofread and have others proofread! Watch caps!</a:t>
            </a:r>
          </a:p>
          <a:p>
            <a:r>
              <a:rPr lang="en-US" dirty="0"/>
              <a:t>Print on resume paper and use a quality printer</a:t>
            </a:r>
          </a:p>
          <a:p>
            <a:pPr lvl="1"/>
            <a:r>
              <a:rPr lang="en-US" dirty="0"/>
              <a:t>Also use for cover letter and reference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3B4BD"/>
                </a:solidFill>
              </a:rPr>
              <a:t>Sample Elements of a Resume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4000" b="1" dirty="0" smtClean="0"/>
              <a:t>Name</a:t>
            </a:r>
            <a:r>
              <a:rPr lang="en-US" dirty="0" smtClean="0"/>
              <a:t>, Address, Phone, Email</a:t>
            </a:r>
          </a:p>
          <a:p>
            <a:r>
              <a:rPr lang="en-US" dirty="0" smtClean="0"/>
              <a:t>Objective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Clinical Experience </a:t>
            </a:r>
          </a:p>
          <a:p>
            <a:r>
              <a:rPr lang="en-US" dirty="0" smtClean="0"/>
              <a:t>Related Work Experience</a:t>
            </a:r>
          </a:p>
          <a:p>
            <a:r>
              <a:rPr lang="en-US" dirty="0" smtClean="0"/>
              <a:t>Certifications</a:t>
            </a:r>
          </a:p>
          <a:p>
            <a:r>
              <a:rPr lang="en-US" dirty="0" smtClean="0"/>
              <a:t>Honors/Awards</a:t>
            </a:r>
          </a:p>
          <a:p>
            <a:r>
              <a:rPr lang="en-US" dirty="0" smtClean="0"/>
              <a:t>Community Engagement</a:t>
            </a:r>
          </a:p>
          <a:p>
            <a:r>
              <a:rPr lang="en-US" dirty="0" smtClean="0"/>
              <a:t>Professional Memberships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16013</TotalTime>
  <Words>1485</Words>
  <Application>Microsoft Office PowerPoint</Application>
  <PresentationFormat>On-screen Show (4:3)</PresentationFormat>
  <Paragraphs>345</Paragraphs>
  <Slides>37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Civic</vt:lpstr>
      <vt:lpstr>Steps to Help You Land the Interview and Get the Job</vt:lpstr>
      <vt:lpstr>Steps</vt:lpstr>
      <vt:lpstr>Begin with a Self Assessment</vt:lpstr>
      <vt:lpstr>Networking</vt:lpstr>
      <vt:lpstr>What is a resume?</vt:lpstr>
      <vt:lpstr>General Tips for Resumes</vt:lpstr>
      <vt:lpstr>General Tips for Resumes</vt:lpstr>
      <vt:lpstr>Finish strong</vt:lpstr>
      <vt:lpstr>Sample Elements of a Resume</vt:lpstr>
      <vt:lpstr>Objective Creation Tips</vt:lpstr>
      <vt:lpstr>Objective Format Example</vt:lpstr>
      <vt:lpstr>Education</vt:lpstr>
      <vt:lpstr>Documenting Clinical Experiences</vt:lpstr>
      <vt:lpstr>Education with Clinical Experiences</vt:lpstr>
      <vt:lpstr>Clinical Experience as a Separate Heading</vt:lpstr>
      <vt:lpstr>Use the Job Description as a Guide</vt:lpstr>
      <vt:lpstr>Related Work Experience</vt:lpstr>
      <vt:lpstr>Other Headers</vt:lpstr>
      <vt:lpstr>References </vt:lpstr>
      <vt:lpstr>References</vt:lpstr>
      <vt:lpstr>Cover Letter </vt:lpstr>
      <vt:lpstr>Cover Letter</vt:lpstr>
      <vt:lpstr>Letters of Recommendation Process </vt:lpstr>
      <vt:lpstr>Thank you</vt:lpstr>
      <vt:lpstr>Items to Remember </vt:lpstr>
      <vt:lpstr>Prior to the Interview</vt:lpstr>
      <vt:lpstr>Arriving for the Interview</vt:lpstr>
      <vt:lpstr>Types of Interviews</vt:lpstr>
      <vt:lpstr>Behavioral Questions</vt:lpstr>
      <vt:lpstr>Steps to Answering Behavioral Questions</vt:lpstr>
      <vt:lpstr>Behavioral Questions</vt:lpstr>
      <vt:lpstr>During and After the Interview</vt:lpstr>
      <vt:lpstr>Note Example</vt:lpstr>
      <vt:lpstr>Additional Comments…..Questions?</vt:lpstr>
      <vt:lpstr>Resources</vt:lpstr>
      <vt:lpstr>Resources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Meriwether, Christy</dc:creator>
  <cp:lastModifiedBy>Balko, Donna</cp:lastModifiedBy>
  <cp:revision>170</cp:revision>
  <cp:lastPrinted>2014-05-28T20:24:30Z</cp:lastPrinted>
  <dcterms:created xsi:type="dcterms:W3CDTF">2013-01-16T18:17:21Z</dcterms:created>
  <dcterms:modified xsi:type="dcterms:W3CDTF">2014-11-11T15:02:02Z</dcterms:modified>
</cp:coreProperties>
</file>