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15"/>
  </p:notesMasterIdLst>
  <p:handoutMasterIdLst>
    <p:handoutMasterId r:id="rId16"/>
  </p:handoutMasterIdLst>
  <p:sldIdLst>
    <p:sldId id="1228" r:id="rId6"/>
    <p:sldId id="1231" r:id="rId7"/>
    <p:sldId id="460" r:id="rId8"/>
    <p:sldId id="1232" r:id="rId9"/>
    <p:sldId id="1233" r:id="rId10"/>
    <p:sldId id="1234" r:id="rId11"/>
    <p:sldId id="1235" r:id="rId12"/>
    <p:sldId id="1236" r:id="rId13"/>
    <p:sldId id="1239" r:id="rId1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NIH Biosketch" id="{B46405F9-6ACC-0443-8861-964D9F8A71D7}">
          <p14:sldIdLst>
            <p14:sldId id="1228"/>
            <p14:sldId id="1231"/>
            <p14:sldId id="460"/>
            <p14:sldId id="1232"/>
            <p14:sldId id="1233"/>
            <p14:sldId id="1234"/>
            <p14:sldId id="1235"/>
            <p14:sldId id="1236"/>
            <p14:sldId id="12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5F5F5F"/>
    <a:srgbClr val="CCFFCC"/>
    <a:srgbClr val="33CCFF"/>
    <a:srgbClr val="00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72033" autoAdjust="0"/>
  </p:normalViewPr>
  <p:slideViewPr>
    <p:cSldViewPr>
      <p:cViewPr varScale="1">
        <p:scale>
          <a:sx n="52" d="100"/>
          <a:sy n="52" d="100"/>
        </p:scale>
        <p:origin x="1740"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320"/>
    </p:cViewPr>
  </p:sorterViewPr>
  <p:notesViewPr>
    <p:cSldViewPr>
      <p:cViewPr varScale="1">
        <p:scale>
          <a:sx n="84" d="100"/>
          <a:sy n="84" d="100"/>
        </p:scale>
        <p:origin x="3936" y="184"/>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18435"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18436"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18437"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409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410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a:t>
            </a:fld>
            <a:endParaRPr lang="en-US" dirty="0"/>
          </a:p>
        </p:txBody>
      </p:sp>
    </p:spTree>
    <p:extLst>
      <p:ext uri="{BB962C8B-B14F-4D97-AF65-F5344CB8AC3E}">
        <p14:creationId xmlns:p14="http://schemas.microsoft.com/office/powerpoint/2010/main" val="166424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Since the </a:t>
            </a:r>
            <a:r>
              <a:rPr lang="en-US" dirty="0" err="1"/>
              <a:t>biosketch</a:t>
            </a:r>
            <a:r>
              <a:rPr lang="en-US" dirty="0"/>
              <a:t> is required for all types of grant programs,</a:t>
            </a:r>
          </a:p>
          <a:p>
            <a:pPr algn="l"/>
            <a:r>
              <a:rPr lang="en-US" dirty="0"/>
              <a:t> today we want to make sure you understand the sections of the </a:t>
            </a:r>
            <a:r>
              <a:rPr lang="en-US" dirty="0" err="1"/>
              <a:t>biosketch</a:t>
            </a:r>
            <a:r>
              <a:rPr lang="en-US" dirty="0"/>
              <a:t> and how important it is to customize this for your applications. </a:t>
            </a:r>
          </a:p>
          <a:p>
            <a:pPr algn="l"/>
            <a:r>
              <a:rPr lang="en-US" dirty="0"/>
              <a:t> </a:t>
            </a:r>
          </a:p>
          <a:p>
            <a:pPr algn="l"/>
            <a:r>
              <a:rPr lang="en-US" dirty="0"/>
              <a:t>In particular, you will want to emphasize the significance of the investigator’s scientific contributions and provide details about their research experience and career in general.</a:t>
            </a:r>
          </a:p>
          <a:p>
            <a:pPr algn="l"/>
            <a:endParaRPr lang="en-US" dirty="0"/>
          </a:p>
          <a:p>
            <a:pPr algn="l"/>
            <a:r>
              <a:rPr lang="en-US" dirty="0"/>
              <a:t>This is the only place in the application to make this case and for the investigator to talk about themselves.</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2</a:t>
            </a:fld>
            <a:endParaRPr lang="en-US" dirty="0"/>
          </a:p>
        </p:txBody>
      </p:sp>
    </p:spTree>
    <p:extLst>
      <p:ext uri="{BB962C8B-B14F-4D97-AF65-F5344CB8AC3E}">
        <p14:creationId xmlns:p14="http://schemas.microsoft.com/office/powerpoint/2010/main" val="125681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Grant applications must include </a:t>
            </a:r>
            <a:r>
              <a:rPr lang="en-US" sz="1200" kern="1200" dirty="0" err="1">
                <a:solidFill>
                  <a:schemeClr val="tx1"/>
                </a:solidFill>
                <a:effectLst/>
                <a:latin typeface="+mn-lt"/>
                <a:ea typeface="+mn-ea"/>
                <a:cs typeface="+mn-cs"/>
              </a:rPr>
              <a:t>biosketches</a:t>
            </a:r>
            <a:r>
              <a:rPr lang="en-US" sz="1200" kern="1200" dirty="0">
                <a:solidFill>
                  <a:schemeClr val="tx1"/>
                </a:solidFill>
                <a:effectLst/>
                <a:latin typeface="+mn-lt"/>
                <a:ea typeface="+mn-ea"/>
                <a:cs typeface="+mn-cs"/>
              </a:rPr>
              <a:t> for all key personnel and other significant contributors</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the investigator  and many of your key personnel also need to register in commons, postdocs and students, and so make sure that is handled well in advance.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significant contributors are those that are zero-person months or ‘as needed’, and they do not expect to provide measurable effort towards the project</a:t>
            </a:r>
          </a:p>
        </p:txBody>
      </p:sp>
      <p:sp>
        <p:nvSpPr>
          <p:cNvPr id="4" name="Slide Number Placeholder 3"/>
          <p:cNvSpPr>
            <a:spLocks noGrp="1"/>
          </p:cNvSpPr>
          <p:nvPr>
            <p:ph type="sldNum" sz="quarter" idx="5"/>
          </p:nvPr>
        </p:nvSpPr>
        <p:spPr/>
        <p:txBody>
          <a:bodyPr/>
          <a:lstStyle/>
          <a:p>
            <a:fld id="{8482FE0E-8575-6C4A-A35D-78E52184C2B0}" type="slidenum">
              <a:rPr lang="en-US" smtClean="0"/>
              <a:pPr/>
              <a:t>3</a:t>
            </a:fld>
            <a:endParaRPr lang="en-US"/>
          </a:p>
        </p:txBody>
      </p:sp>
    </p:spTree>
    <p:extLst>
      <p:ext uri="{BB962C8B-B14F-4D97-AF65-F5344CB8AC3E}">
        <p14:creationId xmlns:p14="http://schemas.microsoft.com/office/powerpoint/2010/main" val="300384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You can find the </a:t>
            </a:r>
            <a:r>
              <a:rPr lang="en-US" dirty="0" err="1"/>
              <a:t>biosketch</a:t>
            </a:r>
            <a:r>
              <a:rPr lang="en-US" dirty="0"/>
              <a:t> template forms on the NIH website at the link below, and I can provide the updated slides for you after the talk. </a:t>
            </a:r>
          </a:p>
          <a:p>
            <a:pPr algn="l"/>
            <a:r>
              <a:rPr lang="en-US" dirty="0"/>
              <a:t>This is the current form, but If you use </a:t>
            </a:r>
            <a:r>
              <a:rPr lang="en-US" dirty="0" err="1"/>
              <a:t>SciENcv</a:t>
            </a:r>
            <a:r>
              <a:rPr lang="en-US" dirty="0"/>
              <a:t> to prepare your bio sketch, you will always be using the latest version of the template. </a:t>
            </a:r>
          </a:p>
          <a:p>
            <a:pPr algn="l"/>
            <a:endParaRPr lang="en-US" dirty="0"/>
          </a:p>
          <a:p>
            <a:pPr algn="l"/>
            <a:r>
              <a:rPr lang="en-US" dirty="0"/>
              <a:t>The first thing you need to know is that there is a five-page limit. </a:t>
            </a:r>
          </a:p>
          <a:p>
            <a:pPr algn="l"/>
            <a:r>
              <a:rPr lang="en-US" dirty="0"/>
              <a:t>How you use the pages for the multiple sections is up to you, but you should review and compare with your colleagues</a:t>
            </a:r>
          </a:p>
          <a:p>
            <a:pPr algn="l"/>
            <a:r>
              <a:rPr lang="en-US" dirty="0"/>
              <a:t>  </a:t>
            </a:r>
          </a:p>
          <a:p>
            <a:pPr algn="l"/>
            <a:r>
              <a:rPr lang="en-US" dirty="0"/>
              <a:t>At the top of the form are where you put your name, title and commons information, along with your educational and any medical residency positions, all of which are pretty self-explanatory.</a:t>
            </a:r>
          </a:p>
          <a:p>
            <a:pPr algn="l"/>
            <a:r>
              <a:rPr lang="en-US" dirty="0"/>
              <a:t> </a:t>
            </a:r>
          </a:p>
          <a:p>
            <a:pPr algn="l"/>
            <a:r>
              <a:rPr lang="en-US" dirty="0"/>
              <a:t>Remember that the investigator  and many of your key personnel also need to register in commons, postdocs and students, and so make sure that is handled well in advance.</a:t>
            </a:r>
          </a:p>
        </p:txBody>
      </p:sp>
      <p:sp>
        <p:nvSpPr>
          <p:cNvPr id="4" name="Slide Number Placeholder 3"/>
          <p:cNvSpPr>
            <a:spLocks noGrp="1"/>
          </p:cNvSpPr>
          <p:nvPr>
            <p:ph type="sldNum" sz="quarter" idx="10"/>
          </p:nvPr>
        </p:nvSpPr>
        <p:spPr/>
        <p:txBody>
          <a:bodyPr/>
          <a:lstStyle/>
          <a:p>
            <a:fld id="{8482FE0E-8575-6C4A-A35D-78E52184C2B0}" type="slidenum">
              <a:rPr lang="en-US" smtClean="0"/>
              <a:pPr/>
              <a:t>4</a:t>
            </a:fld>
            <a:endParaRPr lang="en-US" dirty="0"/>
          </a:p>
        </p:txBody>
      </p:sp>
    </p:spTree>
    <p:extLst>
      <p:ext uri="{BB962C8B-B14F-4D97-AF65-F5344CB8AC3E}">
        <p14:creationId xmlns:p14="http://schemas.microsoft.com/office/powerpoint/2010/main" val="126504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Next up is the Personal Statement section, where you make your case why you are well-suited to your role on the project.</a:t>
            </a:r>
          </a:p>
          <a:p>
            <a:pPr algn="l"/>
            <a:r>
              <a:rPr lang="en-US" dirty="0"/>
              <a:t> </a:t>
            </a:r>
          </a:p>
          <a:p>
            <a:pPr algn="l"/>
            <a:r>
              <a:rPr lang="en-US" dirty="0"/>
              <a:t>You might include key aspects of training or past experience, technical expertise, significant collaborations, and past performance</a:t>
            </a:r>
          </a:p>
          <a:p>
            <a:pPr algn="l"/>
            <a:r>
              <a:rPr lang="en-US" dirty="0"/>
              <a:t> </a:t>
            </a:r>
          </a:p>
          <a:p>
            <a:pPr algn="l"/>
            <a:r>
              <a:rPr lang="en-US" dirty="0"/>
              <a:t>This is also an opportunity to explain anything else you’d like the reviewers to know about your career and research directions.</a:t>
            </a:r>
          </a:p>
          <a:p>
            <a:pPr algn="l"/>
            <a:r>
              <a:rPr lang="en-US" dirty="0"/>
              <a:t> </a:t>
            </a:r>
          </a:p>
          <a:p>
            <a:pPr algn="l"/>
            <a:r>
              <a:rPr lang="en-US" dirty="0"/>
              <a:t>For instance, this is where you can describe how you are proposing work in a new direction, or significant training or mentorships relationships, or any personal or family situations such as parental leave, child care, elder care, or medical conditions</a:t>
            </a:r>
          </a:p>
          <a:p>
            <a:pPr algn="l"/>
            <a:r>
              <a:rPr lang="en-US" dirty="0"/>
              <a:t> </a:t>
            </a:r>
          </a:p>
          <a:p>
            <a:pPr algn="l"/>
            <a:r>
              <a:rPr lang="en-US" dirty="0"/>
              <a:t>Finally, you can provide information on up to 4 publications or research products, and this is not limited to publications—it could be key software, videos, research methods or models, or a variety of other interim products. I have a slide later that specifically mentions the policies regarding these interim products.</a:t>
            </a:r>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5</a:t>
            </a:fld>
            <a:endParaRPr lang="en-US" dirty="0"/>
          </a:p>
        </p:txBody>
      </p:sp>
    </p:spTree>
    <p:extLst>
      <p:ext uri="{BB962C8B-B14F-4D97-AF65-F5344CB8AC3E}">
        <p14:creationId xmlns:p14="http://schemas.microsoft.com/office/powerpoint/2010/main" val="73945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Section B for positions and honors is fairly self-explanatory, where you can list your current and past positions that are relevant to the proposal.</a:t>
            </a:r>
          </a:p>
          <a:p>
            <a:pPr algn="l"/>
            <a:r>
              <a:rPr lang="en-US" dirty="0"/>
              <a:t> </a:t>
            </a:r>
          </a:p>
          <a:p>
            <a:pPr algn="l"/>
            <a:r>
              <a:rPr lang="en-US" dirty="0"/>
              <a:t> If you are moving to a new organization, you can note the expected start date. </a:t>
            </a:r>
          </a:p>
          <a:p>
            <a:pPr algn="l"/>
            <a:r>
              <a:rPr lang="en-US" dirty="0"/>
              <a:t> </a:t>
            </a:r>
          </a:p>
          <a:p>
            <a:pPr algn="l"/>
            <a:r>
              <a:rPr lang="en-US" dirty="0"/>
              <a:t>You may also wish to include any board certifications or clinical licensures that are relevant.</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6</a:t>
            </a:fld>
            <a:endParaRPr lang="en-US" dirty="0"/>
          </a:p>
        </p:txBody>
      </p:sp>
    </p:spTree>
    <p:extLst>
      <p:ext uri="{BB962C8B-B14F-4D97-AF65-F5344CB8AC3E}">
        <p14:creationId xmlns:p14="http://schemas.microsoft.com/office/powerpoint/2010/main" val="49675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the Contributions section, applicants may list up to 5 significant contributions, each around a half page in length, and each with up to 4 publications. You note the historical background, the central finding, how that affected your field or the application to health or technology, and most importantly, your role in the work. </a:t>
            </a:r>
          </a:p>
          <a:p>
            <a:pPr algn="l"/>
            <a:r>
              <a:rPr lang="en-US" dirty="0"/>
              <a:t> </a:t>
            </a:r>
          </a:p>
          <a:p>
            <a:pPr algn="l"/>
            <a:r>
              <a:rPr lang="en-US" dirty="0"/>
              <a:t>Make this personal!</a:t>
            </a:r>
          </a:p>
          <a:p>
            <a:pPr algn="l"/>
            <a:r>
              <a:rPr lang="en-US" dirty="0"/>
              <a:t> </a:t>
            </a:r>
          </a:p>
          <a:p>
            <a:pPr algn="l"/>
            <a:r>
              <a:rPr lang="en-US" dirty="0"/>
              <a:t>For junior investigators, it’s expected that they will have fewer contributions, but they can cite conference proceedings such as meeting abstracts, posters or other presentations, (in-progress products can be mentioned, but not cited), and the citations do not have be authored by the investigator , but do have to be relevant to your contributions.</a:t>
            </a:r>
          </a:p>
          <a:p>
            <a:pPr algn="l"/>
            <a:r>
              <a:rPr lang="en-US" dirty="0"/>
              <a:t> </a:t>
            </a:r>
          </a:p>
          <a:p>
            <a:pPr algn="l"/>
            <a:r>
              <a:rPr lang="en-US" dirty="0"/>
              <a:t>You can also submit a hyperlink to an on-line bibliography but it must be hosted on  federal (.</a:t>
            </a:r>
            <a:r>
              <a:rPr lang="en-US" dirty="0" err="1"/>
              <a:t>gov</a:t>
            </a:r>
            <a:r>
              <a:rPr lang="en-US" dirty="0"/>
              <a:t>) website.</a:t>
            </a:r>
          </a:p>
        </p:txBody>
      </p:sp>
      <p:sp>
        <p:nvSpPr>
          <p:cNvPr id="4" name="Slide Number Placeholder 3"/>
          <p:cNvSpPr>
            <a:spLocks noGrp="1"/>
          </p:cNvSpPr>
          <p:nvPr>
            <p:ph type="sldNum" sz="quarter" idx="10"/>
          </p:nvPr>
        </p:nvSpPr>
        <p:spPr/>
        <p:txBody>
          <a:bodyPr/>
          <a:lstStyle/>
          <a:p>
            <a:fld id="{8482FE0E-8575-6C4A-A35D-78E52184C2B0}" type="slidenum">
              <a:rPr lang="en-US" smtClean="0"/>
              <a:pPr/>
              <a:t>7</a:t>
            </a:fld>
            <a:endParaRPr lang="en-US" dirty="0"/>
          </a:p>
        </p:txBody>
      </p:sp>
    </p:spTree>
    <p:extLst>
      <p:ext uri="{BB962C8B-B14F-4D97-AF65-F5344CB8AC3E}">
        <p14:creationId xmlns:p14="http://schemas.microsoft.com/office/powerpoint/2010/main" val="62727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Additional Information: Research Support and/or Scholastic Performance </a:t>
            </a:r>
          </a:p>
          <a:p>
            <a:pPr algn="l"/>
            <a:r>
              <a:rPr lang="en-US" dirty="0"/>
              <a:t> </a:t>
            </a:r>
          </a:p>
          <a:p>
            <a:pPr algn="l"/>
            <a:r>
              <a:rPr lang="en-US" dirty="0"/>
              <a:t>This section should be straightforward to complete. You can list any of your ongoing or completed research support, focusing on the goal of the research and your role. The description is likely something you can pull right from the abstract.</a:t>
            </a:r>
          </a:p>
          <a:p>
            <a:pPr algn="l"/>
            <a:r>
              <a:rPr lang="en-US" dirty="0"/>
              <a:t> </a:t>
            </a:r>
          </a:p>
          <a:p>
            <a:pPr algn="l"/>
            <a:r>
              <a:rPr lang="en-US" dirty="0"/>
              <a:t>Fellowship applicants list their courses and grades, and are not expected to list research support, but they can if they have some, which may be important for post-doctoral applicants.</a:t>
            </a:r>
          </a:p>
        </p:txBody>
      </p:sp>
      <p:sp>
        <p:nvSpPr>
          <p:cNvPr id="4" name="Slide Number Placeholder 3"/>
          <p:cNvSpPr>
            <a:spLocks noGrp="1"/>
          </p:cNvSpPr>
          <p:nvPr>
            <p:ph type="sldNum" sz="quarter" idx="10"/>
          </p:nvPr>
        </p:nvSpPr>
        <p:spPr/>
        <p:txBody>
          <a:bodyPr/>
          <a:lstStyle/>
          <a:p>
            <a:fld id="{8482FE0E-8575-6C4A-A35D-78E52184C2B0}" type="slidenum">
              <a:rPr lang="en-US" smtClean="0"/>
              <a:pPr/>
              <a:t>8</a:t>
            </a:fld>
            <a:endParaRPr lang="en-US" dirty="0"/>
          </a:p>
        </p:txBody>
      </p:sp>
    </p:spTree>
    <p:extLst>
      <p:ext uri="{BB962C8B-B14F-4D97-AF65-F5344CB8AC3E}">
        <p14:creationId xmlns:p14="http://schemas.microsoft.com/office/powerpoint/2010/main" val="45520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noProof="0" dirty="0"/>
              <a:t>In closing, this is your one opportunity for the investigator to show they are the best, most appropriate person to lead the study, and the only place to share important information about your career, and any personal or family responsibilities that have caused a gap</a:t>
            </a:r>
          </a:p>
          <a:p>
            <a:pPr algn="l"/>
            <a:r>
              <a:rPr lang="en-US" noProof="0" dirty="0"/>
              <a:t> </a:t>
            </a:r>
          </a:p>
          <a:p>
            <a:pPr algn="l"/>
            <a:r>
              <a:rPr lang="en-US" noProof="0" dirty="0"/>
              <a:t>In crafting this, make sure you look at the online examples and get examples from your colleagues. </a:t>
            </a:r>
          </a:p>
          <a:p>
            <a:pPr algn="l"/>
            <a:r>
              <a:rPr lang="en-US" noProof="0" dirty="0"/>
              <a:t> </a:t>
            </a:r>
          </a:p>
          <a:p>
            <a:pPr algn="l"/>
            <a:r>
              <a:rPr lang="en-US" noProof="0" dirty="0"/>
              <a:t>Help the reviewers make a case for you in the study section.  Reviewers are instructed to take your career stage into account, but make sure to make that case yourself.</a:t>
            </a:r>
          </a:p>
          <a:p>
            <a:pPr algn="l"/>
            <a:r>
              <a:rPr lang="en-US" noProof="0" dirty="0"/>
              <a:t> </a:t>
            </a:r>
          </a:p>
          <a:p>
            <a:pPr algn="l"/>
            <a:r>
              <a:rPr lang="en-US" noProof="0" dirty="0"/>
              <a:t>Be concise and clear, and don’t overstuff the section. Try to use shorter sentences, bullets and shorter paragraphs</a:t>
            </a:r>
          </a:p>
          <a:p>
            <a:pPr algn="l"/>
            <a:r>
              <a:rPr lang="en-US" noProof="0" dirty="0"/>
              <a:t> </a:t>
            </a:r>
          </a:p>
          <a:p>
            <a:pPr algn="l"/>
            <a:r>
              <a:rPr lang="en-US" noProof="0" dirty="0"/>
              <a:t>If you want to share your full bibliography you can do so on a .gov website.</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9</a:t>
            </a:fld>
            <a:endParaRPr lang="en-US" dirty="0"/>
          </a:p>
        </p:txBody>
      </p:sp>
    </p:spTree>
    <p:extLst>
      <p:ext uri="{BB962C8B-B14F-4D97-AF65-F5344CB8AC3E}">
        <p14:creationId xmlns:p14="http://schemas.microsoft.com/office/powerpoint/2010/main" val="99702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grants.nih.gov/grants/forms/biosketch.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rants.nih.gov/grants/glossary.htm#OtherSignificantContributors(OS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grants.nih.gov/grants/forms/biosketch.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838200"/>
          </a:xfrm>
        </p:spPr>
        <p:txBody>
          <a:bodyPr/>
          <a:lstStyle/>
          <a:p>
            <a:r>
              <a:rPr lang="en-US" sz="4400" spc="50" dirty="0">
                <a:ln w="9525" cmpd="sng">
                  <a:solidFill>
                    <a:schemeClr val="accent1"/>
                  </a:solidFill>
                  <a:prstDash val="solid"/>
                </a:ln>
                <a:solidFill>
                  <a:srgbClr val="70AD47">
                    <a:tint val="1000"/>
                  </a:srgbClr>
                </a:solidFill>
                <a:effectLst>
                  <a:glow rad="38100">
                    <a:schemeClr val="accent1">
                      <a:alpha val="40000"/>
                    </a:schemeClr>
                  </a:glow>
                </a:effectLst>
              </a:rPr>
              <a:t>The NIH Biosketch</a:t>
            </a:r>
            <a:endParaRPr lang="en-US"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Box 3"/>
          <p:cNvSpPr txBox="1"/>
          <p:nvPr/>
        </p:nvSpPr>
        <p:spPr>
          <a:xfrm>
            <a:off x="0" y="4905667"/>
            <a:ext cx="9144000" cy="369332"/>
          </a:xfrm>
          <a:prstGeom prst="rect">
            <a:avLst/>
          </a:prstGeom>
          <a:noFill/>
        </p:spPr>
        <p:txBody>
          <a:bodyPr wrap="square" rtlCol="0">
            <a:spAutoFit/>
          </a:bodyPr>
          <a:lstStyle/>
          <a:p>
            <a:pPr algn="ctr"/>
            <a:r>
              <a:rPr lang="en-US" dirty="0">
                <a:solidFill>
                  <a:srgbClr val="008000"/>
                </a:solidFill>
              </a:rPr>
              <a:t>November 2019</a:t>
            </a:r>
          </a:p>
        </p:txBody>
      </p:sp>
      <p:sp>
        <p:nvSpPr>
          <p:cNvPr id="3" name="Text Placeholder 2"/>
          <p:cNvSpPr>
            <a:spLocks noGrp="1"/>
          </p:cNvSpPr>
          <p:nvPr>
            <p:ph type="body" idx="1"/>
          </p:nvPr>
        </p:nvSpPr>
        <p:spPr>
          <a:xfrm>
            <a:off x="152400" y="4870498"/>
            <a:ext cx="8839200" cy="1600200"/>
          </a:xfrm>
        </p:spPr>
        <p:txBody>
          <a:bodyPr/>
          <a:lstStyle/>
          <a:p>
            <a:pPr algn="ctr">
              <a:defRPr/>
            </a:pPr>
            <a:r>
              <a:rPr lang="en-US" sz="1600" dirty="0">
                <a:solidFill>
                  <a:schemeClr val="tx2">
                    <a:lumMod val="75000"/>
                  </a:schemeClr>
                </a:solidFill>
              </a:rPr>
              <a:t>	</a:t>
            </a:r>
            <a:endParaRPr lang="en-US" sz="1600" dirty="0"/>
          </a:p>
        </p:txBody>
      </p:sp>
    </p:spTree>
    <p:extLst>
      <p:ext uri="{BB962C8B-B14F-4D97-AF65-F5344CB8AC3E}">
        <p14:creationId xmlns:p14="http://schemas.microsoft.com/office/powerpoint/2010/main" val="351355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81BD"/>
                </a:solidFill>
              </a:rPr>
              <a:t>Why?</a:t>
            </a:r>
            <a:endParaRPr lang="en-US" dirty="0"/>
          </a:p>
        </p:txBody>
      </p:sp>
      <p:sp>
        <p:nvSpPr>
          <p:cNvPr id="6" name="Content Placeholder 5"/>
          <p:cNvSpPr>
            <a:spLocks noGrp="1"/>
          </p:cNvSpPr>
          <p:nvPr>
            <p:ph idx="1"/>
          </p:nvPr>
        </p:nvSpPr>
        <p:spPr>
          <a:xfrm>
            <a:off x="488179" y="1561012"/>
            <a:ext cx="8229600" cy="4525963"/>
          </a:xfrm>
        </p:spPr>
        <p:txBody>
          <a:bodyPr/>
          <a:lstStyle/>
          <a:p>
            <a:pPr marL="0" indent="0">
              <a:lnSpc>
                <a:spcPct val="120000"/>
              </a:lnSpc>
              <a:buNone/>
            </a:pPr>
            <a:r>
              <a:rPr lang="en-US" sz="2800" dirty="0"/>
              <a:t>Allows applicants to: </a:t>
            </a:r>
          </a:p>
          <a:p>
            <a:pPr marL="285750" indent="-285750">
              <a:lnSpc>
                <a:spcPct val="120000"/>
              </a:lnSpc>
              <a:buFont typeface="Arial" panose="020B0604020202020204" pitchFamily="34" charset="0"/>
              <a:buChar char="•"/>
            </a:pPr>
            <a:r>
              <a:rPr lang="en-US" sz="2800" dirty="0"/>
              <a:t>describe the magnitude and significance of their scientific contributions (including publications)</a:t>
            </a:r>
          </a:p>
          <a:p>
            <a:pPr marL="285750" indent="-285750">
              <a:lnSpc>
                <a:spcPct val="120000"/>
              </a:lnSpc>
              <a:buFont typeface="Arial" panose="020B0604020202020204" pitchFamily="34" charset="0"/>
              <a:buChar char="•"/>
            </a:pPr>
            <a:r>
              <a:rPr lang="en-US" sz="2800" dirty="0"/>
              <a:t>provide detailed information about their research experience in the context of the proposed project</a:t>
            </a:r>
          </a:p>
          <a:p>
            <a:pPr marL="0" indent="0">
              <a:lnSpc>
                <a:spcPct val="120000"/>
              </a:lnSpc>
              <a:buNone/>
            </a:pPr>
            <a:r>
              <a:rPr lang="en-US" sz="2800" dirty="0"/>
              <a:t> </a:t>
            </a:r>
          </a:p>
          <a:p>
            <a:endParaRPr lang="en-US" dirty="0"/>
          </a:p>
          <a:p>
            <a:pPr marL="0" indent="0">
              <a:buNone/>
            </a:pPr>
            <a:endParaRPr lang="en-US" dirty="0"/>
          </a:p>
        </p:txBody>
      </p:sp>
      <p:sp>
        <p:nvSpPr>
          <p:cNvPr id="7" name="TextBox 6">
            <a:extLst>
              <a:ext uri="{FF2B5EF4-FFF2-40B4-BE49-F238E27FC236}">
                <a16:creationId xmlns:a16="http://schemas.microsoft.com/office/drawing/2014/main" id="{450FEBB3-77C6-FD45-AD0B-CDF45346F344}"/>
              </a:ext>
            </a:extLst>
          </p:cNvPr>
          <p:cNvSpPr txBox="1"/>
          <p:nvPr/>
        </p:nvSpPr>
        <p:spPr>
          <a:xfrm>
            <a:off x="1828800" y="5710019"/>
            <a:ext cx="6165273" cy="646331"/>
          </a:xfrm>
          <a:prstGeom prst="rect">
            <a:avLst/>
          </a:prstGeom>
          <a:noFill/>
          <a:ln w="22225">
            <a:solidFill>
              <a:schemeClr val="accent6">
                <a:alpha val="58000"/>
              </a:schemeClr>
            </a:solidFill>
          </a:ln>
        </p:spPr>
        <p:txBody>
          <a:bodyPr wrap="square" rtlCol="0">
            <a:spAutoFit/>
          </a:bodyPr>
          <a:lstStyle/>
          <a:p>
            <a:r>
              <a:rPr lang="en-US" dirty="0"/>
              <a:t>Forms, instructions, and samples available at:</a:t>
            </a:r>
          </a:p>
          <a:p>
            <a:r>
              <a:rPr lang="en-US" dirty="0">
                <a:hlinkClick r:id="rId3"/>
              </a:rPr>
              <a:t>https://grants.nih.gov/grants/forms/biosketch.htm</a:t>
            </a:r>
            <a:r>
              <a:rPr lang="en-US" dirty="0"/>
              <a:t> </a:t>
            </a:r>
          </a:p>
        </p:txBody>
      </p:sp>
    </p:spTree>
    <p:extLst>
      <p:ext uri="{BB962C8B-B14F-4D97-AF65-F5344CB8AC3E}">
        <p14:creationId xmlns:p14="http://schemas.microsoft.com/office/powerpoint/2010/main" val="68065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81BD"/>
                </a:solidFill>
              </a:rPr>
              <a:t>Who?</a:t>
            </a:r>
            <a:endParaRPr lang="en-US" dirty="0"/>
          </a:p>
        </p:txBody>
      </p:sp>
      <p:sp>
        <p:nvSpPr>
          <p:cNvPr id="6" name="Content Placeholder 5"/>
          <p:cNvSpPr>
            <a:spLocks noGrp="1"/>
          </p:cNvSpPr>
          <p:nvPr>
            <p:ph idx="1"/>
          </p:nvPr>
        </p:nvSpPr>
        <p:spPr>
          <a:xfrm>
            <a:off x="488179" y="1561012"/>
            <a:ext cx="8229600" cy="4525963"/>
          </a:xfrm>
        </p:spPr>
        <p:txBody>
          <a:bodyPr/>
          <a:lstStyle/>
          <a:p>
            <a:pPr marL="0" indent="0">
              <a:lnSpc>
                <a:spcPct val="120000"/>
              </a:lnSpc>
              <a:buNone/>
            </a:pPr>
            <a:r>
              <a:rPr lang="en-US" dirty="0"/>
              <a:t>All senior/key personnel and </a:t>
            </a:r>
            <a:r>
              <a:rPr lang="en-US" dirty="0">
                <a:hlinkClick r:id="rId3"/>
              </a:rPr>
              <a:t>other significant contributors (OSCs)</a:t>
            </a:r>
            <a:r>
              <a:rPr lang="en-US" dirty="0"/>
              <a:t> must include biographical sketches (</a:t>
            </a:r>
            <a:r>
              <a:rPr lang="en-US" dirty="0" err="1"/>
              <a:t>biosketches</a:t>
            </a:r>
            <a:r>
              <a:rPr lang="en-US" dirty="0"/>
              <a:t>).</a:t>
            </a:r>
            <a:r>
              <a:rPr lang="en-US" sz="2800" dirty="0"/>
              <a:t> </a:t>
            </a:r>
          </a:p>
          <a:p>
            <a:pPr marL="0" indent="0">
              <a:lnSpc>
                <a:spcPct val="120000"/>
              </a:lnSpc>
              <a:buNone/>
            </a:pPr>
            <a:endParaRPr lang="en-US" sz="2800"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153188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Form</a:t>
            </a:r>
            <a:endParaRPr lang="en-US" dirty="0">
              <a:solidFill>
                <a:srgbClr val="4F81BD"/>
              </a:solidFill>
            </a:endParaRPr>
          </a:p>
        </p:txBody>
      </p:sp>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pic>
        <p:nvPicPr>
          <p:cNvPr id="3" name="Picture 2" title="Image of Biosketch top table">
            <a:extLst>
              <a:ext uri="{FF2B5EF4-FFF2-40B4-BE49-F238E27FC236}">
                <a16:creationId xmlns:a16="http://schemas.microsoft.com/office/drawing/2014/main" id="{0D5AACFF-E274-4B44-AD8B-2FE64051A3D5}"/>
              </a:ext>
            </a:extLst>
          </p:cNvPr>
          <p:cNvPicPr>
            <a:picLocks noChangeAspect="1"/>
          </p:cNvPicPr>
          <p:nvPr/>
        </p:nvPicPr>
        <p:blipFill>
          <a:blip r:embed="rId3"/>
          <a:stretch>
            <a:fillRect/>
          </a:stretch>
        </p:blipFill>
        <p:spPr>
          <a:xfrm>
            <a:off x="1143000" y="792480"/>
            <a:ext cx="6768782" cy="43939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C3B0376-0780-C447-9D57-4D7FE7AAB2C5}"/>
              </a:ext>
            </a:extLst>
          </p:cNvPr>
          <p:cNvSpPr txBox="1"/>
          <p:nvPr/>
        </p:nvSpPr>
        <p:spPr>
          <a:xfrm>
            <a:off x="1489363" y="5369276"/>
            <a:ext cx="6165273" cy="646331"/>
          </a:xfrm>
          <a:prstGeom prst="rect">
            <a:avLst/>
          </a:prstGeom>
          <a:noFill/>
          <a:ln w="22225">
            <a:solidFill>
              <a:schemeClr val="accent6">
                <a:alpha val="58000"/>
              </a:schemeClr>
            </a:solidFill>
          </a:ln>
        </p:spPr>
        <p:txBody>
          <a:bodyPr wrap="square" rtlCol="0">
            <a:spAutoFit/>
          </a:bodyPr>
          <a:lstStyle/>
          <a:p>
            <a:r>
              <a:rPr lang="en-US" dirty="0"/>
              <a:t>Forms, instructions, and samples available at:</a:t>
            </a:r>
          </a:p>
          <a:p>
            <a:r>
              <a:rPr lang="en-US" dirty="0">
                <a:hlinkClick r:id="rId4"/>
              </a:rPr>
              <a:t>https://grants.nih.gov/grants/forms/biosketch.htm</a:t>
            </a:r>
            <a:r>
              <a:rPr lang="en-US" dirty="0"/>
              <a:t> </a:t>
            </a:r>
          </a:p>
        </p:txBody>
      </p:sp>
      <p:sp>
        <p:nvSpPr>
          <p:cNvPr id="5" name="TextBox 4">
            <a:extLst>
              <a:ext uri="{FF2B5EF4-FFF2-40B4-BE49-F238E27FC236}">
                <a16:creationId xmlns:a16="http://schemas.microsoft.com/office/drawing/2014/main" id="{CDFEDB74-D5BB-47BB-9111-A1E18CF34795}"/>
              </a:ext>
            </a:extLst>
          </p:cNvPr>
          <p:cNvSpPr txBox="1"/>
          <p:nvPr/>
        </p:nvSpPr>
        <p:spPr>
          <a:xfrm>
            <a:off x="5751582" y="1839308"/>
            <a:ext cx="2063945"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Be sure to include eRA Commons ID</a:t>
            </a:r>
          </a:p>
        </p:txBody>
      </p:sp>
      <p:sp>
        <p:nvSpPr>
          <p:cNvPr id="10" name="Arrow: Left 9">
            <a:extLst>
              <a:ext uri="{FF2B5EF4-FFF2-40B4-BE49-F238E27FC236}">
                <a16:creationId xmlns:a16="http://schemas.microsoft.com/office/drawing/2014/main" id="{F85C0408-5FC3-4961-9B33-BCE7DCF2C0CA}"/>
              </a:ext>
              <a:ext uri="{C183D7F6-B498-43B3-948B-1728B52AA6E4}">
                <adec:decorative xmlns:adec="http://schemas.microsoft.com/office/drawing/2017/decorative" val="1"/>
              </a:ext>
            </a:extLst>
          </p:cNvPr>
          <p:cNvSpPr/>
          <p:nvPr/>
        </p:nvSpPr>
        <p:spPr>
          <a:xfrm>
            <a:off x="5029200" y="2019700"/>
            <a:ext cx="609600" cy="265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1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A</a:t>
            </a:r>
            <a:endParaRPr lang="en-US" dirty="0">
              <a:solidFill>
                <a:srgbClr val="4F81BD"/>
              </a:solidFill>
            </a:endParaRPr>
          </a:p>
        </p:txBody>
      </p:sp>
      <p:pic>
        <p:nvPicPr>
          <p:cNvPr id="5" name="Picture 4" title="New NIH Biosketch , Section A screenshot"/>
          <p:cNvPicPr>
            <a:picLocks noChangeAspect="1"/>
          </p:cNvPicPr>
          <p:nvPr/>
        </p:nvPicPr>
        <p:blipFill>
          <a:blip r:embed="rId3"/>
          <a:stretch>
            <a:fillRect/>
          </a:stretch>
        </p:blipFill>
        <p:spPr>
          <a:xfrm>
            <a:off x="912744" y="1066800"/>
            <a:ext cx="7316856" cy="4666403"/>
          </a:xfrm>
          <a:prstGeom prst="rect">
            <a:avLst/>
          </a:prstGeom>
          <a:effectLst>
            <a:outerShdw blurRad="152400" dist="635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
        <p:nvSpPr>
          <p:cNvPr id="3" name="TextBox 2"/>
          <p:cNvSpPr txBox="1"/>
          <p:nvPr/>
        </p:nvSpPr>
        <p:spPr>
          <a:xfrm>
            <a:off x="1480783" y="5780541"/>
            <a:ext cx="6073907" cy="461665"/>
          </a:xfrm>
          <a:prstGeom prst="rect">
            <a:avLst/>
          </a:prstGeom>
          <a:noFill/>
        </p:spPr>
        <p:txBody>
          <a:bodyPr wrap="none" rtlCol="0">
            <a:spAutoFit/>
          </a:bodyPr>
          <a:lstStyle/>
          <a:p>
            <a:r>
              <a:rPr lang="en-US" sz="2400" b="1" dirty="0"/>
              <a:t>Your qualifications for your </a:t>
            </a:r>
            <a:r>
              <a:rPr lang="en-US" sz="2400" b="1" u="sng" dirty="0"/>
              <a:t>role</a:t>
            </a:r>
            <a:r>
              <a:rPr lang="en-US" sz="2400" b="1" dirty="0"/>
              <a:t> on the project</a:t>
            </a:r>
          </a:p>
        </p:txBody>
      </p:sp>
      <p:sp>
        <p:nvSpPr>
          <p:cNvPr id="8" name="TextBox 7">
            <a:extLst>
              <a:ext uri="{FF2B5EF4-FFF2-40B4-BE49-F238E27FC236}">
                <a16:creationId xmlns:a16="http://schemas.microsoft.com/office/drawing/2014/main" id="{F2E4D75C-EFB1-4BC1-A5BA-0364796C4C24}"/>
              </a:ext>
            </a:extLst>
          </p:cNvPr>
          <p:cNvSpPr txBox="1"/>
          <p:nvPr/>
        </p:nvSpPr>
        <p:spPr>
          <a:xfrm>
            <a:off x="1652935" y="4648200"/>
            <a:ext cx="3223865"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Highlight your experience and qualifications for this project</a:t>
            </a:r>
          </a:p>
        </p:txBody>
      </p:sp>
      <p:sp>
        <p:nvSpPr>
          <p:cNvPr id="10" name="Arrow: Curved Left 9">
            <a:extLst>
              <a:ext uri="{FF2B5EF4-FFF2-40B4-BE49-F238E27FC236}">
                <a16:creationId xmlns:a16="http://schemas.microsoft.com/office/drawing/2014/main" id="{6BF9745F-F10D-4353-9977-B954CCB5C8C4}"/>
              </a:ext>
              <a:ext uri="{C183D7F6-B498-43B3-948B-1728B52AA6E4}">
                <adec:decorative xmlns:adec="http://schemas.microsoft.com/office/drawing/2017/decorative" val="1"/>
              </a:ext>
            </a:extLst>
          </p:cNvPr>
          <p:cNvSpPr/>
          <p:nvPr/>
        </p:nvSpPr>
        <p:spPr>
          <a:xfrm>
            <a:off x="7738917" y="1912934"/>
            <a:ext cx="566883" cy="7469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30C06570-4413-41D8-B362-55B43243438F}"/>
              </a:ext>
            </a:extLst>
          </p:cNvPr>
          <p:cNvSpPr txBox="1"/>
          <p:nvPr/>
        </p:nvSpPr>
        <p:spPr>
          <a:xfrm>
            <a:off x="6019800" y="949485"/>
            <a:ext cx="2667000" cy="923330"/>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Explain factors affecting productivity (e.g. family care responsibilities)</a:t>
            </a:r>
          </a:p>
        </p:txBody>
      </p:sp>
      <p:sp>
        <p:nvSpPr>
          <p:cNvPr id="12" name="Arrow: Curved Right 11">
            <a:extLst>
              <a:ext uri="{FF2B5EF4-FFF2-40B4-BE49-F238E27FC236}">
                <a16:creationId xmlns:a16="http://schemas.microsoft.com/office/drawing/2014/main" id="{3261899F-D7F1-48CC-8B50-A38C4DAF539D}"/>
              </a:ext>
              <a:ext uri="{C183D7F6-B498-43B3-948B-1728B52AA6E4}">
                <adec:decorative xmlns:adec="http://schemas.microsoft.com/office/drawing/2017/decorative" val="1"/>
              </a:ext>
            </a:extLst>
          </p:cNvPr>
          <p:cNvSpPr/>
          <p:nvPr/>
        </p:nvSpPr>
        <p:spPr>
          <a:xfrm flipV="1">
            <a:off x="990600" y="4309113"/>
            <a:ext cx="531744" cy="7962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574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B</a:t>
            </a:r>
            <a:endParaRPr lang="en-US" dirty="0">
              <a:solidFill>
                <a:srgbClr val="4F81BD"/>
              </a:solidFill>
            </a:endParaRPr>
          </a:p>
        </p:txBody>
      </p:sp>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
        <p:nvSpPr>
          <p:cNvPr id="3" name="TextBox 2"/>
          <p:cNvSpPr txBox="1"/>
          <p:nvPr/>
        </p:nvSpPr>
        <p:spPr>
          <a:xfrm>
            <a:off x="1480783" y="5780541"/>
            <a:ext cx="4625753" cy="461665"/>
          </a:xfrm>
          <a:prstGeom prst="rect">
            <a:avLst/>
          </a:prstGeom>
          <a:noFill/>
        </p:spPr>
        <p:txBody>
          <a:bodyPr wrap="none" rtlCol="0">
            <a:spAutoFit/>
          </a:bodyPr>
          <a:lstStyle/>
          <a:p>
            <a:r>
              <a:rPr lang="en-US" sz="2400" b="1" dirty="0"/>
              <a:t>Your </a:t>
            </a:r>
            <a:r>
              <a:rPr lang="en-US" sz="2400" b="1" u="sng" dirty="0"/>
              <a:t>relevant</a:t>
            </a:r>
            <a:r>
              <a:rPr lang="en-US" sz="2400" b="1" dirty="0"/>
              <a:t> positions and honors</a:t>
            </a:r>
          </a:p>
        </p:txBody>
      </p:sp>
      <p:pic>
        <p:nvPicPr>
          <p:cNvPr id="6" name="Picture 5" descr="A screenshot of section B is shown, showing three sections: positions and empolyment, Other Experience and professional memberships, and honors" title="Image of Section B">
            <a:extLst>
              <a:ext uri="{FF2B5EF4-FFF2-40B4-BE49-F238E27FC236}">
                <a16:creationId xmlns:a16="http://schemas.microsoft.com/office/drawing/2014/main" id="{70D9C52F-F61A-8643-923C-C269B198853B}"/>
              </a:ext>
            </a:extLst>
          </p:cNvPr>
          <p:cNvPicPr>
            <a:picLocks noChangeAspect="1"/>
          </p:cNvPicPr>
          <p:nvPr/>
        </p:nvPicPr>
        <p:blipFill>
          <a:blip r:embed="rId3"/>
          <a:stretch>
            <a:fillRect/>
          </a:stretch>
        </p:blipFill>
        <p:spPr>
          <a:xfrm>
            <a:off x="440453" y="632209"/>
            <a:ext cx="8574177" cy="4485565"/>
          </a:xfrm>
          <a:prstGeom prst="rect">
            <a:avLst/>
          </a:prstGeom>
          <a:effectLst>
            <a:outerShdw blurRad="152400" dist="63500" dir="2700000" algn="tl" rotWithShape="0">
              <a:srgbClr val="000000">
                <a:alpha val="43000"/>
              </a:srgbClr>
            </a:outerShdw>
          </a:effectLst>
        </p:spPr>
      </p:pic>
      <p:sp>
        <p:nvSpPr>
          <p:cNvPr id="8" name="TextBox 7">
            <a:extLst>
              <a:ext uri="{FF2B5EF4-FFF2-40B4-BE49-F238E27FC236}">
                <a16:creationId xmlns:a16="http://schemas.microsoft.com/office/drawing/2014/main" id="{5D9B9EFB-568B-4A7D-8F43-AA23CCFD5F7F}"/>
              </a:ext>
            </a:extLst>
          </p:cNvPr>
          <p:cNvSpPr txBox="1"/>
          <p:nvPr/>
        </p:nvSpPr>
        <p:spPr>
          <a:xfrm>
            <a:off x="4038600" y="609600"/>
            <a:ext cx="2590800"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Add new positions with an expected start date</a:t>
            </a:r>
          </a:p>
        </p:txBody>
      </p:sp>
      <p:sp>
        <p:nvSpPr>
          <p:cNvPr id="5" name="Arrow: Left 4">
            <a:extLst>
              <a:ext uri="{FF2B5EF4-FFF2-40B4-BE49-F238E27FC236}">
                <a16:creationId xmlns:a16="http://schemas.microsoft.com/office/drawing/2014/main" id="{6C921737-3116-4762-8152-B0FBD8804FE4}"/>
              </a:ext>
              <a:ext uri="{C183D7F6-B498-43B3-948B-1728B52AA6E4}">
                <adec:decorative xmlns:adec="http://schemas.microsoft.com/office/drawing/2017/decorative" val="1"/>
              </a:ext>
            </a:extLst>
          </p:cNvPr>
          <p:cNvSpPr/>
          <p:nvPr/>
        </p:nvSpPr>
        <p:spPr>
          <a:xfrm rot="20828870">
            <a:off x="2987875" y="878824"/>
            <a:ext cx="990600" cy="2560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01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C</a:t>
            </a:r>
            <a:endParaRPr lang="en-US" dirty="0">
              <a:solidFill>
                <a:srgbClr val="4F81BD"/>
              </a:solidFill>
            </a:endParaRPr>
          </a:p>
        </p:txBody>
      </p:sp>
      <p:pic>
        <p:nvPicPr>
          <p:cNvPr id="5" name="Picture 4" title="New NIH biosketch, section c"/>
          <p:cNvPicPr>
            <a:picLocks noChangeAspect="1"/>
          </p:cNvPicPr>
          <p:nvPr/>
        </p:nvPicPr>
        <p:blipFill>
          <a:blip r:embed="rId3"/>
          <a:stretch>
            <a:fillRect/>
          </a:stretch>
        </p:blipFill>
        <p:spPr>
          <a:xfrm>
            <a:off x="1676161" y="885129"/>
            <a:ext cx="5791678" cy="4902633"/>
          </a:xfrm>
          <a:prstGeom prst="rect">
            <a:avLst/>
          </a:prstGeom>
          <a:effectLst>
            <a:outerShdw blurRad="152400" dist="635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
        <p:nvSpPr>
          <p:cNvPr id="6" name="TextBox 5"/>
          <p:cNvSpPr txBox="1"/>
          <p:nvPr/>
        </p:nvSpPr>
        <p:spPr>
          <a:xfrm>
            <a:off x="520461" y="5862935"/>
            <a:ext cx="7149906" cy="461665"/>
          </a:xfrm>
          <a:prstGeom prst="rect">
            <a:avLst/>
          </a:prstGeom>
          <a:noFill/>
        </p:spPr>
        <p:txBody>
          <a:bodyPr wrap="none" rtlCol="0">
            <a:spAutoFit/>
          </a:bodyPr>
          <a:lstStyle/>
          <a:p>
            <a:r>
              <a:rPr lang="en-US" sz="2400" b="1" dirty="0"/>
              <a:t>Your </a:t>
            </a:r>
            <a:r>
              <a:rPr lang="en-US" sz="2400" b="1" u="sng" dirty="0"/>
              <a:t>general</a:t>
            </a:r>
            <a:r>
              <a:rPr lang="en-US" sz="2400" b="1" dirty="0"/>
              <a:t> scientific contributions and achievements</a:t>
            </a:r>
          </a:p>
        </p:txBody>
      </p:sp>
      <p:sp>
        <p:nvSpPr>
          <p:cNvPr id="7" name="TextBox 6">
            <a:extLst>
              <a:ext uri="{FF2B5EF4-FFF2-40B4-BE49-F238E27FC236}">
                <a16:creationId xmlns:a16="http://schemas.microsoft.com/office/drawing/2014/main" id="{FFFC7A61-8184-4D8F-8FD0-1966E3DA617A}"/>
              </a:ext>
            </a:extLst>
          </p:cNvPr>
          <p:cNvSpPr txBox="1"/>
          <p:nvPr/>
        </p:nvSpPr>
        <p:spPr>
          <a:xfrm>
            <a:off x="5867400" y="4330429"/>
            <a:ext cx="2953688"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URL must be to a Federal Government website</a:t>
            </a:r>
          </a:p>
        </p:txBody>
      </p:sp>
      <p:sp>
        <p:nvSpPr>
          <p:cNvPr id="8" name="Arrow: Curved Left 7">
            <a:extLst>
              <a:ext uri="{FF2B5EF4-FFF2-40B4-BE49-F238E27FC236}">
                <a16:creationId xmlns:a16="http://schemas.microsoft.com/office/drawing/2014/main" id="{93FDCE8E-8ADC-48D9-86A7-C2BBBE8771F8}"/>
              </a:ext>
              <a:ext uri="{C183D7F6-B498-43B3-948B-1728B52AA6E4}">
                <adec:decorative xmlns:adec="http://schemas.microsoft.com/office/drawing/2017/decorative" val="1"/>
              </a:ext>
            </a:extLst>
          </p:cNvPr>
          <p:cNvSpPr/>
          <p:nvPr/>
        </p:nvSpPr>
        <p:spPr>
          <a:xfrm>
            <a:off x="7184397" y="5008808"/>
            <a:ext cx="566883" cy="7469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F1EBECF0-0FCF-4639-A981-DB5A0BC5A405}"/>
              </a:ext>
            </a:extLst>
          </p:cNvPr>
          <p:cNvSpPr txBox="1"/>
          <p:nvPr/>
        </p:nvSpPr>
        <p:spPr>
          <a:xfrm>
            <a:off x="205135" y="3594789"/>
            <a:ext cx="2667000" cy="369332"/>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Make this personal!</a:t>
            </a:r>
          </a:p>
        </p:txBody>
      </p:sp>
      <p:sp>
        <p:nvSpPr>
          <p:cNvPr id="10" name="Arrow: Curved Right 9">
            <a:extLst>
              <a:ext uri="{FF2B5EF4-FFF2-40B4-BE49-F238E27FC236}">
                <a16:creationId xmlns:a16="http://schemas.microsoft.com/office/drawing/2014/main" id="{BBE61D23-5F37-4F77-9871-FD328ACE11BA}"/>
              </a:ext>
              <a:ext uri="{C183D7F6-B498-43B3-948B-1728B52AA6E4}">
                <adec:decorative xmlns:adec="http://schemas.microsoft.com/office/drawing/2017/decorative" val="1"/>
              </a:ext>
            </a:extLst>
          </p:cNvPr>
          <p:cNvSpPr/>
          <p:nvPr/>
        </p:nvSpPr>
        <p:spPr>
          <a:xfrm flipV="1">
            <a:off x="1323438" y="2723329"/>
            <a:ext cx="531744" cy="7962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898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448"/>
            <a:ext cx="8229600" cy="494152"/>
          </a:xfrm>
        </p:spPr>
        <p:txBody>
          <a:bodyPr>
            <a:noAutofit/>
          </a:bodyPr>
          <a:lstStyle/>
          <a:p>
            <a:r>
              <a:rPr lang="en-US" sz="4000" dirty="0">
                <a:solidFill>
                  <a:srgbClr val="4F81BD"/>
                </a:solidFill>
              </a:rPr>
              <a:t>NIH Biosketch, Section D</a:t>
            </a:r>
            <a:endParaRPr lang="en-US" dirty="0">
              <a:solidFill>
                <a:srgbClr val="4F81BD"/>
              </a:solidFill>
            </a:endParaRPr>
          </a:p>
        </p:txBody>
      </p:sp>
      <p:sp>
        <p:nvSpPr>
          <p:cNvPr id="2" name="Slide Number Placeholder 1"/>
          <p:cNvSpPr>
            <a:spLocks noGrp="1"/>
          </p:cNvSpPr>
          <p:nvPr>
            <p:ph type="sldNum" sz="quarter" idx="12"/>
          </p:nvPr>
        </p:nvSpPr>
        <p:spPr/>
        <p:txBody>
          <a:bodyPr/>
          <a:lstStyle/>
          <a:p>
            <a:fld id="{BA9B540C-44DA-4F69-89C9-7C84606640D3}"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6" name="TextBox 5"/>
          <p:cNvSpPr txBox="1"/>
          <p:nvPr/>
        </p:nvSpPr>
        <p:spPr>
          <a:xfrm>
            <a:off x="457200" y="5862935"/>
            <a:ext cx="7205242" cy="461665"/>
          </a:xfrm>
          <a:prstGeom prst="rect">
            <a:avLst/>
          </a:prstGeom>
          <a:noFill/>
        </p:spPr>
        <p:txBody>
          <a:bodyPr wrap="none" rtlCol="0">
            <a:spAutoFit/>
          </a:bodyPr>
          <a:lstStyle/>
          <a:p>
            <a:r>
              <a:rPr lang="en-US" sz="2400" b="1" dirty="0"/>
              <a:t>Your </a:t>
            </a:r>
            <a:r>
              <a:rPr lang="en-US" sz="2400" b="1" u="sng" dirty="0"/>
              <a:t>Research Support </a:t>
            </a:r>
            <a:r>
              <a:rPr lang="en-US" sz="2400" b="1" dirty="0"/>
              <a:t> and/or  </a:t>
            </a:r>
            <a:r>
              <a:rPr lang="en-US" sz="2400" b="1" u="sng" dirty="0"/>
              <a:t>Scholastic Performance</a:t>
            </a:r>
          </a:p>
        </p:txBody>
      </p:sp>
      <p:pic>
        <p:nvPicPr>
          <p:cNvPr id="3" name="Picture 2" descr="Samples can be retrieved from https://grants.nih.gov/grants/forms/biosketch.htm " title="Image of Sample Scholastic Performance section">
            <a:extLst>
              <a:ext uri="{FF2B5EF4-FFF2-40B4-BE49-F238E27FC236}">
                <a16:creationId xmlns:a16="http://schemas.microsoft.com/office/drawing/2014/main" id="{1F49C0CD-1AFE-8646-8521-FAE6D43BA1BA}"/>
              </a:ext>
            </a:extLst>
          </p:cNvPr>
          <p:cNvPicPr>
            <a:picLocks noChangeAspect="1"/>
          </p:cNvPicPr>
          <p:nvPr/>
        </p:nvPicPr>
        <p:blipFill>
          <a:blip r:embed="rId3"/>
          <a:stretch>
            <a:fillRect/>
          </a:stretch>
        </p:blipFill>
        <p:spPr>
          <a:xfrm>
            <a:off x="762000" y="3578237"/>
            <a:ext cx="5721745" cy="2144174"/>
          </a:xfrm>
          <a:prstGeom prst="rect">
            <a:avLst/>
          </a:prstGeom>
          <a:effectLst>
            <a:outerShdw blurRad="152400" dist="63500" dir="2700000" algn="tl" rotWithShape="0">
              <a:srgbClr val="000000">
                <a:alpha val="43000"/>
              </a:srgbClr>
            </a:outerShdw>
          </a:effectLst>
        </p:spPr>
      </p:pic>
      <p:pic>
        <p:nvPicPr>
          <p:cNvPr id="7" name="Picture 6" descr="Samples can be retrieved from https://grants.nih.gov/grants/forms/biosketch.htm " title="Image of Sample Research Support section">
            <a:extLst>
              <a:ext uri="{FF2B5EF4-FFF2-40B4-BE49-F238E27FC236}">
                <a16:creationId xmlns:a16="http://schemas.microsoft.com/office/drawing/2014/main" id="{C1F67C84-7FA5-754F-A940-0EA024E03C4D}"/>
              </a:ext>
            </a:extLst>
          </p:cNvPr>
          <p:cNvPicPr>
            <a:picLocks noChangeAspect="1"/>
          </p:cNvPicPr>
          <p:nvPr/>
        </p:nvPicPr>
        <p:blipFill>
          <a:blip r:embed="rId4"/>
          <a:stretch>
            <a:fillRect/>
          </a:stretch>
        </p:blipFill>
        <p:spPr>
          <a:xfrm>
            <a:off x="1828800" y="1032219"/>
            <a:ext cx="7154061" cy="2025390"/>
          </a:xfrm>
          <a:prstGeom prst="rect">
            <a:avLst/>
          </a:prstGeom>
          <a:effectLst>
            <a:outerShdw blurRad="152400" dist="63500" dir="2700000" algn="tl" rotWithShape="0">
              <a:srgbClr val="000000">
                <a:alpha val="43000"/>
              </a:srgbClr>
            </a:outerShdw>
          </a:effectLst>
        </p:spPr>
      </p:pic>
      <p:sp>
        <p:nvSpPr>
          <p:cNvPr id="8" name="TextBox 7">
            <a:extLst>
              <a:ext uri="{FF2B5EF4-FFF2-40B4-BE49-F238E27FC236}">
                <a16:creationId xmlns:a16="http://schemas.microsoft.com/office/drawing/2014/main" id="{1EE87598-059D-44BD-ABCF-8CB92B9FE1B5}"/>
              </a:ext>
            </a:extLst>
          </p:cNvPr>
          <p:cNvSpPr txBox="1"/>
          <p:nvPr/>
        </p:nvSpPr>
        <p:spPr>
          <a:xfrm>
            <a:off x="6766727" y="4137106"/>
            <a:ext cx="1600200" cy="646331"/>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Fellowship Application</a:t>
            </a:r>
          </a:p>
        </p:txBody>
      </p:sp>
      <p:sp>
        <p:nvSpPr>
          <p:cNvPr id="9" name="TextBox 8">
            <a:extLst>
              <a:ext uri="{FF2B5EF4-FFF2-40B4-BE49-F238E27FC236}">
                <a16:creationId xmlns:a16="http://schemas.microsoft.com/office/drawing/2014/main" id="{5CC7FC4B-1BE5-4997-B32B-B5DA440F6EA5}"/>
              </a:ext>
            </a:extLst>
          </p:cNvPr>
          <p:cNvSpPr txBox="1"/>
          <p:nvPr/>
        </p:nvSpPr>
        <p:spPr>
          <a:xfrm>
            <a:off x="182544" y="1524000"/>
            <a:ext cx="1524000" cy="923330"/>
          </a:xfrm>
          <a:prstGeom prst="rect">
            <a:avLst/>
          </a:prstGeom>
          <a:ln w="254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Non-Fellowship Application</a:t>
            </a:r>
          </a:p>
        </p:txBody>
      </p:sp>
    </p:spTree>
    <p:extLst>
      <p:ext uri="{BB962C8B-B14F-4D97-AF65-F5344CB8AC3E}">
        <p14:creationId xmlns:p14="http://schemas.microsoft.com/office/powerpoint/2010/main" val="63659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05"/>
            <a:ext cx="8229600" cy="1143000"/>
          </a:xfrm>
        </p:spPr>
        <p:txBody>
          <a:bodyPr/>
          <a:lstStyle/>
          <a:p>
            <a:r>
              <a:rPr lang="en-US" dirty="0" err="1"/>
              <a:t>Biosketch</a:t>
            </a:r>
            <a:r>
              <a:rPr lang="en-US" dirty="0"/>
              <a:t> Summary</a:t>
            </a:r>
          </a:p>
        </p:txBody>
      </p:sp>
      <p:sp>
        <p:nvSpPr>
          <p:cNvPr id="3" name="Content Placeholder 2"/>
          <p:cNvSpPr>
            <a:spLocks noGrp="1"/>
          </p:cNvSpPr>
          <p:nvPr>
            <p:ph idx="1"/>
          </p:nvPr>
        </p:nvSpPr>
        <p:spPr>
          <a:xfrm>
            <a:off x="457200" y="852056"/>
            <a:ext cx="8229600" cy="5274108"/>
          </a:xfrm>
        </p:spPr>
        <p:txBody>
          <a:bodyPr>
            <a:normAutofit fontScale="92500" lnSpcReduction="20000"/>
          </a:bodyPr>
          <a:lstStyle/>
          <a:p>
            <a:r>
              <a:rPr lang="en-US" dirty="0"/>
              <a:t>General advice</a:t>
            </a:r>
          </a:p>
          <a:p>
            <a:pPr lvl="1"/>
            <a:r>
              <a:rPr lang="en-US" dirty="0"/>
              <a:t>Make it personal</a:t>
            </a:r>
          </a:p>
          <a:p>
            <a:pPr lvl="2"/>
            <a:r>
              <a:rPr lang="en-US" dirty="0"/>
              <a:t>Only opportunity to tell the reviewers about you, your career, and expertise</a:t>
            </a:r>
          </a:p>
          <a:p>
            <a:pPr lvl="2"/>
            <a:r>
              <a:rPr lang="en-US" dirty="0"/>
              <a:t>Seek advice and examples from peers and senior colleagues about what a biosketch looks like</a:t>
            </a:r>
          </a:p>
          <a:p>
            <a:pPr lvl="1"/>
            <a:r>
              <a:rPr lang="en-US" dirty="0"/>
              <a:t>Help the reviewers!</a:t>
            </a:r>
          </a:p>
          <a:p>
            <a:pPr lvl="2"/>
            <a:r>
              <a:rPr lang="en-US" dirty="0"/>
              <a:t>Demonstrate that you are the most qualified investigator to do the work</a:t>
            </a:r>
          </a:p>
          <a:p>
            <a:pPr lvl="2"/>
            <a:r>
              <a:rPr lang="en-US" dirty="0"/>
              <a:t>Reviewers instructed that publication track record for early career investigators will not match more senior investigators</a:t>
            </a:r>
          </a:p>
          <a:p>
            <a:pPr lvl="2"/>
            <a:r>
              <a:rPr lang="en-US" dirty="0"/>
              <a:t>Favor clarity over detail and jargon </a:t>
            </a:r>
          </a:p>
          <a:p>
            <a:pPr lvl="1"/>
            <a:r>
              <a:rPr lang="en-US" dirty="0"/>
              <a:t>Provide a URL to publications via a federal (.gov) website </a:t>
            </a:r>
          </a:p>
          <a:p>
            <a:r>
              <a:rPr lang="en-US" dirty="0"/>
              <a:t>Questions about the biosketch?</a:t>
            </a:r>
          </a:p>
        </p:txBody>
      </p:sp>
    </p:spTree>
    <p:extLst>
      <p:ext uri="{BB962C8B-B14F-4D97-AF65-F5344CB8AC3E}">
        <p14:creationId xmlns:p14="http://schemas.microsoft.com/office/powerpoint/2010/main" val="1526236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002060"/>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100C7699C73A498CB057F667D9CD99" ma:contentTypeVersion="5" ma:contentTypeDescription="Create a new document." ma:contentTypeScope="" ma:versionID="326b158eb7684c2e8b69c176f9f51529">
  <xsd:schema xmlns:xsd="http://www.w3.org/2001/XMLSchema" xmlns:xs="http://www.w3.org/2001/XMLSchema" xmlns:p="http://schemas.microsoft.com/office/2006/metadata/properties" xmlns:ns3="0b516ab0-04e4-4c88-99cd-523706b96b1a" xmlns:ns4="589fc4a7-9825-4918-b2d3-6237c872ffbf" targetNamespace="http://schemas.microsoft.com/office/2006/metadata/properties" ma:root="true" ma:fieldsID="0bc139c78adacbf07ad3d72a8bc73a98" ns3:_="" ns4:_="">
    <xsd:import namespace="0b516ab0-04e4-4c88-99cd-523706b96b1a"/>
    <xsd:import namespace="589fc4a7-9825-4918-b2d3-6237c872ff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16ab0-04e4-4c88-99cd-523706b96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9fc4a7-9825-4918-b2d3-6237c872ff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D9886-8626-4258-9E3C-8AC46B353C98}">
  <ds:schemaRefs>
    <ds:schemaRef ds:uri="http://schemas.openxmlformats.org/package/2006/metadata/core-properties"/>
    <ds:schemaRef ds:uri="http://www.w3.org/XML/1998/namespace"/>
    <ds:schemaRef ds:uri="http://schemas.microsoft.com/office/2006/documentManagement/types"/>
    <ds:schemaRef ds:uri="0b516ab0-04e4-4c88-99cd-523706b96b1a"/>
    <ds:schemaRef ds:uri="http://purl.org/dc/dcmitype/"/>
    <ds:schemaRef ds:uri="http://purl.org/dc/terms/"/>
    <ds:schemaRef ds:uri="http://purl.org/dc/elements/1.1/"/>
    <ds:schemaRef ds:uri="589fc4a7-9825-4918-b2d3-6237c872ffbf"/>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ADE69DF-37B8-4ED1-9F74-4456BE6B0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16ab0-04e4-4c88-99cd-523706b96b1a"/>
    <ds:schemaRef ds:uri="589fc4a7-9825-4918-b2d3-6237c872f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FAC11F-4B09-4284-958C-081128C65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23621</TotalTime>
  <Words>1269</Words>
  <Application>Microsoft Office PowerPoint</Application>
  <PresentationFormat>On-screen Show (4:3)</PresentationFormat>
  <Paragraphs>113</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Georgia</vt:lpstr>
      <vt:lpstr>Trebuchet MS</vt:lpstr>
      <vt:lpstr>Wingdings 2</vt:lpstr>
      <vt:lpstr>Urban</vt:lpstr>
      <vt:lpstr>OER PowerPoint template</vt:lpstr>
      <vt:lpstr>The NIH Biosketch</vt:lpstr>
      <vt:lpstr>Why?</vt:lpstr>
      <vt:lpstr>Who?</vt:lpstr>
      <vt:lpstr>NIH Biosketch Form</vt:lpstr>
      <vt:lpstr>NIH Biosketch, Section A</vt:lpstr>
      <vt:lpstr>NIH Biosketch, Section B</vt:lpstr>
      <vt:lpstr>NIH Biosketch, Section C</vt:lpstr>
      <vt:lpstr>NIH Biosketch, Section D</vt:lpstr>
      <vt:lpstr>Biosketch Summary</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Biosketch</dc:title>
  <dc:subject>OER PPT</dc:subject>
  <dc:creator>NIH/OER</dc:creator>
  <cp:keywords>NIH Biosketch</cp:keywords>
  <cp:lastModifiedBy>Russell, Heather</cp:lastModifiedBy>
  <cp:revision>955</cp:revision>
  <cp:lastPrinted>2018-10-01T12:59:09Z</cp:lastPrinted>
  <dcterms:created xsi:type="dcterms:W3CDTF">2006-12-01T15:20:27Z</dcterms:created>
  <dcterms:modified xsi:type="dcterms:W3CDTF">2020-05-29T14:46:11Z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0x01010027100C7699C73A498CB057F667D9CD99</vt:lpwstr>
  </property>
</Properties>
</file>