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1" r:id="rId3"/>
    <p:sldId id="282" r:id="rId4"/>
    <p:sldId id="258" r:id="rId5"/>
    <p:sldId id="264" r:id="rId6"/>
    <p:sldId id="263" r:id="rId7"/>
    <p:sldId id="272" r:id="rId8"/>
    <p:sldId id="273" r:id="rId9"/>
    <p:sldId id="274" r:id="rId10"/>
    <p:sldId id="275" r:id="rId11"/>
    <p:sldId id="278" r:id="rId12"/>
    <p:sldId id="277" r:id="rId13"/>
    <p:sldId id="279" r:id="rId14"/>
    <p:sldId id="280" r:id="rId15"/>
    <p:sldId id="281"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18" autoAdjust="0"/>
  </p:normalViewPr>
  <p:slideViewPr>
    <p:cSldViewPr snapToGrid="0" snapToObjects="1" showGuides="1">
      <p:cViewPr>
        <p:scale>
          <a:sx n="50" d="100"/>
          <a:sy n="50" d="100"/>
        </p:scale>
        <p:origin x="-1956" y="-48"/>
      </p:cViewPr>
      <p:guideLst>
        <p:guide orient="horz" pos="2160"/>
        <p:guide orient="horz" pos="4192"/>
        <p:guide pos="288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38" d="100"/>
          <a:sy n="38" d="100"/>
        </p:scale>
        <p:origin x="-232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279F1-7C2C-4944-BE5E-278BD7E0F1E7}" type="datetimeFigureOut">
              <a:rPr lang="en-CA" smtClean="0"/>
              <a:pPr/>
              <a:t>24/09/2014</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609FB-7D3F-4FFA-8275-1B61945A70D8}" type="slidenum">
              <a:rPr lang="en-CA" smtClean="0"/>
              <a:pPr/>
              <a:t>‹#›</a:t>
            </a:fld>
            <a:endParaRPr lang="en-CA" dirty="0"/>
          </a:p>
        </p:txBody>
      </p:sp>
    </p:spTree>
    <p:extLst>
      <p:ext uri="{BB962C8B-B14F-4D97-AF65-F5344CB8AC3E}">
        <p14:creationId xmlns:p14="http://schemas.microsoft.com/office/powerpoint/2010/main" val="416951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80000"/>
              </a:lnSpc>
              <a:defRPr/>
            </a:pPr>
            <a:r>
              <a:rPr lang="en-US" dirty="0" smtClean="0"/>
              <a:t>Take a quick assessment of the world around you…Notice…  (give them these thoughts but don’t give them the answer as to what company they belong to)….</a:t>
            </a:r>
          </a:p>
          <a:p>
            <a:pPr marL="228600" indent="-228600">
              <a:lnSpc>
                <a:spcPct val="80000"/>
              </a:lnSpc>
              <a:defRPr/>
            </a:pPr>
            <a:endParaRPr lang="en-US" dirty="0" smtClean="0"/>
          </a:p>
          <a:p>
            <a:pPr marL="228600" indent="-228600">
              <a:lnSpc>
                <a:spcPct val="80000"/>
              </a:lnSpc>
              <a:defRPr/>
            </a:pPr>
            <a:r>
              <a:rPr lang="en-US" dirty="0" smtClean="0"/>
              <a:t>… that recognizable coffee mug people are carrying (which could be filled with a latte on every other corner)…</a:t>
            </a:r>
          </a:p>
          <a:p>
            <a:pPr marL="228600" indent="-228600">
              <a:lnSpc>
                <a:spcPct val="80000"/>
              </a:lnSpc>
              <a:defRPr/>
            </a:pPr>
            <a:r>
              <a:rPr lang="en-US" dirty="0" smtClean="0"/>
              <a:t>… those cross-trainers that people are wearing with the distinctive “swoosh”…</a:t>
            </a:r>
          </a:p>
          <a:p>
            <a:pPr marL="228600" indent="-228600">
              <a:lnSpc>
                <a:spcPct val="80000"/>
              </a:lnSpc>
              <a:defRPr/>
            </a:pPr>
            <a:r>
              <a:rPr lang="en-US" dirty="0" smtClean="0"/>
              <a:t>… that red bulls-eye on those innovative TV commercials…</a:t>
            </a:r>
          </a:p>
          <a:p>
            <a:pPr marL="228600" indent="-228600">
              <a:lnSpc>
                <a:spcPct val="80000"/>
              </a:lnSpc>
              <a:defRPr/>
            </a:pPr>
            <a:r>
              <a:rPr lang="en-US" dirty="0" smtClean="0"/>
              <a:t>… the fast lunch bag with the golden arches…</a:t>
            </a:r>
          </a:p>
          <a:p>
            <a:pPr marL="228600" indent="-228600">
              <a:lnSpc>
                <a:spcPct val="80000"/>
              </a:lnSpc>
              <a:defRPr/>
            </a:pPr>
            <a:r>
              <a:rPr lang="en-US" dirty="0" smtClean="0"/>
              <a:t>… kids at the airport with “black ears” on their heads and character t-shirts coming back from spring vacation…</a:t>
            </a:r>
          </a:p>
          <a:p>
            <a:pPr marL="228600" indent="-228600">
              <a:lnSpc>
                <a:spcPct val="80000"/>
              </a:lnSpc>
              <a:defRPr/>
            </a:pPr>
            <a:endParaRPr lang="en-US" dirty="0" smtClean="0"/>
          </a:p>
          <a:p>
            <a:pPr marL="228600" indent="-228600">
              <a:lnSpc>
                <a:spcPct val="80000"/>
              </a:lnSpc>
              <a:defRPr/>
            </a:pPr>
            <a:r>
              <a:rPr lang="en-US" b="1" dirty="0" smtClean="0"/>
              <a:t>We’re branded, branded, branded!</a:t>
            </a:r>
          </a:p>
          <a:p>
            <a:pPr marL="228600" indent="-228600">
              <a:lnSpc>
                <a:spcPct val="80000"/>
              </a:lnSpc>
              <a:buFontTx/>
              <a:buChar char="-"/>
              <a:defRPr/>
            </a:pPr>
            <a:r>
              <a:rPr lang="en-US" dirty="0" smtClean="0"/>
              <a:t>It is estimated that the average person in North America is exposed to more than three thousand brand messages every day</a:t>
            </a:r>
          </a:p>
          <a:p>
            <a:pPr marL="228600" indent="-228600">
              <a:lnSpc>
                <a:spcPct val="80000"/>
              </a:lnSpc>
              <a:defRPr/>
            </a:pPr>
            <a:endParaRPr lang="en-US" dirty="0" smtClean="0"/>
          </a:p>
          <a:p>
            <a:pPr marL="228600" indent="-228600">
              <a:lnSpc>
                <a:spcPct val="80000"/>
              </a:lnSpc>
              <a:defRPr/>
            </a:pPr>
            <a:r>
              <a:rPr lang="en-US" dirty="0" smtClean="0"/>
              <a:t>It wasn’t even necessary to provide the answers for each of these because you knew it was …Starbucks…Nike…Target…McDonald’s…and…Disneyworld!</a:t>
            </a:r>
          </a:p>
          <a:p>
            <a:pPr marL="228600" indent="-228600">
              <a:lnSpc>
                <a:spcPct val="80000"/>
              </a:lnSpc>
              <a:defRPr/>
            </a:pPr>
            <a:endParaRPr lang="en-US" dirty="0" smtClean="0"/>
          </a:p>
          <a:p>
            <a:pPr>
              <a:lnSpc>
                <a:spcPct val="80000"/>
              </a:lnSpc>
              <a:defRPr/>
            </a:pPr>
            <a:r>
              <a:rPr lang="en-US" dirty="0" smtClean="0"/>
              <a:t>Across all categories, research shows people are wiling to pay nine to twelve percent higher prices on average for a brand they know and trust compared to brands with which they may not be as familiar with.</a:t>
            </a:r>
          </a:p>
          <a:p>
            <a:pPr marL="228600" indent="-228600">
              <a:lnSpc>
                <a:spcPct val="80000"/>
              </a:lnSpc>
              <a:defRPr/>
            </a:pPr>
            <a:endParaRPr lang="en-US" dirty="0" smtClean="0"/>
          </a:p>
          <a:p>
            <a:pPr marL="228600" indent="-228600">
              <a:lnSpc>
                <a:spcPct val="80000"/>
              </a:lnSpc>
              <a:defRPr/>
            </a:pPr>
            <a:r>
              <a:rPr lang="en-US" dirty="0" smtClean="0"/>
              <a:t>We live in a “branded” world which is why we need to understand the importance of branding—not just in how it applies to our business but how it applies to us as individuals.  Each of us has a chance to stand out, improve our skills and become a worthy individual brand.  That’s what this is all about!  </a:t>
            </a:r>
          </a:p>
          <a:p>
            <a:pPr marL="228600" indent="-228600">
              <a:lnSpc>
                <a:spcPct val="80000"/>
              </a:lnSpc>
              <a:defRPr/>
            </a:pPr>
            <a:endParaRPr lang="en-US" dirty="0" smtClean="0"/>
          </a:p>
          <a:p>
            <a:pPr marL="228600" indent="-228600">
              <a:lnSpc>
                <a:spcPct val="80000"/>
              </a:lnSpc>
              <a:defRPr/>
            </a:pPr>
            <a:r>
              <a:rPr lang="en-US" u="sng" dirty="0" smtClean="0"/>
              <a:t>Today you will:</a:t>
            </a:r>
          </a:p>
          <a:p>
            <a:pPr marL="228600" indent="-228600">
              <a:lnSpc>
                <a:spcPct val="80000"/>
              </a:lnSpc>
              <a:buFontTx/>
              <a:buChar char="•"/>
              <a:defRPr/>
            </a:pPr>
            <a:r>
              <a:rPr lang="en-US" dirty="0" smtClean="0"/>
              <a:t>Understand that each of us projects a personal brand image—whether planned or not.</a:t>
            </a:r>
          </a:p>
          <a:p>
            <a:pPr marL="228600" indent="-228600">
              <a:lnSpc>
                <a:spcPct val="80000"/>
              </a:lnSpc>
              <a:buFontTx/>
              <a:buChar char="•"/>
              <a:defRPr/>
            </a:pPr>
            <a:r>
              <a:rPr lang="en-US" dirty="0" smtClean="0"/>
              <a:t>Explore the components that help create a personal brand.</a:t>
            </a:r>
          </a:p>
          <a:p>
            <a:pPr marL="228600" indent="-228600">
              <a:lnSpc>
                <a:spcPct val="80000"/>
              </a:lnSpc>
              <a:buFontTx/>
              <a:buChar char="•"/>
              <a:defRPr/>
            </a:pPr>
            <a:r>
              <a:rPr lang="en-US" dirty="0" smtClean="0"/>
              <a:t>Develop an action plan to further develop the brand called “You.”</a:t>
            </a:r>
          </a:p>
          <a:p>
            <a:pPr eaLnBrk="1" hangingPunct="1">
              <a:spcBef>
                <a:spcPct val="0"/>
              </a:spcBef>
              <a:defRPr/>
            </a:pPr>
            <a:endParaRPr lang="en-US" dirty="0" smtClean="0"/>
          </a:p>
        </p:txBody>
      </p:sp>
      <p:sp>
        <p:nvSpPr>
          <p:cNvPr id="4" name="Slide Number Placeholder 3"/>
          <p:cNvSpPr>
            <a:spLocks noGrp="1"/>
          </p:cNvSpPr>
          <p:nvPr>
            <p:ph type="sldNum" sz="quarter" idx="10"/>
          </p:nvPr>
        </p:nvSpPr>
        <p:spPr/>
        <p:txBody>
          <a:bodyPr/>
          <a:lstStyle/>
          <a:p>
            <a:fld id="{3CC609FB-7D3F-4FFA-8275-1B61945A70D8}" type="slidenum">
              <a:rPr lang="en-CA" smtClean="0"/>
              <a:pPr/>
              <a:t>2</a:t>
            </a:fld>
            <a:endParaRPr lang="en-CA" dirty="0"/>
          </a:p>
        </p:txBody>
      </p:sp>
    </p:spTree>
    <p:extLst>
      <p:ext uri="{BB962C8B-B14F-4D97-AF65-F5344CB8AC3E}">
        <p14:creationId xmlns:p14="http://schemas.microsoft.com/office/powerpoint/2010/main" val="1519293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Great leaders display some common characteristics in their personal brand, including:</a:t>
            </a:r>
          </a:p>
          <a:p>
            <a:pPr>
              <a:defRPr/>
            </a:pPr>
            <a:r>
              <a:rPr lang="en-US" b="1" dirty="0" smtClean="0"/>
              <a:t>Charisma:  </a:t>
            </a:r>
            <a:r>
              <a:rPr lang="en-US" dirty="0" smtClean="0"/>
              <a:t>Displays a special magnetic charm or appeal; possesses a gifted ability to arouse popular loyalty or enthusiasm.</a:t>
            </a:r>
          </a:p>
          <a:p>
            <a:pPr>
              <a:defRPr/>
            </a:pPr>
            <a:r>
              <a:rPr lang="en-US" b="1" dirty="0" smtClean="0"/>
              <a:t>Individual Consideration:  </a:t>
            </a:r>
            <a:r>
              <a:rPr lang="en-US" dirty="0" smtClean="0"/>
              <a:t>Shares knowledge/information with people who need it.  Actively listens and gives indications of listening.  Helps newcomers.</a:t>
            </a:r>
          </a:p>
          <a:p>
            <a:pPr>
              <a:defRPr/>
            </a:pPr>
            <a:r>
              <a:rPr lang="en-US" b="1" dirty="0" smtClean="0"/>
              <a:t>Intellectual Stimulation:  </a:t>
            </a:r>
            <a:r>
              <a:rPr lang="en-US" dirty="0" smtClean="0"/>
              <a:t>Encourages others to use reasoning and evidence, rather than unsupported opinion.  Gets others to think about problems in new ways.  Communicates in a way that forces others to rethink ideas.  Creates action in others.</a:t>
            </a:r>
          </a:p>
          <a:p>
            <a:pPr>
              <a:defRPr/>
            </a:pPr>
            <a:r>
              <a:rPr lang="en-US" b="1" dirty="0" smtClean="0"/>
              <a:t>Courage:  </a:t>
            </a:r>
            <a:r>
              <a:rPr lang="en-US" dirty="0" smtClean="0"/>
              <a:t>Willing to stand up for ideas even if they are unpopular.  Does not give into pressure or to other people’s opinions in order to avoid confrontation.  Will do what’s right for the company and team members even if it causes personal hardship.  Doesn’t shy away from risk and uncertainty.</a:t>
            </a:r>
          </a:p>
          <a:p>
            <a:pPr>
              <a:defRPr/>
            </a:pPr>
            <a:r>
              <a:rPr lang="en-US" b="1" dirty="0" smtClean="0"/>
              <a:t>Dependability:  </a:t>
            </a:r>
            <a:r>
              <a:rPr lang="en-US" dirty="0" smtClean="0"/>
              <a:t>Follows through and keeps commitments.  Takes responsibility for actions and accepts responsibility for mistakes.  Works well independently of the boss.</a:t>
            </a:r>
          </a:p>
          <a:p>
            <a:pPr>
              <a:defRPr/>
            </a:pPr>
            <a:r>
              <a:rPr lang="en-US" b="1" dirty="0" smtClean="0"/>
              <a:t>Flexibility:  </a:t>
            </a:r>
            <a:r>
              <a:rPr lang="en-US" dirty="0" smtClean="0"/>
              <a:t>Functions effectively in changing environments where a lot of issues hit at once.  Handles more than one problem at a time.  Changes course when the situation warrants it and knows when to compromise.</a:t>
            </a:r>
          </a:p>
          <a:p>
            <a:pPr>
              <a:defRPr/>
            </a:pPr>
            <a:r>
              <a:rPr lang="en-US" b="1" dirty="0" smtClean="0"/>
              <a:t>Integrity:  </a:t>
            </a:r>
            <a:r>
              <a:rPr lang="en-US" dirty="0" smtClean="0"/>
              <a:t>Does what is morally and ethically right.  Is a consistent role model and doesn’t have hidden agendas.</a:t>
            </a:r>
          </a:p>
          <a:p>
            <a:pPr>
              <a:defRPr/>
            </a:pPr>
            <a:r>
              <a:rPr lang="en-US" b="1" dirty="0" smtClean="0"/>
              <a:t>Judgment:  </a:t>
            </a:r>
            <a:r>
              <a:rPr lang="en-US" dirty="0" smtClean="0"/>
              <a:t>Reaches sound and objective evaluations of alternative courses of action through logic, analysis, and comparison.  Puts facts together rationally and realistically.  Uses past experiences and information to bring perspective to present decisions.</a:t>
            </a:r>
          </a:p>
          <a:p>
            <a:pPr>
              <a:defRPr/>
            </a:pPr>
            <a:r>
              <a:rPr lang="en-US" b="1" dirty="0" smtClean="0"/>
              <a:t>Respects Others:  </a:t>
            </a:r>
            <a:r>
              <a:rPr lang="en-US" dirty="0" smtClean="0"/>
              <a:t>Honors and does not belittle the opinions or work of other people, regardless of their status or position.</a:t>
            </a:r>
          </a:p>
          <a:p>
            <a:pPr marL="609600" indent="-609600">
              <a:lnSpc>
                <a:spcPct val="80000"/>
              </a:lnSpc>
              <a:defRPr/>
            </a:pPr>
            <a:endParaRPr lang="en-US" b="1" i="1" dirty="0" smtClean="0"/>
          </a:p>
          <a:p>
            <a:pPr>
              <a:defRPr/>
            </a:pPr>
            <a:endParaRPr lang="en-US" dirty="0"/>
          </a:p>
        </p:txBody>
      </p:sp>
      <p:sp>
        <p:nvSpPr>
          <p:cNvPr id="4" name="Slide Number Placeholder 3"/>
          <p:cNvSpPr>
            <a:spLocks noGrp="1"/>
          </p:cNvSpPr>
          <p:nvPr>
            <p:ph type="sldNum" sz="quarter" idx="10"/>
          </p:nvPr>
        </p:nvSpPr>
        <p:spPr/>
        <p:txBody>
          <a:bodyPr/>
          <a:lstStyle/>
          <a:p>
            <a:fld id="{3CC609FB-7D3F-4FFA-8275-1B61945A70D8}" type="slidenum">
              <a:rPr lang="en-CA" smtClean="0"/>
              <a:pPr/>
              <a:t>11</a:t>
            </a:fld>
            <a:endParaRPr lang="en-CA" dirty="0"/>
          </a:p>
        </p:txBody>
      </p:sp>
    </p:spTree>
    <p:extLst>
      <p:ext uri="{BB962C8B-B14F-4D97-AF65-F5344CB8AC3E}">
        <p14:creationId xmlns:p14="http://schemas.microsoft.com/office/powerpoint/2010/main" val="4170107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As you reflect on your personal brand here are a few questions to guide your thoughts:</a:t>
            </a:r>
          </a:p>
          <a:p>
            <a:pPr eaLnBrk="1" hangingPunct="1"/>
            <a:r>
              <a:rPr lang="en-US" dirty="0" smtClean="0"/>
              <a:t/>
            </a:r>
            <a:br>
              <a:rPr lang="en-US" dirty="0" smtClean="0"/>
            </a:br>
            <a:r>
              <a:rPr lang="en-US" dirty="0" smtClean="0"/>
              <a:t>(1) How I will use the characteristics of a successful leader to “market my brand?”</a:t>
            </a:r>
          </a:p>
          <a:p>
            <a:pPr eaLnBrk="1" hangingPunct="1"/>
            <a:r>
              <a:rPr lang="en-US" dirty="0" smtClean="0"/>
              <a:t>(2) What will I leverage/make better? (Area of strength)</a:t>
            </a:r>
          </a:p>
          <a:p>
            <a:pPr eaLnBrk="1" hangingPunct="1"/>
            <a:r>
              <a:rPr lang="en-US" dirty="0" smtClean="0"/>
              <a:t>(3) What will I enhance/improve upon? (Area of opportunity)</a:t>
            </a:r>
          </a:p>
          <a:p>
            <a:pPr eaLnBrk="1" hangingPunct="1"/>
            <a:r>
              <a:rPr lang="en-US" dirty="0" smtClean="0"/>
              <a:t>(4) Who models these characteristics well? How can I tap into them as a resource for my own development?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CC609FB-7D3F-4FFA-8275-1B61945A70D8}" type="slidenum">
              <a:rPr lang="en-CA" smtClean="0"/>
              <a:pPr/>
              <a:t>12</a:t>
            </a:fld>
            <a:endParaRPr lang="en-CA" dirty="0"/>
          </a:p>
        </p:txBody>
      </p:sp>
    </p:spTree>
    <p:extLst>
      <p:ext uri="{BB962C8B-B14F-4D97-AF65-F5344CB8AC3E}">
        <p14:creationId xmlns:p14="http://schemas.microsoft.com/office/powerpoint/2010/main" val="403484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defRPr/>
            </a:pPr>
            <a:r>
              <a:rPr lang="en-US" dirty="0" smtClean="0"/>
              <a:t>Now it’s time to start to create your own personal brand mission.  Use these questions to help define it.</a:t>
            </a:r>
          </a:p>
          <a:p>
            <a:pPr marL="228600" indent="-228600">
              <a:defRPr/>
            </a:pPr>
            <a:endParaRPr lang="en-US" dirty="0" smtClean="0"/>
          </a:p>
          <a:p>
            <a:pPr marL="228600" indent="-228600">
              <a:buFontTx/>
              <a:buChar char="•"/>
              <a:defRPr/>
            </a:pPr>
            <a:r>
              <a:rPr lang="en-US" dirty="0" smtClean="0"/>
              <a:t>What are the qualities that make me distinctive from my peers?  What am I known for?</a:t>
            </a:r>
          </a:p>
          <a:p>
            <a:pPr marL="228600" indent="-228600">
              <a:buFontTx/>
              <a:buChar char="•"/>
              <a:defRPr/>
            </a:pPr>
            <a:r>
              <a:rPr lang="en-US" dirty="0" smtClean="0"/>
              <a:t>Who is/are my customers/guests?</a:t>
            </a:r>
          </a:p>
          <a:p>
            <a:pPr marL="228600" indent="-228600">
              <a:buFontTx/>
              <a:buChar char="•"/>
              <a:defRPr/>
            </a:pPr>
            <a:r>
              <a:rPr lang="en-US" dirty="0" smtClean="0"/>
              <a:t>What am I most proud of?</a:t>
            </a:r>
          </a:p>
          <a:p>
            <a:pPr marL="228600" indent="-228600">
              <a:buFontTx/>
              <a:buChar char="•"/>
              <a:defRPr/>
            </a:pPr>
            <a:r>
              <a:rPr lang="en-US" dirty="0" smtClean="0"/>
              <a:t>I want to be famous for:</a:t>
            </a:r>
          </a:p>
          <a:p>
            <a:pPr marL="228600" indent="-228600">
              <a:buFontTx/>
              <a:buChar char="•"/>
              <a:defRPr/>
            </a:pPr>
            <a:r>
              <a:rPr lang="en-US" dirty="0" smtClean="0"/>
              <a:t>My friends, peers, team members, guests, etc. might say this about me . . .</a:t>
            </a:r>
          </a:p>
          <a:p>
            <a:pPr marL="228600" indent="-228600">
              <a:buFontTx/>
              <a:buChar char="•"/>
              <a:defRPr/>
            </a:pPr>
            <a:r>
              <a:rPr lang="en-US" dirty="0" smtClean="0"/>
              <a:t>My greatest strength:</a:t>
            </a:r>
          </a:p>
          <a:p>
            <a:pPr marL="228600" indent="-228600">
              <a:buFontTx/>
              <a:buChar char="•"/>
              <a:defRPr/>
            </a:pPr>
            <a:r>
              <a:rPr lang="en-US" dirty="0" smtClean="0"/>
              <a:t>My most worthy personal trait?</a:t>
            </a:r>
          </a:p>
          <a:p>
            <a:pPr marL="228600" indent="-228600">
              <a:buFontTx/>
              <a:buChar char="•"/>
              <a:defRPr/>
            </a:pPr>
            <a:r>
              <a:rPr lang="en-US" dirty="0" smtClean="0"/>
              <a:t>The extra projects, committees and task forces that I am currently involved in are:</a:t>
            </a:r>
          </a:p>
          <a:p>
            <a:pPr marL="228600" indent="-228600">
              <a:buFontTx/>
              <a:buChar char="•"/>
              <a:defRPr/>
            </a:pPr>
            <a:r>
              <a:rPr lang="en-US" dirty="0" smtClean="0"/>
              <a:t>They are helping me in defining and marketing my brand by:</a:t>
            </a:r>
          </a:p>
          <a:p>
            <a:pPr marL="228600" indent="-228600">
              <a:buFontTx/>
              <a:buChar char="•"/>
              <a:defRPr/>
            </a:pPr>
            <a:r>
              <a:rPr lang="en-US" dirty="0" smtClean="0"/>
              <a:t>My personal power lies in:</a:t>
            </a:r>
          </a:p>
          <a:p>
            <a:pPr marL="228600" indent="-228600">
              <a:buFontTx/>
              <a:buChar char="•"/>
              <a:defRPr/>
            </a:pPr>
            <a:r>
              <a:rPr lang="en-US" dirty="0" smtClean="0"/>
              <a:t>By this time next year, I will be known for:</a:t>
            </a:r>
          </a:p>
          <a:p>
            <a:pPr>
              <a:defRPr/>
            </a:pPr>
            <a:endParaRPr lang="en-US" dirty="0"/>
          </a:p>
        </p:txBody>
      </p:sp>
      <p:sp>
        <p:nvSpPr>
          <p:cNvPr id="4" name="Slide Number Placeholder 3"/>
          <p:cNvSpPr>
            <a:spLocks noGrp="1"/>
          </p:cNvSpPr>
          <p:nvPr>
            <p:ph type="sldNum" sz="quarter" idx="10"/>
          </p:nvPr>
        </p:nvSpPr>
        <p:spPr/>
        <p:txBody>
          <a:bodyPr/>
          <a:lstStyle/>
          <a:p>
            <a:fld id="{3CC609FB-7D3F-4FFA-8275-1B61945A70D8}" type="slidenum">
              <a:rPr lang="en-CA" smtClean="0"/>
              <a:pPr/>
              <a:t>13</a:t>
            </a:fld>
            <a:endParaRPr lang="en-CA" dirty="0"/>
          </a:p>
        </p:txBody>
      </p:sp>
    </p:spTree>
    <p:extLst>
      <p:ext uri="{BB962C8B-B14F-4D97-AF65-F5344CB8AC3E}">
        <p14:creationId xmlns:p14="http://schemas.microsoft.com/office/powerpoint/2010/main" val="85488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size of the audience (if it is a large group you may not be able to do this)…. Break into groups of 4 or 5</a:t>
            </a:r>
          </a:p>
          <a:p>
            <a:endParaRPr lang="en-US" dirty="0" smtClean="0"/>
          </a:p>
          <a:p>
            <a:r>
              <a:rPr lang="en-US" dirty="0" smtClean="0"/>
              <a:t>Give them this challenge (allow 15/20 minutes to compete):</a:t>
            </a:r>
          </a:p>
          <a:p>
            <a:endParaRPr lang="en-US" dirty="0" smtClean="0"/>
          </a:p>
          <a:p>
            <a:r>
              <a:rPr lang="en-US" dirty="0" smtClean="0"/>
              <a:t>You are to design and present your one minute commercial.  Imagine that “YOU” (in this case the “YOU” is the small group) have paid 1 million dollars for 30 seconds of airtime during the Super Bowl.  As a group, put together a presentation that represents your brand and then we’ll share them as a group.  These can be creative.  Remember, you want to be a memorable brand.</a:t>
            </a:r>
          </a:p>
          <a:p>
            <a:endParaRPr lang="en-US" dirty="0" smtClean="0"/>
          </a:p>
          <a:p>
            <a:pPr>
              <a:buFontTx/>
              <a:buChar char="-"/>
            </a:pPr>
            <a:r>
              <a:rPr lang="en-US" dirty="0" smtClean="0"/>
              <a:t>After they present, get a vote from the students on whose group was most memorable?  Whose group would attract the most long term loyalty from a customer? (ask a few other probing questions that tie to the presentation) etc. – see if you can tie it in where every group is selected for something (strength) if possible…</a:t>
            </a:r>
          </a:p>
          <a:p>
            <a:pPr>
              <a:buFontTx/>
              <a:buChar char="-"/>
            </a:pPr>
            <a:endParaRPr lang="en-US" dirty="0" smtClean="0"/>
          </a:p>
          <a:p>
            <a:pPr>
              <a:buFontTx/>
              <a:buChar char="-"/>
            </a:pPr>
            <a:r>
              <a:rPr lang="en-US" dirty="0" smtClean="0"/>
              <a:t>Select the winning group </a:t>
            </a:r>
          </a:p>
          <a:p>
            <a:endParaRPr lang="en-US" dirty="0"/>
          </a:p>
        </p:txBody>
      </p:sp>
      <p:sp>
        <p:nvSpPr>
          <p:cNvPr id="4" name="Slide Number Placeholder 3"/>
          <p:cNvSpPr>
            <a:spLocks noGrp="1"/>
          </p:cNvSpPr>
          <p:nvPr>
            <p:ph type="sldNum" sz="quarter" idx="10"/>
          </p:nvPr>
        </p:nvSpPr>
        <p:spPr/>
        <p:txBody>
          <a:bodyPr/>
          <a:lstStyle/>
          <a:p>
            <a:fld id="{3CC609FB-7D3F-4FFA-8275-1B61945A70D8}" type="slidenum">
              <a:rPr lang="en-CA" smtClean="0"/>
              <a:pPr/>
              <a:t>14</a:t>
            </a:fld>
            <a:endParaRPr lang="en-CA" dirty="0"/>
          </a:p>
        </p:txBody>
      </p:sp>
    </p:spTree>
    <p:extLst>
      <p:ext uri="{BB962C8B-B14F-4D97-AF65-F5344CB8AC3E}">
        <p14:creationId xmlns:p14="http://schemas.microsoft.com/office/powerpoint/2010/main" val="34958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Wrap up your thoughts.  Make it important to their lives as students on campus and how that will continue to be important as they begin their careers.</a:t>
            </a:r>
          </a:p>
        </p:txBody>
      </p:sp>
      <p:sp>
        <p:nvSpPr>
          <p:cNvPr id="4" name="Slide Number Placeholder 3"/>
          <p:cNvSpPr>
            <a:spLocks noGrp="1"/>
          </p:cNvSpPr>
          <p:nvPr>
            <p:ph type="sldNum" sz="quarter" idx="10"/>
          </p:nvPr>
        </p:nvSpPr>
        <p:spPr/>
        <p:txBody>
          <a:bodyPr/>
          <a:lstStyle/>
          <a:p>
            <a:fld id="{3CC609FB-7D3F-4FFA-8275-1B61945A70D8}" type="slidenum">
              <a:rPr lang="en-CA" smtClean="0"/>
              <a:pPr/>
              <a:t>15</a:t>
            </a:fld>
            <a:endParaRPr lang="en-CA" dirty="0"/>
          </a:p>
        </p:txBody>
      </p:sp>
    </p:spTree>
    <p:extLst>
      <p:ext uri="{BB962C8B-B14F-4D97-AF65-F5344CB8AC3E}">
        <p14:creationId xmlns:p14="http://schemas.microsoft.com/office/powerpoint/2010/main" val="1237420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3CC609FB-7D3F-4FFA-8275-1B61945A70D8}" type="slidenum">
              <a:rPr lang="en-CA" smtClean="0"/>
              <a:pPr/>
              <a:t>16</a:t>
            </a:fld>
            <a:endParaRPr lang="en-CA" dirty="0"/>
          </a:p>
        </p:txBody>
      </p:sp>
    </p:spTree>
    <p:extLst>
      <p:ext uri="{BB962C8B-B14F-4D97-AF65-F5344CB8AC3E}">
        <p14:creationId xmlns:p14="http://schemas.microsoft.com/office/powerpoint/2010/main" val="424119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 brand?  (get responses from the students – build off those responses)</a:t>
            </a:r>
          </a:p>
          <a:p>
            <a:endParaRPr lang="en-US" dirty="0" smtClean="0"/>
          </a:p>
          <a:p>
            <a:pPr>
              <a:buFontTx/>
              <a:buChar char="•"/>
            </a:pPr>
            <a:r>
              <a:rPr lang="en-US" dirty="0" smtClean="0"/>
              <a:t>A brand is a reflection of the relationship an organization has with its customers, embodying that which an organization is committed to and stands for.</a:t>
            </a:r>
          </a:p>
          <a:p>
            <a:pPr>
              <a:buFontTx/>
              <a:buChar char="•"/>
            </a:pPr>
            <a:r>
              <a:rPr lang="en-US" dirty="0" smtClean="0"/>
              <a:t>A brand is how businesses tell customers what to expect.  Customers are usually comfortable if they know what to expect.</a:t>
            </a:r>
          </a:p>
          <a:p>
            <a:pPr>
              <a:buFontTx/>
              <a:buChar char="•"/>
            </a:pPr>
            <a:r>
              <a:rPr lang="en-US" dirty="0" smtClean="0"/>
              <a:t>A brand is a familiar bridge across which businesses and their customers conduct transactions that lead to long term mutually beneficial relationships.</a:t>
            </a:r>
          </a:p>
          <a:p>
            <a:pPr>
              <a:buFontTx/>
              <a:buChar char="•"/>
            </a:pPr>
            <a:r>
              <a:rPr lang="en-US" dirty="0" smtClean="0"/>
              <a:t>It is not just a colorful slogan or fancy packaging.  It is a repeated experience with a product that develops an emotional connection!</a:t>
            </a:r>
          </a:p>
          <a:p>
            <a:pPr>
              <a:buFontTx/>
              <a:buChar char="•"/>
            </a:pPr>
            <a:r>
              <a:rPr lang="en-US" dirty="0" smtClean="0"/>
              <a:t>KEY LESSON - A BRAND IS A RELATIONSHIP!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C609FB-7D3F-4FFA-8275-1B61945A70D8}" type="slidenum">
              <a:rPr lang="en-CA" smtClean="0"/>
              <a:pPr/>
              <a:t>3</a:t>
            </a:fld>
            <a:endParaRPr lang="en-CA" dirty="0"/>
          </a:p>
        </p:txBody>
      </p:sp>
    </p:spTree>
    <p:extLst>
      <p:ext uri="{BB962C8B-B14F-4D97-AF65-F5344CB8AC3E}">
        <p14:creationId xmlns:p14="http://schemas.microsoft.com/office/powerpoint/2010/main" val="322743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b="1" dirty="0" smtClean="0"/>
              <a:t>Truth One:  Brands Cut Through the Clutter</a:t>
            </a:r>
            <a:endParaRPr lang="en-US" dirty="0" smtClean="0"/>
          </a:p>
          <a:p>
            <a:pPr>
              <a:lnSpc>
                <a:spcPct val="90000"/>
              </a:lnSpc>
              <a:defRPr/>
            </a:pPr>
            <a:r>
              <a:rPr lang="en-US" dirty="0" smtClean="0"/>
              <a:t>With hundreds of thousands of companies and products competing for attention these days, it can be tough for consumers to decide what to buy and where to shop.</a:t>
            </a:r>
          </a:p>
          <a:p>
            <a:pPr>
              <a:lnSpc>
                <a:spcPct val="90000"/>
              </a:lnSpc>
              <a:defRPr/>
            </a:pPr>
            <a:r>
              <a:rPr lang="en-US" dirty="0" smtClean="0"/>
              <a:t>Brands, however, stand out from the pack.  They make it easier for people to find what they’re looking for.  They send a clear message that cuts through the clutter.</a:t>
            </a:r>
          </a:p>
          <a:p>
            <a:pPr>
              <a:lnSpc>
                <a:spcPct val="90000"/>
              </a:lnSpc>
              <a:defRPr/>
            </a:pPr>
            <a:endParaRPr lang="en-US" b="1" dirty="0" smtClean="0"/>
          </a:p>
          <a:p>
            <a:pPr>
              <a:lnSpc>
                <a:spcPct val="90000"/>
              </a:lnSpc>
              <a:defRPr/>
            </a:pPr>
            <a:r>
              <a:rPr lang="en-US" b="1" dirty="0" smtClean="0"/>
              <a:t>Truth Two:  Brands are Good</a:t>
            </a:r>
            <a:endParaRPr lang="en-US" dirty="0" smtClean="0"/>
          </a:p>
          <a:p>
            <a:pPr>
              <a:lnSpc>
                <a:spcPct val="90000"/>
              </a:lnSpc>
              <a:defRPr/>
            </a:pPr>
            <a:r>
              <a:rPr lang="en-US" dirty="0" smtClean="0"/>
              <a:t>Brands represent an implicit promise of quality, reliability, and value.  As a result, consumers usually have a better opinion of these products and services and are often willing to pay a higher price to get them.</a:t>
            </a:r>
          </a:p>
          <a:p>
            <a:pPr>
              <a:lnSpc>
                <a:spcPct val="90000"/>
              </a:lnSpc>
              <a:defRPr/>
            </a:pPr>
            <a:endParaRPr lang="en-US" b="1" dirty="0" smtClean="0"/>
          </a:p>
          <a:p>
            <a:pPr>
              <a:lnSpc>
                <a:spcPct val="90000"/>
              </a:lnSpc>
              <a:defRPr/>
            </a:pPr>
            <a:r>
              <a:rPr lang="en-US" b="1" dirty="0" smtClean="0"/>
              <a:t>Truth Three:  Brands Build Consumer Loyalty</a:t>
            </a:r>
            <a:endParaRPr lang="en-US" dirty="0" smtClean="0"/>
          </a:p>
          <a:p>
            <a:pPr>
              <a:lnSpc>
                <a:spcPct val="90000"/>
              </a:lnSpc>
              <a:defRPr/>
            </a:pPr>
            <a:r>
              <a:rPr lang="en-US" dirty="0" smtClean="0"/>
              <a:t>Strong brands have strong consumer loyalty.  That’s because consumers know the brand will meet or </a:t>
            </a:r>
            <a:r>
              <a:rPr lang="en-US" b="1" i="1" dirty="0" smtClean="0"/>
              <a:t>exceed</a:t>
            </a:r>
            <a:r>
              <a:rPr lang="en-US" dirty="0" smtClean="0"/>
              <a:t> their expectations every time.</a:t>
            </a:r>
          </a:p>
          <a:p>
            <a:pPr>
              <a:lnSpc>
                <a:spcPct val="90000"/>
              </a:lnSpc>
              <a:defRPr/>
            </a:pPr>
            <a:r>
              <a:rPr lang="en-US" dirty="0" smtClean="0"/>
              <a:t>Put this truth to the test.  What brands are you loyal to in the following areas:</a:t>
            </a:r>
          </a:p>
          <a:p>
            <a:pPr>
              <a:lnSpc>
                <a:spcPct val="90000"/>
              </a:lnSpc>
              <a:defRPr/>
            </a:pPr>
            <a:endParaRPr lang="en-US" dirty="0" smtClean="0"/>
          </a:p>
          <a:p>
            <a:pPr>
              <a:lnSpc>
                <a:spcPct val="90000"/>
              </a:lnSpc>
              <a:defRPr/>
            </a:pPr>
            <a:r>
              <a:rPr lang="en-US" dirty="0" smtClean="0"/>
              <a:t>Vehicle/Bike? ______________________</a:t>
            </a:r>
          </a:p>
          <a:p>
            <a:pPr>
              <a:lnSpc>
                <a:spcPct val="90000"/>
              </a:lnSpc>
              <a:defRPr/>
            </a:pPr>
            <a:r>
              <a:rPr lang="en-US" dirty="0" smtClean="0"/>
              <a:t>Jeans? ___________________________</a:t>
            </a:r>
          </a:p>
          <a:p>
            <a:pPr>
              <a:lnSpc>
                <a:spcPct val="90000"/>
              </a:lnSpc>
              <a:defRPr/>
            </a:pPr>
            <a:r>
              <a:rPr lang="en-US" dirty="0" smtClean="0"/>
              <a:t>Fragrance? ________________________</a:t>
            </a:r>
          </a:p>
          <a:p>
            <a:pPr>
              <a:lnSpc>
                <a:spcPct val="90000"/>
              </a:lnSpc>
              <a:defRPr/>
            </a:pPr>
            <a:r>
              <a:rPr lang="en-US" dirty="0" smtClean="0"/>
              <a:t>Khakis? ___________________________</a:t>
            </a:r>
          </a:p>
          <a:p>
            <a:pPr>
              <a:lnSpc>
                <a:spcPct val="90000"/>
              </a:lnSpc>
              <a:defRPr/>
            </a:pPr>
            <a:r>
              <a:rPr lang="en-US" dirty="0" smtClean="0"/>
              <a:t>Pizza? ____________________________</a:t>
            </a:r>
          </a:p>
          <a:p>
            <a:pPr>
              <a:lnSpc>
                <a:spcPct val="90000"/>
              </a:lnSpc>
              <a:defRPr/>
            </a:pPr>
            <a:r>
              <a:rPr lang="en-US" dirty="0" smtClean="0"/>
              <a:t>Shoes? ___________________________</a:t>
            </a:r>
          </a:p>
        </p:txBody>
      </p:sp>
      <p:sp>
        <p:nvSpPr>
          <p:cNvPr id="4" name="Slide Number Placeholder 3"/>
          <p:cNvSpPr>
            <a:spLocks noGrp="1"/>
          </p:cNvSpPr>
          <p:nvPr>
            <p:ph type="sldNum" sz="quarter" idx="10"/>
          </p:nvPr>
        </p:nvSpPr>
        <p:spPr/>
        <p:txBody>
          <a:bodyPr/>
          <a:lstStyle/>
          <a:p>
            <a:fld id="{3CC609FB-7D3F-4FFA-8275-1B61945A70D8}" type="slidenum">
              <a:rPr lang="en-CA" smtClean="0"/>
              <a:pPr/>
              <a:t>4</a:t>
            </a:fld>
            <a:endParaRPr lang="en-CA" dirty="0"/>
          </a:p>
        </p:txBody>
      </p:sp>
    </p:spTree>
    <p:extLst>
      <p:ext uri="{BB962C8B-B14F-4D97-AF65-F5344CB8AC3E}">
        <p14:creationId xmlns:p14="http://schemas.microsoft.com/office/powerpoint/2010/main" val="117273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 applies to people, too!</a:t>
            </a:r>
          </a:p>
          <a:p>
            <a:endParaRPr lang="en-US" dirty="0" smtClean="0"/>
          </a:p>
          <a:p>
            <a:r>
              <a:rPr lang="en-US" dirty="0" smtClean="0"/>
              <a:t>Each of us have elements that create a personal brand image.</a:t>
            </a:r>
          </a:p>
          <a:p>
            <a:r>
              <a:rPr lang="en-US" dirty="0" smtClean="0"/>
              <a:t>Class participation: Ask for example of someone famous.  What is their brand, why are they recognizable, etc.?</a:t>
            </a:r>
          </a:p>
          <a:p>
            <a:endParaRPr lang="en-US" dirty="0" smtClean="0"/>
          </a:p>
          <a:p>
            <a:r>
              <a:rPr lang="en-US" dirty="0" smtClean="0"/>
              <a:t>MY BRAND IMAGE IS . . . (ask participants to write down words that describe their personal brand image.) – (5 minutes)</a:t>
            </a:r>
          </a:p>
          <a:p>
            <a:r>
              <a:rPr lang="en-US" dirty="0" smtClean="0"/>
              <a:t>Some food for thought – would others write down the same words in describing you?</a:t>
            </a:r>
          </a:p>
          <a:p>
            <a:endParaRPr lang="en-US"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3CC609FB-7D3F-4FFA-8275-1B61945A70D8}" type="slidenum">
              <a:rPr lang="en-CA" smtClean="0"/>
              <a:pPr/>
              <a:t>5</a:t>
            </a:fld>
            <a:endParaRPr lang="en-CA" dirty="0"/>
          </a:p>
        </p:txBody>
      </p:sp>
    </p:spTree>
    <p:extLst>
      <p:ext uri="{BB962C8B-B14F-4D97-AF65-F5344CB8AC3E}">
        <p14:creationId xmlns:p14="http://schemas.microsoft.com/office/powerpoint/2010/main" val="371994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As we begin to look at the components of building a brand it helps to take an assessment of ourselves—both internally and externally.</a:t>
            </a:r>
          </a:p>
          <a:p>
            <a:pPr>
              <a:defRPr/>
            </a:pPr>
            <a:endParaRPr lang="en-US" dirty="0" smtClean="0"/>
          </a:p>
          <a:p>
            <a:pPr>
              <a:defRPr/>
            </a:pPr>
            <a:r>
              <a:rPr lang="en-US" b="1" u="sng" dirty="0" smtClean="0"/>
              <a:t>An Inside Snapshot</a:t>
            </a:r>
            <a:endParaRPr lang="en-US" dirty="0" smtClean="0"/>
          </a:p>
          <a:p>
            <a:pPr>
              <a:defRPr/>
            </a:pPr>
            <a:r>
              <a:rPr lang="en-US" dirty="0" smtClean="0"/>
              <a:t>Personal awareness/ownership of your values</a:t>
            </a:r>
          </a:p>
          <a:p>
            <a:pPr>
              <a:defRPr/>
            </a:pPr>
            <a:r>
              <a:rPr lang="en-US" dirty="0" smtClean="0"/>
              <a:t>Clarified personal vision—do you know what’s important to you and have you set goals for where you want to go?</a:t>
            </a:r>
          </a:p>
          <a:p>
            <a:pPr>
              <a:defRPr/>
            </a:pPr>
            <a:r>
              <a:rPr lang="en-US" dirty="0" smtClean="0"/>
              <a:t>Positive belief system—do you send “I can” messages to yourself and feel good about who you are and what you’ve accomplished? </a:t>
            </a:r>
          </a:p>
          <a:p>
            <a:pPr>
              <a:defRPr/>
            </a:pPr>
            <a:endParaRPr lang="en-US" dirty="0" smtClean="0"/>
          </a:p>
          <a:p>
            <a:pPr>
              <a:defRPr/>
            </a:pPr>
            <a:r>
              <a:rPr lang="en-US" b="1" u="sng" dirty="0" smtClean="0"/>
              <a:t>An Outside Snapshop</a:t>
            </a:r>
            <a:endParaRPr lang="en-US" dirty="0" smtClean="0"/>
          </a:p>
          <a:p>
            <a:pPr>
              <a:defRPr/>
            </a:pPr>
            <a:r>
              <a:rPr lang="en-US" dirty="0" smtClean="0"/>
              <a:t>What brand image do you project with your:</a:t>
            </a:r>
          </a:p>
          <a:p>
            <a:pPr>
              <a:defRPr/>
            </a:pPr>
            <a:r>
              <a:rPr lang="en-US" dirty="0" smtClean="0"/>
              <a:t>Facial expressions – do you smile or frown?</a:t>
            </a:r>
          </a:p>
          <a:p>
            <a:pPr>
              <a:defRPr/>
            </a:pPr>
            <a:r>
              <a:rPr lang="en-US" dirty="0" smtClean="0"/>
              <a:t>Voice, tone and expression – are you sincere or sarcastic?</a:t>
            </a:r>
          </a:p>
          <a:p>
            <a:pPr>
              <a:defRPr/>
            </a:pPr>
            <a:r>
              <a:rPr lang="en-US" dirty="0" smtClean="0"/>
              <a:t>Eye contact – do you look directly at others when speaking to them?</a:t>
            </a:r>
          </a:p>
          <a:p>
            <a:pPr>
              <a:defRPr/>
            </a:pPr>
            <a:r>
              <a:rPr lang="en-US" dirty="0" smtClean="0"/>
              <a:t>Handshake – is it firm or like a cold fish?</a:t>
            </a:r>
          </a:p>
          <a:p>
            <a:pPr>
              <a:defRPr/>
            </a:pPr>
            <a:r>
              <a:rPr lang="en-US" dirty="0" smtClean="0"/>
              <a:t>Body position and posture – do you stand straight, with your shoulders back and head up or slouch?</a:t>
            </a:r>
          </a:p>
          <a:p>
            <a:pPr>
              <a:defRPr/>
            </a:pPr>
            <a:r>
              <a:rPr lang="en-US" dirty="0" smtClean="0"/>
              <a:t>Clothing and grooming – do you convey a sense of style – neatly pressed and clean?</a:t>
            </a:r>
          </a:p>
          <a:p>
            <a:pPr>
              <a:defRPr/>
            </a:pPr>
            <a:r>
              <a:rPr lang="en-US" dirty="0" smtClean="0"/>
              <a:t>Friends/Acquaintances – do you associate with others that are viewed in a positive sense?</a:t>
            </a:r>
          </a:p>
        </p:txBody>
      </p:sp>
      <p:sp>
        <p:nvSpPr>
          <p:cNvPr id="4" name="Slide Number Placeholder 3"/>
          <p:cNvSpPr>
            <a:spLocks noGrp="1"/>
          </p:cNvSpPr>
          <p:nvPr>
            <p:ph type="sldNum" sz="quarter" idx="10"/>
          </p:nvPr>
        </p:nvSpPr>
        <p:spPr/>
        <p:txBody>
          <a:bodyPr/>
          <a:lstStyle/>
          <a:p>
            <a:fld id="{3CC609FB-7D3F-4FFA-8275-1B61945A70D8}" type="slidenum">
              <a:rPr lang="en-CA" smtClean="0"/>
              <a:pPr/>
              <a:t>6</a:t>
            </a:fld>
            <a:endParaRPr lang="en-CA" dirty="0"/>
          </a:p>
        </p:txBody>
      </p:sp>
    </p:spTree>
    <p:extLst>
      <p:ext uri="{BB962C8B-B14F-4D97-AF65-F5344CB8AC3E}">
        <p14:creationId xmlns:p14="http://schemas.microsoft.com/office/powerpoint/2010/main" val="50832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80000"/>
              </a:lnSpc>
              <a:defRPr/>
            </a:pPr>
            <a:r>
              <a:rPr lang="en-US" dirty="0" smtClean="0"/>
              <a:t>If you’ve taken a marketing class, you’ve probably heard about this model:</a:t>
            </a:r>
            <a:endParaRPr lang="en-US" dirty="0" smtClean="0">
              <a:sym typeface="Symbol" pitchFamily="18" charset="2"/>
            </a:endParaRPr>
          </a:p>
          <a:p>
            <a:pPr marL="228600" indent="-228600">
              <a:lnSpc>
                <a:spcPct val="80000"/>
              </a:lnSpc>
              <a:defRPr/>
            </a:pPr>
            <a:endParaRPr lang="en-US" b="1" dirty="0" smtClean="0"/>
          </a:p>
          <a:p>
            <a:pPr marL="228600" indent="-228600">
              <a:lnSpc>
                <a:spcPct val="80000"/>
              </a:lnSpc>
              <a:defRPr/>
            </a:pPr>
            <a:r>
              <a:rPr lang="en-US" b="1" dirty="0" smtClean="0"/>
              <a:t>FEATURE yields benefits</a:t>
            </a:r>
            <a:r>
              <a:rPr lang="en-US" dirty="0" smtClean="0"/>
              <a:t/>
            </a:r>
            <a:br>
              <a:rPr lang="en-US" dirty="0" smtClean="0"/>
            </a:br>
            <a:r>
              <a:rPr lang="en-US" dirty="0" smtClean="0"/>
              <a:t>Every feature of a product or service yields an identifiable and distinguishable benefit to the customer or client.  This same model applies to brands as well.</a:t>
            </a:r>
          </a:p>
          <a:p>
            <a:pPr marL="228600" indent="-228600">
              <a:lnSpc>
                <a:spcPct val="80000"/>
              </a:lnSpc>
              <a:defRPr/>
            </a:pPr>
            <a:endParaRPr lang="en-US" dirty="0" smtClean="0"/>
          </a:p>
          <a:p>
            <a:pPr marL="228600" indent="-228600">
              <a:lnSpc>
                <a:spcPct val="80000"/>
              </a:lnSpc>
              <a:defRPr/>
            </a:pPr>
            <a:r>
              <a:rPr lang="en-US" dirty="0" smtClean="0"/>
              <a:t>Consider:</a:t>
            </a:r>
          </a:p>
          <a:p>
            <a:pPr marL="228600" indent="-228600">
              <a:lnSpc>
                <a:spcPct val="80000"/>
              </a:lnSpc>
              <a:defRPr/>
            </a:pPr>
            <a:r>
              <a:rPr lang="en-US" dirty="0" smtClean="0"/>
              <a:t>The personal qualities that make you distinctive from your competitors or peers.  What are you known for?</a:t>
            </a:r>
          </a:p>
          <a:p>
            <a:pPr marL="228600" indent="-228600">
              <a:lnSpc>
                <a:spcPct val="80000"/>
              </a:lnSpc>
              <a:buFontTx/>
              <a:buChar char="•"/>
              <a:defRPr/>
            </a:pPr>
            <a:r>
              <a:rPr lang="en-US" dirty="0" smtClean="0"/>
              <a:t>What you do that adds remarkable, measurable, distinctive value (this goes beyond your job description)?</a:t>
            </a:r>
          </a:p>
          <a:p>
            <a:pPr marL="228600" indent="-228600">
              <a:lnSpc>
                <a:spcPct val="80000"/>
              </a:lnSpc>
              <a:buFontTx/>
              <a:buChar char="•"/>
              <a:defRPr/>
            </a:pPr>
            <a:r>
              <a:rPr lang="en-US" dirty="0" smtClean="0"/>
              <a:t>What you do that you are most proud of?</a:t>
            </a:r>
          </a:p>
          <a:p>
            <a:pPr marL="228600" indent="-228600">
              <a:lnSpc>
                <a:spcPct val="80000"/>
              </a:lnSpc>
              <a:buFontTx/>
              <a:buChar char="•"/>
              <a:defRPr/>
            </a:pPr>
            <a:r>
              <a:rPr lang="en-US" dirty="0" smtClean="0"/>
              <a:t>What you have done that you can brag about?</a:t>
            </a:r>
          </a:p>
          <a:p>
            <a:pPr marL="228600" indent="-228600">
              <a:lnSpc>
                <a:spcPct val="80000"/>
              </a:lnSpc>
              <a:buFontTx/>
              <a:buChar char="•"/>
              <a:defRPr/>
            </a:pPr>
            <a:r>
              <a:rPr lang="en-US" dirty="0" smtClean="0"/>
              <a:t>What you do with your boss, peers, team members, your guests and others that benefits them?</a:t>
            </a:r>
          </a:p>
          <a:p>
            <a:pPr marL="228600" indent="-228600">
              <a:lnSpc>
                <a:spcPct val="80000"/>
              </a:lnSpc>
              <a:defRPr/>
            </a:pPr>
            <a:endParaRPr lang="en-US" dirty="0" smtClean="0"/>
          </a:p>
          <a:p>
            <a:pPr marL="228600" indent="-228600">
              <a:lnSpc>
                <a:spcPct val="80000"/>
              </a:lnSpc>
              <a:defRPr/>
            </a:pPr>
            <a:r>
              <a:rPr lang="en-US" dirty="0" smtClean="0"/>
              <a:t>Come to terms with your own </a:t>
            </a:r>
            <a:r>
              <a:rPr lang="en-US" b="1" u="sng" dirty="0" smtClean="0"/>
              <a:t>POWER</a:t>
            </a:r>
            <a:r>
              <a:rPr lang="en-US" dirty="0" smtClean="0"/>
              <a:t>.</a:t>
            </a:r>
            <a:endParaRPr lang="en-US" b="1" dirty="0" smtClean="0"/>
          </a:p>
          <a:p>
            <a:pPr marL="228600" indent="-228600">
              <a:lnSpc>
                <a:spcPct val="80000"/>
              </a:lnSpc>
              <a:defRPr/>
            </a:pPr>
            <a:r>
              <a:rPr lang="en-US" b="1" dirty="0" smtClean="0"/>
              <a:t>Influence Power</a:t>
            </a:r>
            <a:endParaRPr lang="en-US" dirty="0" smtClean="0"/>
          </a:p>
          <a:p>
            <a:pPr marL="228600" indent="-228600">
              <a:lnSpc>
                <a:spcPct val="80000"/>
              </a:lnSpc>
              <a:defRPr/>
            </a:pPr>
            <a:r>
              <a:rPr lang="en-US" dirty="0" smtClean="0"/>
              <a:t>Making a significant contribution and having impact in your job/area you work.</a:t>
            </a:r>
            <a:endParaRPr lang="en-US" b="1" dirty="0" smtClean="0"/>
          </a:p>
          <a:p>
            <a:pPr marL="228600" indent="-228600">
              <a:lnSpc>
                <a:spcPct val="80000"/>
              </a:lnSpc>
              <a:defRPr/>
            </a:pPr>
            <a:r>
              <a:rPr lang="en-US" b="1" dirty="0" smtClean="0"/>
              <a:t>Reputational Power</a:t>
            </a:r>
            <a:endParaRPr lang="en-US" dirty="0" smtClean="0"/>
          </a:p>
          <a:p>
            <a:pPr marL="228600" indent="-228600">
              <a:lnSpc>
                <a:spcPct val="80000"/>
              </a:lnSpc>
              <a:defRPr/>
            </a:pPr>
            <a:r>
              <a:rPr lang="en-US" dirty="0" smtClean="0"/>
              <a:t>This is simply about credibility. Do you have a good reputation?</a:t>
            </a:r>
          </a:p>
          <a:p>
            <a:pPr marL="228600" indent="-228600">
              <a:lnSpc>
                <a:spcPct val="80000"/>
              </a:lnSpc>
              <a:defRPr/>
            </a:pPr>
            <a:endParaRPr lang="en-US" dirty="0" smtClean="0"/>
          </a:p>
          <a:p>
            <a:pPr marL="228600" indent="-228600">
              <a:lnSpc>
                <a:spcPct val="80000"/>
              </a:lnSpc>
              <a:defRPr/>
            </a:pPr>
            <a:r>
              <a:rPr lang="en-US" dirty="0" smtClean="0"/>
              <a:t>Getting and using personal power is an important part of growing your brand image. </a:t>
            </a:r>
          </a:p>
          <a:p>
            <a:pPr marL="228600" indent="-228600">
              <a:lnSpc>
                <a:spcPct val="80000"/>
              </a:lnSpc>
              <a:defRPr/>
            </a:pPr>
            <a:r>
              <a:rPr lang="en-US" dirty="0" smtClean="0"/>
              <a:t>Which of these types of power do you rely on most heavily?</a:t>
            </a:r>
          </a:p>
          <a:p>
            <a:pPr marL="228600" indent="-228600">
              <a:lnSpc>
                <a:spcPct val="80000"/>
              </a:lnSpc>
              <a:defRPr/>
            </a:pPr>
            <a:r>
              <a:rPr lang="en-US" dirty="0" smtClean="0"/>
              <a:t>What can you do to develop these further?</a:t>
            </a:r>
          </a:p>
          <a:p>
            <a:pPr marL="228600" indent="-228600">
              <a:lnSpc>
                <a:spcPct val="80000"/>
              </a:lnSpc>
              <a:defRPr/>
            </a:pPr>
            <a:endParaRPr lang="en-US" dirty="0" smtClean="0"/>
          </a:p>
          <a:p>
            <a:pPr marL="228600" indent="-228600">
              <a:lnSpc>
                <a:spcPct val="80000"/>
              </a:lnSpc>
              <a:defRPr/>
            </a:pPr>
            <a:r>
              <a:rPr lang="en-US" dirty="0" smtClean="0"/>
              <a:t>As you are defining your brand, consider how you will sell it—or market your brand.</a:t>
            </a:r>
            <a:endParaRPr lang="en-US" dirty="0" smtClean="0">
              <a:sym typeface="Wingdings" pitchFamily="2" charset="2"/>
            </a:endParaRPr>
          </a:p>
          <a:p>
            <a:pPr marL="228600" indent="-228600">
              <a:lnSpc>
                <a:spcPct val="80000"/>
              </a:lnSpc>
              <a:defRPr/>
            </a:pPr>
            <a:r>
              <a:rPr lang="en-US" dirty="0" smtClean="0">
                <a:sym typeface="Wingdings" pitchFamily="2" charset="2"/>
              </a:rPr>
              <a:t></a:t>
            </a:r>
            <a:r>
              <a:rPr lang="en-US" dirty="0" smtClean="0"/>
              <a:t>Market Yourself.  Let people get to know you and what you stand for. Use “word-of-mouth” marketing.  Sign up for extra projects, committees, task forces.</a:t>
            </a:r>
          </a:p>
          <a:p>
            <a:pPr marL="228600" indent="-228600">
              <a:lnSpc>
                <a:spcPct val="80000"/>
              </a:lnSpc>
              <a:defRPr/>
            </a:pPr>
            <a:r>
              <a:rPr lang="en-US" dirty="0" smtClean="0">
                <a:sym typeface="Wingdings" pitchFamily="2" charset="2"/>
              </a:rPr>
              <a:t></a:t>
            </a:r>
            <a:r>
              <a:rPr lang="en-US" dirty="0" smtClean="0"/>
              <a:t>Remember “It All Matters”- Everything you do and everything you choose not to do - communicate the </a:t>
            </a:r>
            <a:r>
              <a:rPr lang="en-US" u="sng" dirty="0" smtClean="0"/>
              <a:t>value</a:t>
            </a:r>
            <a:r>
              <a:rPr lang="en-US" dirty="0" smtClean="0"/>
              <a:t> and </a:t>
            </a:r>
            <a:r>
              <a:rPr lang="en-US" u="sng" dirty="0" smtClean="0"/>
              <a:t>character</a:t>
            </a:r>
            <a:r>
              <a:rPr lang="en-US" dirty="0" smtClean="0"/>
              <a:t> of your brand.</a:t>
            </a:r>
          </a:p>
          <a:p>
            <a:pPr marL="228600" indent="-228600">
              <a:lnSpc>
                <a:spcPct val="80000"/>
              </a:lnSpc>
              <a:defRPr/>
            </a:pPr>
            <a:endParaRPr lang="en-US" b="1" dirty="0" smtClean="0"/>
          </a:p>
          <a:p>
            <a:pPr marL="228600" indent="-228600">
              <a:lnSpc>
                <a:spcPct val="80000"/>
              </a:lnSpc>
              <a:defRPr/>
            </a:pPr>
            <a:r>
              <a:rPr lang="en-US" b="1" dirty="0" smtClean="0"/>
              <a:t>Demonstrating Your Brand, Means:</a:t>
            </a:r>
            <a:endParaRPr lang="en-US" dirty="0" smtClean="0"/>
          </a:p>
          <a:p>
            <a:pPr marL="228600" indent="-228600">
              <a:lnSpc>
                <a:spcPct val="80000"/>
              </a:lnSpc>
              <a:buFontTx/>
              <a:buChar char="•"/>
              <a:defRPr/>
            </a:pPr>
            <a:r>
              <a:rPr lang="en-US" dirty="0" smtClean="0"/>
              <a:t>Being a great team member and supportive peer.</a:t>
            </a:r>
          </a:p>
          <a:p>
            <a:pPr marL="228600" indent="-228600">
              <a:lnSpc>
                <a:spcPct val="80000"/>
              </a:lnSpc>
              <a:buFontTx/>
              <a:buChar char="•"/>
              <a:defRPr/>
            </a:pPr>
            <a:r>
              <a:rPr lang="en-US" dirty="0" smtClean="0"/>
              <a:t>Being an expert at something that has real value.</a:t>
            </a:r>
          </a:p>
          <a:p>
            <a:pPr marL="228600" indent="-228600">
              <a:lnSpc>
                <a:spcPct val="80000"/>
              </a:lnSpc>
              <a:buFontTx/>
              <a:buChar char="•"/>
              <a:defRPr/>
            </a:pPr>
            <a:r>
              <a:rPr lang="en-US" dirty="0" smtClean="0"/>
              <a:t>Being innovative as a leader, a teacher, a farsighted “imagineer.”</a:t>
            </a:r>
          </a:p>
          <a:p>
            <a:pPr marL="228600" indent="-228600">
              <a:lnSpc>
                <a:spcPct val="80000"/>
              </a:lnSpc>
              <a:buFontTx/>
              <a:buChar char="•"/>
              <a:defRPr/>
            </a:pPr>
            <a:r>
              <a:rPr lang="en-US" dirty="0" smtClean="0"/>
              <a:t>Being a business person getting results.</a:t>
            </a:r>
          </a:p>
          <a:p>
            <a:pPr marL="228600" indent="-228600">
              <a:lnSpc>
                <a:spcPct val="80000"/>
              </a:lnSpc>
              <a:buFontTx/>
              <a:buChar char="•"/>
              <a:defRPr/>
            </a:pPr>
            <a:r>
              <a:rPr lang="en-US" dirty="0" smtClean="0"/>
              <a:t>Being passionate and displaying a positive attitude.</a:t>
            </a:r>
          </a:p>
        </p:txBody>
      </p:sp>
      <p:sp>
        <p:nvSpPr>
          <p:cNvPr id="4" name="Slide Number Placeholder 3"/>
          <p:cNvSpPr>
            <a:spLocks noGrp="1"/>
          </p:cNvSpPr>
          <p:nvPr>
            <p:ph type="sldNum" sz="quarter" idx="10"/>
          </p:nvPr>
        </p:nvSpPr>
        <p:spPr/>
        <p:txBody>
          <a:bodyPr/>
          <a:lstStyle/>
          <a:p>
            <a:fld id="{3CC609FB-7D3F-4FFA-8275-1B61945A70D8}" type="slidenum">
              <a:rPr lang="en-CA" smtClean="0"/>
              <a:pPr/>
              <a:t>7</a:t>
            </a:fld>
            <a:endParaRPr lang="en-CA" dirty="0"/>
          </a:p>
        </p:txBody>
      </p:sp>
    </p:spTree>
    <p:extLst>
      <p:ext uri="{BB962C8B-B14F-4D97-AF65-F5344CB8AC3E}">
        <p14:creationId xmlns:p14="http://schemas.microsoft.com/office/powerpoint/2010/main" val="382673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through this list of questions and think about your own personal brand image </a:t>
            </a:r>
          </a:p>
        </p:txBody>
      </p:sp>
      <p:sp>
        <p:nvSpPr>
          <p:cNvPr id="4" name="Slide Number Placeholder 3"/>
          <p:cNvSpPr>
            <a:spLocks noGrp="1"/>
          </p:cNvSpPr>
          <p:nvPr>
            <p:ph type="sldNum" sz="quarter" idx="10"/>
          </p:nvPr>
        </p:nvSpPr>
        <p:spPr/>
        <p:txBody>
          <a:bodyPr/>
          <a:lstStyle/>
          <a:p>
            <a:fld id="{3CC609FB-7D3F-4FFA-8275-1B61945A70D8}" type="slidenum">
              <a:rPr lang="en-CA" smtClean="0"/>
              <a:pPr/>
              <a:t>8</a:t>
            </a:fld>
            <a:endParaRPr lang="en-CA" dirty="0"/>
          </a:p>
        </p:txBody>
      </p:sp>
    </p:spTree>
    <p:extLst>
      <p:ext uri="{BB962C8B-B14F-4D97-AF65-F5344CB8AC3E}">
        <p14:creationId xmlns:p14="http://schemas.microsoft.com/office/powerpoint/2010/main" val="129641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CC609FB-7D3F-4FFA-8275-1B61945A70D8}" type="slidenum">
              <a:rPr lang="en-CA" smtClean="0"/>
              <a:pPr/>
              <a:t>9</a:t>
            </a:fld>
            <a:endParaRPr lang="en-CA" dirty="0"/>
          </a:p>
        </p:txBody>
      </p:sp>
    </p:spTree>
    <p:extLst>
      <p:ext uri="{BB962C8B-B14F-4D97-AF65-F5344CB8AC3E}">
        <p14:creationId xmlns:p14="http://schemas.microsoft.com/office/powerpoint/2010/main" val="74049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words you speak and write can build or destroy your professional reputation and integrity.  No matter how hard you work. . .no matter how much technical expertise you have. . . it takes solid communication skills to excel and be at your best.</a:t>
            </a:r>
          </a:p>
          <a:p>
            <a:endParaRPr lang="en-US" dirty="0" smtClean="0"/>
          </a:p>
          <a:p>
            <a:r>
              <a:rPr lang="en-US" dirty="0" smtClean="0"/>
              <a:t>Did you know that 97% of managers who admitted in a confidential survey that at some time in their careers they’d said something they wished could be taken back?  That’s probably not surprising—I’m sure we’ve all said something we wish we hadn’t said.</a:t>
            </a:r>
          </a:p>
          <a:p>
            <a:r>
              <a:rPr lang="en-US" dirty="0" smtClean="0"/>
              <a:t>So, the spoken word is a powerful thing.  </a:t>
            </a:r>
          </a:p>
          <a:p>
            <a:endParaRPr lang="en-US" dirty="0" smtClean="0"/>
          </a:p>
          <a:p>
            <a:r>
              <a:rPr lang="en-US" dirty="0" smtClean="0"/>
              <a:t>Here are some tips in how to communicate your brand.</a:t>
            </a:r>
          </a:p>
          <a:p>
            <a:r>
              <a:rPr lang="en-US" dirty="0" smtClean="0"/>
              <a:t>1.  Use move-forward words – words that make others respond to you: sorry, thank you, promise, excuse me, our,  please, certainly</a:t>
            </a:r>
          </a:p>
          <a:p>
            <a:r>
              <a:rPr lang="en-US" dirty="0" smtClean="0"/>
              <a:t>2.  Drop hold-back words – words that tend to turn others away: I, my, later, sometimes, me, myself, maybe, in a minute</a:t>
            </a:r>
          </a:p>
          <a:p>
            <a:r>
              <a:rPr lang="en-US" dirty="0" smtClean="0"/>
              <a:t>3.  Use simple words – easily understood by others.</a:t>
            </a:r>
          </a:p>
          <a:p>
            <a:r>
              <a:rPr lang="en-US" dirty="0" smtClean="0"/>
              <a:t>4. Say what you mean – be direct and forth-right.  Don’t expect others to read your mind. </a:t>
            </a:r>
          </a:p>
          <a:p>
            <a:r>
              <a:rPr lang="en-US" dirty="0" smtClean="0"/>
              <a:t>5. Mean what you say. Make your words stand for something; speak with conviction </a:t>
            </a:r>
          </a:p>
          <a:p>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3CC609FB-7D3F-4FFA-8275-1B61945A70D8}" type="slidenum">
              <a:rPr lang="en-CA" smtClean="0"/>
              <a:pPr/>
              <a:t>10</a:t>
            </a:fld>
            <a:endParaRPr lang="en-CA" dirty="0"/>
          </a:p>
        </p:txBody>
      </p:sp>
    </p:spTree>
    <p:extLst>
      <p:ext uri="{BB962C8B-B14F-4D97-AF65-F5344CB8AC3E}">
        <p14:creationId xmlns:p14="http://schemas.microsoft.com/office/powerpoint/2010/main" val="3457818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Ity PPT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65125"/>
            <a:ext cx="7772400" cy="1470025"/>
          </a:xfrm>
        </p:spPr>
        <p:txBody>
          <a:bodyPr lIns="0" tIns="0" rIns="0" bIns="0" anchor="t" anchorCtr="0"/>
          <a:lstStyle/>
          <a:p>
            <a:r>
              <a:rPr lang="en-CA"/>
              <a:t>Click to edit Master title style</a:t>
            </a:r>
            <a:endParaRPr lang="en-US"/>
          </a:p>
        </p:txBody>
      </p:sp>
      <p:sp>
        <p:nvSpPr>
          <p:cNvPr id="3" name="Subtitle 2"/>
          <p:cNvSpPr>
            <a:spLocks noGrp="1"/>
          </p:cNvSpPr>
          <p:nvPr>
            <p:ph type="subTitle" idx="1"/>
          </p:nvPr>
        </p:nvSpPr>
        <p:spPr>
          <a:xfrm>
            <a:off x="685800" y="1822450"/>
            <a:ext cx="7772400" cy="1752600"/>
          </a:xfrm>
        </p:spPr>
        <p:txBody>
          <a:bodyPr lIns="0" tIns="0" rIns="0" bIns="0"/>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4" name="Date Placeholder 3"/>
          <p:cNvSpPr>
            <a:spLocks noGrp="1"/>
          </p:cNvSpPr>
          <p:nvPr>
            <p:ph type="dt" sz="half" idx="10"/>
          </p:nvPr>
        </p:nvSpPr>
        <p:spPr/>
        <p:txBody>
          <a:bodyPr/>
          <a:lstStyle/>
          <a:p>
            <a:fld id="{5C97E9B1-F462-0D41-B0DF-505E092D3079}" type="datetimeFigureOut">
              <a:rPr/>
              <a:pPr/>
              <a:t>13-03-28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CC7A74-F50C-6F47-AC15-2FBCABA71A8B}" type="slidenum">
              <a:rPr/>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66" y="6065790"/>
            <a:ext cx="3040434" cy="745626"/>
          </a:xfrm>
          <a:prstGeom prst="rect">
            <a:avLst/>
          </a:prstGeom>
        </p:spPr>
      </p:pic>
    </p:spTree>
    <p:extLst>
      <p:ext uri="{BB962C8B-B14F-4D97-AF65-F5344CB8AC3E}">
        <p14:creationId xmlns:p14="http://schemas.microsoft.com/office/powerpoint/2010/main" val="356393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5C97E9B1-F462-0D41-B0DF-505E092D3079}" type="datetimeFigureOut">
              <a:rPr lang="en-CA" smtClean="0"/>
              <a:pPr/>
              <a:t>24/09/2014</a:t>
            </a:fld>
            <a:endParaRPr lang="en-CA"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CC7A74-F50C-6F47-AC15-2FBCABA71A8B}" type="slidenum">
              <a:rPr lang="en-CA" smtClean="0"/>
              <a:pPr/>
              <a:t>‹#›</a:t>
            </a:fld>
            <a:endParaRPr lang="en-CA"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950" y="2432221"/>
            <a:ext cx="8129113" cy="1993557"/>
          </a:xfrm>
          <a:prstGeom prst="rect">
            <a:avLst/>
          </a:prstGeom>
        </p:spPr>
      </p:pic>
    </p:spTree>
    <p:extLst>
      <p:ext uri="{BB962C8B-B14F-4D97-AF65-F5344CB8AC3E}">
        <p14:creationId xmlns:p14="http://schemas.microsoft.com/office/powerpoint/2010/main" val="393320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65125"/>
            <a:ext cx="7772400" cy="1470025"/>
          </a:xfrm>
        </p:spPr>
        <p:txBody>
          <a:bodyPr lIns="0" tIns="0" rIns="0" bIns="0" anchor="t" anchorCtr="0"/>
          <a:lstStyle/>
          <a:p>
            <a:r>
              <a:rPr lang="en-CA"/>
              <a:t>Click to edit Master title style</a:t>
            </a:r>
            <a:endParaRPr lang="en-US"/>
          </a:p>
        </p:txBody>
      </p:sp>
      <p:sp>
        <p:nvSpPr>
          <p:cNvPr id="3" name="Subtitle 2"/>
          <p:cNvSpPr>
            <a:spLocks noGrp="1"/>
          </p:cNvSpPr>
          <p:nvPr>
            <p:ph type="subTitle" idx="1"/>
          </p:nvPr>
        </p:nvSpPr>
        <p:spPr>
          <a:xfrm>
            <a:off x="685800" y="1822450"/>
            <a:ext cx="7772400" cy="1752600"/>
          </a:xfrm>
        </p:spPr>
        <p:txBody>
          <a:bodyPr lIns="0" tIns="0" rIns="0" bIns="0"/>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4" name="Date Placeholder 3"/>
          <p:cNvSpPr>
            <a:spLocks noGrp="1"/>
          </p:cNvSpPr>
          <p:nvPr>
            <p:ph type="dt" sz="half" idx="10"/>
          </p:nvPr>
        </p:nvSpPr>
        <p:spPr/>
        <p:txBody>
          <a:bodyPr/>
          <a:lstStyle/>
          <a:p>
            <a:fld id="{5C97E9B1-F462-0D41-B0DF-505E092D3079}" type="datetimeFigureOut">
              <a:rPr/>
              <a:pPr/>
              <a:t>13-03-28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CC7A74-F50C-6F47-AC15-2FBCABA71A8B}" type="slidenum">
              <a:rPr/>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66" y="6065790"/>
            <a:ext cx="3040434" cy="745626"/>
          </a:xfrm>
          <a:prstGeom prst="rect">
            <a:avLst/>
          </a:prstGeom>
        </p:spPr>
      </p:pic>
    </p:spTree>
    <p:extLst>
      <p:ext uri="{BB962C8B-B14F-4D97-AF65-F5344CB8AC3E}">
        <p14:creationId xmlns:p14="http://schemas.microsoft.com/office/powerpoint/2010/main" val="246325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65125"/>
            <a:ext cx="7772400" cy="1470025"/>
          </a:xfrm>
        </p:spPr>
        <p:txBody>
          <a:bodyPr lIns="0" tIns="0" rIns="0" bIns="0" anchor="t" anchorCtr="0"/>
          <a:lstStyle/>
          <a:p>
            <a:r>
              <a:rPr lang="en-CA"/>
              <a:t>Click to edit Master title style</a:t>
            </a:r>
            <a:endParaRPr lang="en-US"/>
          </a:p>
        </p:txBody>
      </p:sp>
      <p:sp>
        <p:nvSpPr>
          <p:cNvPr id="3" name="Subtitle 2"/>
          <p:cNvSpPr>
            <a:spLocks noGrp="1"/>
          </p:cNvSpPr>
          <p:nvPr>
            <p:ph type="subTitle" idx="1"/>
          </p:nvPr>
        </p:nvSpPr>
        <p:spPr>
          <a:xfrm>
            <a:off x="685800" y="1822450"/>
            <a:ext cx="7772400" cy="1752600"/>
          </a:xfrm>
        </p:spPr>
        <p:txBody>
          <a:bodyPr lIns="0" tIns="0" rIns="0" bIns="0"/>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4" name="Date Placeholder 3"/>
          <p:cNvSpPr>
            <a:spLocks noGrp="1"/>
          </p:cNvSpPr>
          <p:nvPr>
            <p:ph type="dt" sz="half" idx="10"/>
          </p:nvPr>
        </p:nvSpPr>
        <p:spPr/>
        <p:txBody>
          <a:bodyPr/>
          <a:lstStyle/>
          <a:p>
            <a:fld id="{5C97E9B1-F462-0D41-B0DF-505E092D3079}" type="datetimeFigureOut">
              <a:rPr/>
              <a:pPr/>
              <a:t>13-03-28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CC7A74-F50C-6F47-AC15-2FBCABA71A8B}" type="slidenum">
              <a:rPr/>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66" y="6065790"/>
            <a:ext cx="3040434" cy="745626"/>
          </a:xfrm>
          <a:prstGeom prst="rect">
            <a:avLst/>
          </a:prstGeom>
        </p:spPr>
      </p:pic>
    </p:spTree>
    <p:extLst>
      <p:ext uri="{BB962C8B-B14F-4D97-AF65-F5344CB8AC3E}">
        <p14:creationId xmlns:p14="http://schemas.microsoft.com/office/powerpoint/2010/main" val="388202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p>
            <a:fld id="{5C97E9B1-F462-0D41-B0DF-505E092D3079}" type="datetimeFigureOut">
              <a:rPr/>
              <a:pPr/>
              <a:t>13-03-28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CC7A74-F50C-6F47-AC15-2FBCABA71A8B}" type="slidenum">
              <a:rPr/>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66" y="6065790"/>
            <a:ext cx="3040434" cy="745626"/>
          </a:xfrm>
          <a:prstGeom prst="rect">
            <a:avLst/>
          </a:prstGeom>
        </p:spPr>
      </p:pic>
    </p:spTree>
    <p:extLst>
      <p:ext uri="{BB962C8B-B14F-4D97-AF65-F5344CB8AC3E}">
        <p14:creationId xmlns:p14="http://schemas.microsoft.com/office/powerpoint/2010/main" val="258277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457200" y="1606550"/>
            <a:ext cx="6858000"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C97E9B1-F462-0D41-B0DF-505E092D3079}" type="datetimeFigureOut">
              <a:rPr/>
              <a:pPr/>
              <a:t>13-03-28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CC7A74-F50C-6F47-AC15-2FBCABA71A8B}" type="slidenum">
              <a:rPr/>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66" y="6065790"/>
            <a:ext cx="3040434" cy="745626"/>
          </a:xfrm>
          <a:prstGeom prst="rect">
            <a:avLst/>
          </a:prstGeom>
        </p:spPr>
      </p:pic>
    </p:spTree>
    <p:extLst>
      <p:ext uri="{BB962C8B-B14F-4D97-AF65-F5344CB8AC3E}">
        <p14:creationId xmlns:p14="http://schemas.microsoft.com/office/powerpoint/2010/main" val="193191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457200" y="1600200"/>
            <a:ext cx="6851650"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C97E9B1-F462-0D41-B0DF-505E092D3079}" type="datetimeFigureOut">
              <a:rPr/>
              <a:pPr/>
              <a:t>13-03-28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CC7A74-F50C-6F47-AC15-2FBCABA71A8B}" type="slidenum">
              <a:rPr/>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66" y="6065790"/>
            <a:ext cx="3040434" cy="745626"/>
          </a:xfrm>
          <a:prstGeom prst="rect">
            <a:avLst/>
          </a:prstGeom>
        </p:spPr>
      </p:pic>
    </p:spTree>
    <p:extLst>
      <p:ext uri="{BB962C8B-B14F-4D97-AF65-F5344CB8AC3E}">
        <p14:creationId xmlns:p14="http://schemas.microsoft.com/office/powerpoint/2010/main" val="185568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457200" y="1600200"/>
            <a:ext cx="6333344"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C97E9B1-F462-0D41-B0DF-505E092D3079}" type="datetimeFigureOut">
              <a:rPr/>
              <a:pPr/>
              <a:t>13-03-28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CC7A74-F50C-6F47-AC15-2FBCABA71A8B}" type="slidenum">
              <a:rPr/>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66" y="6065790"/>
            <a:ext cx="3040434" cy="745626"/>
          </a:xfrm>
          <a:prstGeom prst="rect">
            <a:avLst/>
          </a:prstGeom>
        </p:spPr>
      </p:pic>
    </p:spTree>
    <p:extLst>
      <p:ext uri="{BB962C8B-B14F-4D97-AF65-F5344CB8AC3E}">
        <p14:creationId xmlns:p14="http://schemas.microsoft.com/office/powerpoint/2010/main" val="185568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66" y="6065790"/>
            <a:ext cx="3040434" cy="745626"/>
          </a:xfrm>
          <a:prstGeom prst="rect">
            <a:avLst/>
          </a:prstGeom>
        </p:spPr>
      </p:pic>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457200" y="1600200"/>
            <a:ext cx="6333344"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C97E9B1-F462-0D41-B0DF-505E092D3079}" type="datetimeFigureOut">
              <a:rPr/>
              <a:pPr/>
              <a:t>13-03-28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CC7A74-F50C-6F47-AC15-2FBCABA71A8B}" type="slidenum">
              <a:rPr/>
              <a:pPr/>
              <a:t>‹#›</a:t>
            </a:fld>
            <a:endParaRPr lang="en-US" dirty="0"/>
          </a:p>
        </p:txBody>
      </p:sp>
    </p:spTree>
    <p:extLst>
      <p:ext uri="{BB962C8B-B14F-4D97-AF65-F5344CB8AC3E}">
        <p14:creationId xmlns:p14="http://schemas.microsoft.com/office/powerpoint/2010/main" val="19082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66" y="6065790"/>
            <a:ext cx="3040434" cy="745626"/>
          </a:xfrm>
          <a:prstGeom prst="rect">
            <a:avLst/>
          </a:prstGeom>
        </p:spPr>
      </p:pic>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457200" y="1600200"/>
            <a:ext cx="6333344"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C97E9B1-F462-0D41-B0DF-505E092D3079}" type="datetimeFigureOut">
              <a:rPr/>
              <a:pPr/>
              <a:t>13-03-28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CC7A74-F50C-6F47-AC15-2FBCABA71A8B}" type="slidenum">
              <a:rPr/>
              <a:pPr/>
              <a:t>‹#›</a:t>
            </a:fld>
            <a:endParaRPr lang="en-US" dirty="0"/>
          </a:p>
        </p:txBody>
      </p:sp>
    </p:spTree>
    <p:extLst>
      <p:ext uri="{BB962C8B-B14F-4D97-AF65-F5344CB8AC3E}">
        <p14:creationId xmlns:p14="http://schemas.microsoft.com/office/powerpoint/2010/main" val="241890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t" anchorCtr="0">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7E9B1-F462-0D41-B0DF-505E092D3079}" type="datetimeFigureOut">
              <a:rPr/>
              <a:pPr/>
              <a:t>13-03-28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C7A74-F50C-6F47-AC15-2FBCABA71A8B}" type="slidenum">
              <a:rPr/>
              <a:pPr/>
              <a:t>‹#›</a:t>
            </a:fld>
            <a:endParaRPr lang="en-US" dirty="0"/>
          </a:p>
        </p:txBody>
      </p:sp>
    </p:spTree>
    <p:extLst>
      <p:ext uri="{BB962C8B-B14F-4D97-AF65-F5344CB8AC3E}">
        <p14:creationId xmlns:p14="http://schemas.microsoft.com/office/powerpoint/2010/main" val="407980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Arial" pitchFamily="34" charset="0"/>
        <a:buChar char="•"/>
        <a:defRPr sz="2400" kern="1200">
          <a:solidFill>
            <a:schemeClr val="accent2"/>
          </a:solidFill>
          <a:latin typeface="+mn-lt"/>
          <a:ea typeface="+mn-ea"/>
          <a:cs typeface="+mn-cs"/>
        </a:defRPr>
      </a:lvl1pPr>
      <a:lvl2pPr marL="742950" indent="-285750" algn="l" defTabSz="457200" rtl="0" eaLnBrk="1" latinLnBrk="0" hangingPunct="1">
        <a:spcBef>
          <a:spcPct val="20000"/>
        </a:spcBef>
        <a:buClr>
          <a:schemeClr val="tx2"/>
        </a:buClr>
        <a:buFont typeface="Arial" pitchFamily="34" charset="0"/>
        <a:buChar char="•"/>
        <a:defRPr sz="2000" kern="1200">
          <a:solidFill>
            <a:schemeClr val="accent2"/>
          </a:solidFill>
          <a:latin typeface="+mn-lt"/>
          <a:ea typeface="+mn-ea"/>
          <a:cs typeface="+mn-cs"/>
        </a:defRPr>
      </a:lvl2pPr>
      <a:lvl3pPr marL="1143000" indent="-228600" algn="l" defTabSz="457200" rtl="0" eaLnBrk="1" latinLnBrk="0" hangingPunct="1">
        <a:spcBef>
          <a:spcPct val="20000"/>
        </a:spcBef>
        <a:buClr>
          <a:schemeClr val="tx2"/>
        </a:buClr>
        <a:buFont typeface="Arial" pitchFamily="34" charset="0"/>
        <a:buChar char="•"/>
        <a:defRPr sz="1800" kern="1200">
          <a:solidFill>
            <a:schemeClr val="accent2"/>
          </a:solidFill>
          <a:latin typeface="+mn-lt"/>
          <a:ea typeface="+mn-ea"/>
          <a:cs typeface="+mn-cs"/>
        </a:defRPr>
      </a:lvl3pPr>
      <a:lvl4pPr marL="1600200" indent="-228600" algn="l" defTabSz="457200" rtl="0" eaLnBrk="1" latinLnBrk="0" hangingPunct="1">
        <a:spcBef>
          <a:spcPct val="20000"/>
        </a:spcBef>
        <a:buClr>
          <a:schemeClr val="tx2"/>
        </a:buClr>
        <a:buFont typeface="Arial" pitchFamily="34" charset="0"/>
        <a:buChar char="•"/>
        <a:defRPr sz="1600" kern="1200">
          <a:solidFill>
            <a:schemeClr val="accent2"/>
          </a:solidFill>
          <a:latin typeface="+mn-lt"/>
          <a:ea typeface="+mn-ea"/>
          <a:cs typeface="+mn-cs"/>
        </a:defRPr>
      </a:lvl4pPr>
      <a:lvl5pPr marL="2057400" indent="-228600" algn="l" defTabSz="457200" rtl="0" eaLnBrk="1" latinLnBrk="0" hangingPunct="1">
        <a:spcBef>
          <a:spcPct val="20000"/>
        </a:spcBef>
        <a:buClr>
          <a:schemeClr val="tx2"/>
        </a:buClr>
        <a:buFont typeface="Arial" pitchFamily="34" charset="0"/>
        <a:buChar char="•"/>
        <a:defRPr sz="16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charset="0"/>
                <a:cs typeface="Arial" charset="0"/>
              </a:rPr>
              <a:t>Your Personal Brand</a:t>
            </a:r>
            <a:endParaRPr lang="en-US" dirty="0"/>
          </a:p>
        </p:txBody>
      </p:sp>
      <p:pic>
        <p:nvPicPr>
          <p:cNvPr id="6" name="Picture 5" descr="Social_media-Lockup_0328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905" y="6321962"/>
            <a:ext cx="2972384" cy="488107"/>
          </a:xfrm>
          <a:prstGeom prst="rect">
            <a:avLst/>
          </a:prstGeom>
        </p:spPr>
      </p:pic>
    </p:spTree>
    <p:extLst>
      <p:ext uri="{BB962C8B-B14F-4D97-AF65-F5344CB8AC3E}">
        <p14:creationId xmlns:p14="http://schemas.microsoft.com/office/powerpoint/2010/main" val="40905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Communicate Your Brand</a:t>
            </a:r>
            <a:endParaRPr lang="en-US" dirty="0"/>
          </a:p>
        </p:txBody>
      </p:sp>
      <p:sp>
        <p:nvSpPr>
          <p:cNvPr id="3" name="Content Placeholder 2"/>
          <p:cNvSpPr>
            <a:spLocks noGrp="1"/>
          </p:cNvSpPr>
          <p:nvPr>
            <p:ph idx="1"/>
          </p:nvPr>
        </p:nvSpPr>
        <p:spPr/>
        <p:txBody>
          <a:bodyPr>
            <a:normAutofit/>
          </a:bodyPr>
          <a:lstStyle/>
          <a:p>
            <a:r>
              <a:rPr lang="en-US" dirty="0">
                <a:latin typeface="Arial" charset="0"/>
              </a:rPr>
              <a:t>Use words that make others respond to you</a:t>
            </a:r>
          </a:p>
          <a:p>
            <a:r>
              <a:rPr lang="en-US" dirty="0">
                <a:latin typeface="Arial" charset="0"/>
              </a:rPr>
              <a:t>Drop words that tend to turn others away</a:t>
            </a:r>
          </a:p>
          <a:p>
            <a:r>
              <a:rPr lang="en-US" dirty="0">
                <a:latin typeface="Arial" charset="0"/>
              </a:rPr>
              <a:t>Use simple words </a:t>
            </a:r>
          </a:p>
          <a:p>
            <a:r>
              <a:rPr lang="en-US" dirty="0">
                <a:latin typeface="Arial" charset="0"/>
              </a:rPr>
              <a:t>Say what you mean </a:t>
            </a:r>
          </a:p>
          <a:p>
            <a:r>
              <a:rPr lang="en-US" dirty="0">
                <a:latin typeface="Arial" charset="0"/>
              </a:rPr>
              <a:t>Mean what you say</a:t>
            </a:r>
          </a:p>
          <a:p>
            <a:pPr marL="0" indent="0">
              <a:buNone/>
            </a:pPr>
            <a:endParaRPr lang="en-US" dirty="0"/>
          </a:p>
        </p:txBody>
      </p:sp>
    </p:spTree>
    <p:extLst>
      <p:ext uri="{BB962C8B-B14F-4D97-AF65-F5344CB8AC3E}">
        <p14:creationId xmlns:p14="http://schemas.microsoft.com/office/powerpoint/2010/main" val="393501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charset="0"/>
              </a:rPr>
              <a:t>Common Characteristics of Leaders</a:t>
            </a:r>
            <a:endParaRPr lang="en-US" dirty="0"/>
          </a:p>
        </p:txBody>
      </p:sp>
      <p:sp>
        <p:nvSpPr>
          <p:cNvPr id="3" name="Content Placeholder 2"/>
          <p:cNvSpPr>
            <a:spLocks noGrp="1"/>
          </p:cNvSpPr>
          <p:nvPr>
            <p:ph idx="1"/>
          </p:nvPr>
        </p:nvSpPr>
        <p:spPr>
          <a:xfrm>
            <a:off x="457200" y="1866900"/>
            <a:ext cx="6333344" cy="4525963"/>
          </a:xfrm>
        </p:spPr>
        <p:txBody>
          <a:bodyPr/>
          <a:lstStyle/>
          <a:p>
            <a:pPr>
              <a:lnSpc>
                <a:spcPct val="100000"/>
              </a:lnSpc>
              <a:spcBef>
                <a:spcPct val="0"/>
              </a:spcBef>
              <a:spcAft>
                <a:spcPct val="0"/>
              </a:spcAft>
            </a:pPr>
            <a:r>
              <a:rPr lang="en-US" dirty="0">
                <a:latin typeface="Arial" charset="0"/>
              </a:rPr>
              <a:t>Charisma</a:t>
            </a:r>
          </a:p>
          <a:p>
            <a:pPr>
              <a:lnSpc>
                <a:spcPct val="100000"/>
              </a:lnSpc>
              <a:spcBef>
                <a:spcPct val="0"/>
              </a:spcBef>
              <a:spcAft>
                <a:spcPct val="0"/>
              </a:spcAft>
            </a:pPr>
            <a:r>
              <a:rPr lang="en-US" dirty="0">
                <a:latin typeface="Arial" charset="0"/>
              </a:rPr>
              <a:t>Individual </a:t>
            </a:r>
            <a:r>
              <a:rPr lang="en-US" dirty="0" smtClean="0">
                <a:latin typeface="Arial" charset="0"/>
              </a:rPr>
              <a:t>Consideration</a:t>
            </a:r>
            <a:endParaRPr lang="en-US" dirty="0">
              <a:latin typeface="Arial" charset="0"/>
            </a:endParaRPr>
          </a:p>
          <a:p>
            <a:pPr>
              <a:lnSpc>
                <a:spcPct val="100000"/>
              </a:lnSpc>
              <a:spcBef>
                <a:spcPct val="0"/>
              </a:spcBef>
              <a:spcAft>
                <a:spcPct val="0"/>
              </a:spcAft>
            </a:pPr>
            <a:r>
              <a:rPr lang="en-US" dirty="0">
                <a:latin typeface="Arial" charset="0"/>
              </a:rPr>
              <a:t>Intellectual Stimulation</a:t>
            </a:r>
          </a:p>
          <a:p>
            <a:pPr>
              <a:lnSpc>
                <a:spcPct val="100000"/>
              </a:lnSpc>
              <a:spcBef>
                <a:spcPct val="0"/>
              </a:spcBef>
              <a:spcAft>
                <a:spcPct val="0"/>
              </a:spcAft>
            </a:pPr>
            <a:r>
              <a:rPr lang="en-US" dirty="0">
                <a:latin typeface="Arial" charset="0"/>
              </a:rPr>
              <a:t>Courage</a:t>
            </a:r>
          </a:p>
          <a:p>
            <a:pPr>
              <a:lnSpc>
                <a:spcPct val="100000"/>
              </a:lnSpc>
              <a:spcBef>
                <a:spcPct val="0"/>
              </a:spcBef>
              <a:spcAft>
                <a:spcPct val="0"/>
              </a:spcAft>
            </a:pPr>
            <a:r>
              <a:rPr lang="en-US" dirty="0">
                <a:latin typeface="Arial" charset="0"/>
              </a:rPr>
              <a:t>Dependability</a:t>
            </a:r>
          </a:p>
          <a:p>
            <a:pPr>
              <a:lnSpc>
                <a:spcPct val="100000"/>
              </a:lnSpc>
              <a:spcBef>
                <a:spcPct val="0"/>
              </a:spcBef>
              <a:spcAft>
                <a:spcPct val="0"/>
              </a:spcAft>
            </a:pPr>
            <a:r>
              <a:rPr lang="en-US" dirty="0">
                <a:latin typeface="Arial" charset="0"/>
              </a:rPr>
              <a:t>Flexibility</a:t>
            </a:r>
          </a:p>
          <a:p>
            <a:pPr>
              <a:lnSpc>
                <a:spcPct val="100000"/>
              </a:lnSpc>
              <a:spcBef>
                <a:spcPct val="0"/>
              </a:spcBef>
              <a:spcAft>
                <a:spcPct val="0"/>
              </a:spcAft>
            </a:pPr>
            <a:r>
              <a:rPr lang="en-US" dirty="0">
                <a:latin typeface="Arial" charset="0"/>
              </a:rPr>
              <a:t>Integrity</a:t>
            </a:r>
          </a:p>
          <a:p>
            <a:pPr>
              <a:lnSpc>
                <a:spcPct val="100000"/>
              </a:lnSpc>
              <a:spcBef>
                <a:spcPct val="0"/>
              </a:spcBef>
              <a:spcAft>
                <a:spcPct val="0"/>
              </a:spcAft>
            </a:pPr>
            <a:r>
              <a:rPr lang="en-US" dirty="0">
                <a:latin typeface="Arial" charset="0"/>
              </a:rPr>
              <a:t>Judgment </a:t>
            </a:r>
          </a:p>
          <a:p>
            <a:pPr>
              <a:lnSpc>
                <a:spcPct val="100000"/>
              </a:lnSpc>
              <a:spcBef>
                <a:spcPct val="0"/>
              </a:spcBef>
              <a:spcAft>
                <a:spcPct val="0"/>
              </a:spcAft>
            </a:pPr>
            <a:r>
              <a:rPr lang="en-US" dirty="0">
                <a:latin typeface="Arial" charset="0"/>
              </a:rPr>
              <a:t>Respects Others</a:t>
            </a:r>
          </a:p>
          <a:p>
            <a:endParaRPr lang="en-US" dirty="0"/>
          </a:p>
        </p:txBody>
      </p:sp>
    </p:spTree>
    <p:extLst>
      <p:ext uri="{BB962C8B-B14F-4D97-AF65-F5344CB8AC3E}">
        <p14:creationId xmlns:p14="http://schemas.microsoft.com/office/powerpoint/2010/main" val="298262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Arial" charset="0"/>
              </a:rPr>
              <a:t>How will I use these characteristics to “market my brand?”</a:t>
            </a:r>
          </a:p>
          <a:p>
            <a:r>
              <a:rPr lang="en-US" dirty="0">
                <a:latin typeface="Arial" charset="0"/>
              </a:rPr>
              <a:t>What will I leverage/make better?</a:t>
            </a:r>
          </a:p>
          <a:p>
            <a:r>
              <a:rPr lang="en-US" dirty="0">
                <a:latin typeface="Arial" charset="0"/>
              </a:rPr>
              <a:t>What will I enhance/improve upon?</a:t>
            </a:r>
          </a:p>
          <a:p>
            <a:r>
              <a:rPr lang="en-US" dirty="0">
                <a:latin typeface="Arial" charset="0"/>
              </a:rPr>
              <a:t>Who models these characteristics well and how can you tap into them as a resource?</a:t>
            </a:r>
          </a:p>
          <a:p>
            <a:endParaRPr lang="en-US" dirty="0"/>
          </a:p>
        </p:txBody>
      </p:sp>
      <p:sp>
        <p:nvSpPr>
          <p:cNvPr id="4" name="Title 3"/>
          <p:cNvSpPr>
            <a:spLocks noGrp="1"/>
          </p:cNvSpPr>
          <p:nvPr>
            <p:ph type="title"/>
          </p:nvPr>
        </p:nvSpPr>
        <p:spPr/>
        <p:txBody>
          <a:bodyPr/>
          <a:lstStyle/>
          <a:p>
            <a:r>
              <a:rPr lang="en-US" dirty="0">
                <a:latin typeface="Arial" charset="0"/>
              </a:rPr>
              <a:t>Reflection</a:t>
            </a:r>
            <a:endParaRPr lang="en-US" dirty="0"/>
          </a:p>
        </p:txBody>
      </p:sp>
    </p:spTree>
    <p:extLst>
      <p:ext uri="{BB962C8B-B14F-4D97-AF65-F5344CB8AC3E}">
        <p14:creationId xmlns:p14="http://schemas.microsoft.com/office/powerpoint/2010/main" val="421755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How Defined is Your Brand?</a:t>
            </a:r>
            <a:endParaRPr lang="en-US" dirty="0"/>
          </a:p>
        </p:txBody>
      </p:sp>
      <p:sp>
        <p:nvSpPr>
          <p:cNvPr id="3" name="Content Placeholder 2"/>
          <p:cNvSpPr>
            <a:spLocks noGrp="1"/>
          </p:cNvSpPr>
          <p:nvPr>
            <p:ph idx="1"/>
          </p:nvPr>
        </p:nvSpPr>
        <p:spPr/>
        <p:txBody>
          <a:bodyPr/>
          <a:lstStyle/>
          <a:p>
            <a:r>
              <a:rPr lang="en-US" dirty="0">
                <a:latin typeface="Arial" charset="0"/>
              </a:rPr>
              <a:t>What am I known for?</a:t>
            </a:r>
          </a:p>
          <a:p>
            <a:r>
              <a:rPr lang="en-US" dirty="0">
                <a:latin typeface="Arial" charset="0"/>
              </a:rPr>
              <a:t>What am I most proud of?</a:t>
            </a:r>
          </a:p>
          <a:p>
            <a:r>
              <a:rPr lang="en-US" dirty="0">
                <a:latin typeface="Arial" charset="0"/>
              </a:rPr>
              <a:t>My greatest strength </a:t>
            </a:r>
            <a:r>
              <a:rPr lang="en-US" dirty="0" smtClean="0">
                <a:latin typeface="Arial" charset="0"/>
              </a:rPr>
              <a:t>is…</a:t>
            </a:r>
            <a:endParaRPr lang="en-US" dirty="0">
              <a:latin typeface="Arial" charset="0"/>
            </a:endParaRPr>
          </a:p>
          <a:p>
            <a:r>
              <a:rPr lang="en-US" dirty="0">
                <a:latin typeface="Arial" charset="0"/>
              </a:rPr>
              <a:t>My personal power lies </a:t>
            </a:r>
            <a:r>
              <a:rPr lang="en-US" dirty="0" smtClean="0">
                <a:latin typeface="Arial" charset="0"/>
              </a:rPr>
              <a:t>in…</a:t>
            </a:r>
            <a:endParaRPr lang="en-US" dirty="0">
              <a:latin typeface="Arial" charset="0"/>
            </a:endParaRPr>
          </a:p>
          <a:p>
            <a:r>
              <a:rPr lang="en-US" dirty="0">
                <a:latin typeface="Arial" charset="0"/>
              </a:rPr>
              <a:t>By this time next year, I will be known for:</a:t>
            </a:r>
          </a:p>
        </p:txBody>
      </p:sp>
    </p:spTree>
    <p:extLst>
      <p:ext uri="{BB962C8B-B14F-4D97-AF65-F5344CB8AC3E}">
        <p14:creationId xmlns:p14="http://schemas.microsoft.com/office/powerpoint/2010/main" val="85249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27288"/>
            <a:ext cx="8229600" cy="1143000"/>
          </a:xfrm>
        </p:spPr>
        <p:txBody>
          <a:bodyPr>
            <a:noAutofit/>
          </a:bodyPr>
          <a:lstStyle/>
          <a:p>
            <a:r>
              <a:rPr lang="en-US" sz="5000" i="1" dirty="0">
                <a:latin typeface="Arial" charset="0"/>
                <a:cs typeface="Arial" charset="0"/>
              </a:rPr>
              <a:t>Let’s put it to the test!</a:t>
            </a:r>
            <a:br>
              <a:rPr lang="en-US" sz="5000" i="1" dirty="0">
                <a:latin typeface="Arial" charset="0"/>
                <a:cs typeface="Arial" charset="0"/>
              </a:rPr>
            </a:br>
            <a:endParaRPr lang="en-US" sz="5000" i="1" dirty="0"/>
          </a:p>
        </p:txBody>
      </p:sp>
    </p:spTree>
    <p:extLst>
      <p:ext uri="{BB962C8B-B14F-4D97-AF65-F5344CB8AC3E}">
        <p14:creationId xmlns:p14="http://schemas.microsoft.com/office/powerpoint/2010/main" val="355076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Conclusion</a:t>
            </a:r>
            <a:endParaRPr lang="en-US" dirty="0"/>
          </a:p>
        </p:txBody>
      </p:sp>
      <p:sp>
        <p:nvSpPr>
          <p:cNvPr id="3" name="Content Placeholder 2"/>
          <p:cNvSpPr>
            <a:spLocks noGrp="1"/>
          </p:cNvSpPr>
          <p:nvPr>
            <p:ph idx="1"/>
          </p:nvPr>
        </p:nvSpPr>
        <p:spPr/>
        <p:txBody>
          <a:bodyPr/>
          <a:lstStyle/>
          <a:p>
            <a:r>
              <a:rPr lang="en-US" dirty="0">
                <a:latin typeface="Arial" charset="0"/>
              </a:rPr>
              <a:t>Everything you do should communicate your </a:t>
            </a:r>
            <a:r>
              <a:rPr lang="en-US" b="1" dirty="0">
                <a:solidFill>
                  <a:schemeClr val="tx2"/>
                </a:solidFill>
                <a:latin typeface="Arial" charset="0"/>
              </a:rPr>
              <a:t>brand image</a:t>
            </a:r>
            <a:r>
              <a:rPr lang="en-US" dirty="0">
                <a:latin typeface="Arial" charset="0"/>
              </a:rPr>
              <a:t>.</a:t>
            </a:r>
          </a:p>
          <a:p>
            <a:r>
              <a:rPr lang="en-US" dirty="0">
                <a:latin typeface="Arial" charset="0"/>
              </a:rPr>
              <a:t>Building your brand takes </a:t>
            </a:r>
            <a:r>
              <a:rPr lang="en-US" b="1" dirty="0">
                <a:solidFill>
                  <a:schemeClr val="tx2"/>
                </a:solidFill>
                <a:latin typeface="Arial" charset="0"/>
              </a:rPr>
              <a:t>time</a:t>
            </a:r>
            <a:r>
              <a:rPr lang="en-US" dirty="0">
                <a:latin typeface="Arial" charset="0"/>
              </a:rPr>
              <a:t>, </a:t>
            </a:r>
            <a:r>
              <a:rPr lang="en-US" b="1" dirty="0">
                <a:solidFill>
                  <a:schemeClr val="tx2"/>
                </a:solidFill>
                <a:latin typeface="Arial" charset="0"/>
              </a:rPr>
              <a:t>patience</a:t>
            </a:r>
            <a:r>
              <a:rPr lang="en-US" dirty="0">
                <a:latin typeface="Arial" charset="0"/>
              </a:rPr>
              <a:t> and </a:t>
            </a:r>
            <a:r>
              <a:rPr lang="en-US" b="1" dirty="0">
                <a:solidFill>
                  <a:schemeClr val="tx2"/>
                </a:solidFill>
                <a:latin typeface="Arial" charset="0"/>
              </a:rPr>
              <a:t>focus</a:t>
            </a:r>
            <a:r>
              <a:rPr lang="en-US" dirty="0">
                <a:solidFill>
                  <a:schemeClr val="tx2"/>
                </a:solidFill>
                <a:latin typeface="Arial" charset="0"/>
              </a:rPr>
              <a:t>.</a:t>
            </a:r>
          </a:p>
          <a:p>
            <a:r>
              <a:rPr lang="en-US" dirty="0">
                <a:latin typeface="Arial" charset="0"/>
              </a:rPr>
              <a:t>Your </a:t>
            </a:r>
            <a:r>
              <a:rPr lang="en-US" b="1" dirty="0">
                <a:solidFill>
                  <a:schemeClr val="tx2"/>
                </a:solidFill>
                <a:latin typeface="Arial" charset="0"/>
              </a:rPr>
              <a:t>appearance</a:t>
            </a:r>
            <a:r>
              <a:rPr lang="en-US" dirty="0">
                <a:latin typeface="Arial" charset="0"/>
              </a:rPr>
              <a:t>,</a:t>
            </a:r>
            <a:r>
              <a:rPr lang="en-US" dirty="0">
                <a:solidFill>
                  <a:schemeClr val="tx2"/>
                </a:solidFill>
                <a:latin typeface="Arial" charset="0"/>
              </a:rPr>
              <a:t> </a:t>
            </a:r>
            <a:r>
              <a:rPr lang="en-US" b="1" dirty="0">
                <a:solidFill>
                  <a:schemeClr val="tx2"/>
                </a:solidFill>
                <a:latin typeface="Arial" charset="0"/>
              </a:rPr>
              <a:t>words</a:t>
            </a:r>
            <a:r>
              <a:rPr lang="en-US" dirty="0">
                <a:solidFill>
                  <a:schemeClr val="tx2"/>
                </a:solidFill>
                <a:latin typeface="Arial" charset="0"/>
              </a:rPr>
              <a:t> </a:t>
            </a:r>
            <a:r>
              <a:rPr lang="en-US" dirty="0">
                <a:latin typeface="Arial" charset="0"/>
              </a:rPr>
              <a:t>and</a:t>
            </a:r>
            <a:r>
              <a:rPr lang="en-US" dirty="0">
                <a:solidFill>
                  <a:schemeClr val="tx2"/>
                </a:solidFill>
                <a:latin typeface="Arial" charset="0"/>
              </a:rPr>
              <a:t> </a:t>
            </a:r>
            <a:r>
              <a:rPr lang="en-US" b="1" dirty="0">
                <a:solidFill>
                  <a:schemeClr val="tx2"/>
                </a:solidFill>
                <a:latin typeface="Arial" charset="0"/>
              </a:rPr>
              <a:t>tone</a:t>
            </a:r>
            <a:r>
              <a:rPr lang="en-US" dirty="0">
                <a:solidFill>
                  <a:schemeClr val="tx2"/>
                </a:solidFill>
                <a:latin typeface="Arial" charset="0"/>
              </a:rPr>
              <a:t> </a:t>
            </a:r>
            <a:r>
              <a:rPr lang="en-US" dirty="0">
                <a:latin typeface="Arial" charset="0"/>
              </a:rPr>
              <a:t>need to represent an accurate picture of the inner you.</a:t>
            </a:r>
          </a:p>
          <a:p>
            <a:r>
              <a:rPr lang="en-US" dirty="0">
                <a:latin typeface="Arial" charset="0"/>
              </a:rPr>
              <a:t>Self marketing is a learned skill. Create your brand and </a:t>
            </a:r>
            <a:r>
              <a:rPr lang="en-US" b="1" dirty="0">
                <a:solidFill>
                  <a:schemeClr val="tx2"/>
                </a:solidFill>
                <a:latin typeface="Arial" charset="0"/>
              </a:rPr>
              <a:t>advertise!</a:t>
            </a:r>
          </a:p>
          <a:p>
            <a:endParaRPr lang="en-US" dirty="0"/>
          </a:p>
        </p:txBody>
      </p:sp>
    </p:spTree>
    <p:extLst>
      <p:ext uri="{BB962C8B-B14F-4D97-AF65-F5344CB8AC3E}">
        <p14:creationId xmlns:p14="http://schemas.microsoft.com/office/powerpoint/2010/main" val="75005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Questions?</a:t>
            </a:r>
            <a:endParaRPr lang="en-US" dirty="0"/>
          </a:p>
        </p:txBody>
      </p:sp>
      <p:pic>
        <p:nvPicPr>
          <p:cNvPr id="6" name="Picture 5" descr="Social_media-Lockup_0328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905" y="6321962"/>
            <a:ext cx="2972384" cy="488107"/>
          </a:xfrm>
          <a:prstGeom prst="rect">
            <a:avLst/>
          </a:prstGeom>
        </p:spPr>
      </p:pic>
    </p:spTree>
    <p:extLst>
      <p:ext uri="{BB962C8B-B14F-4D97-AF65-F5344CB8AC3E}">
        <p14:creationId xmlns:p14="http://schemas.microsoft.com/office/powerpoint/2010/main" val="1834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Today we will </a:t>
            </a:r>
            <a:endParaRPr lang="en-CA" dirty="0"/>
          </a:p>
        </p:txBody>
      </p:sp>
      <p:sp>
        <p:nvSpPr>
          <p:cNvPr id="3" name="Content Placeholder 2"/>
          <p:cNvSpPr>
            <a:spLocks noGrp="1"/>
          </p:cNvSpPr>
          <p:nvPr>
            <p:ph idx="1"/>
          </p:nvPr>
        </p:nvSpPr>
        <p:spPr/>
        <p:txBody>
          <a:bodyPr/>
          <a:lstStyle/>
          <a:p>
            <a:r>
              <a:rPr lang="en-US" dirty="0">
                <a:latin typeface="Arial" charset="0"/>
              </a:rPr>
              <a:t>Understand that each of us projects a personal brand image – whether planned or not.</a:t>
            </a:r>
          </a:p>
          <a:p>
            <a:r>
              <a:rPr lang="en-US" dirty="0">
                <a:latin typeface="Arial" charset="0"/>
              </a:rPr>
              <a:t>Explore the components that help create a personal brand.</a:t>
            </a:r>
          </a:p>
          <a:p>
            <a:r>
              <a:rPr lang="en-US" dirty="0">
                <a:latin typeface="Arial" charset="0"/>
              </a:rPr>
              <a:t>Develop an action plan to further develop the brand called </a:t>
            </a:r>
            <a:r>
              <a:rPr lang="en-US" sz="4000" dirty="0">
                <a:solidFill>
                  <a:schemeClr val="tx2"/>
                </a:solidFill>
                <a:latin typeface="Arial" charset="0"/>
              </a:rPr>
              <a:t>“</a:t>
            </a:r>
            <a:r>
              <a:rPr lang="en-US" sz="4000" b="1" dirty="0">
                <a:solidFill>
                  <a:schemeClr val="tx2"/>
                </a:solidFill>
                <a:latin typeface="Arial" charset="0"/>
              </a:rPr>
              <a:t>You.”</a:t>
            </a:r>
          </a:p>
          <a:p>
            <a:pPr marL="0" indent="0">
              <a:buNone/>
            </a:pPr>
            <a:endParaRPr lang="en-CA" dirty="0"/>
          </a:p>
        </p:txBody>
      </p:sp>
    </p:spTree>
    <p:extLst>
      <p:ext uri="{BB962C8B-B14F-4D97-AF65-F5344CB8AC3E}">
        <p14:creationId xmlns:p14="http://schemas.microsoft.com/office/powerpoint/2010/main" val="236663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r>
              <a:rPr lang="en-US" dirty="0">
                <a:latin typeface="Arial" charset="0"/>
              </a:rPr>
              <a:t>What is a Brand?</a:t>
            </a:r>
            <a:endParaRPr lang="en-US" dirty="0"/>
          </a:p>
        </p:txBody>
      </p:sp>
      <p:sp>
        <p:nvSpPr>
          <p:cNvPr id="7" name="Content Placeholder 2"/>
          <p:cNvSpPr>
            <a:spLocks noGrp="1"/>
          </p:cNvSpPr>
          <p:nvPr>
            <p:ph idx="1"/>
          </p:nvPr>
        </p:nvSpPr>
        <p:spPr>
          <a:xfrm>
            <a:off x="457200" y="1606550"/>
            <a:ext cx="6858000" cy="4525963"/>
          </a:xfrm>
        </p:spPr>
        <p:txBody>
          <a:bodyPr>
            <a:normAutofit/>
          </a:bodyPr>
          <a:lstStyle/>
          <a:p>
            <a:r>
              <a:rPr lang="en-US" dirty="0">
                <a:latin typeface="Arial" charset="0"/>
              </a:rPr>
              <a:t>A reflection</a:t>
            </a:r>
          </a:p>
          <a:p>
            <a:r>
              <a:rPr lang="en-US" dirty="0">
                <a:latin typeface="Arial" charset="0"/>
              </a:rPr>
              <a:t>An expectation</a:t>
            </a:r>
          </a:p>
          <a:p>
            <a:r>
              <a:rPr lang="en-US" dirty="0">
                <a:latin typeface="Arial" charset="0"/>
              </a:rPr>
              <a:t>A familiar bridge</a:t>
            </a:r>
          </a:p>
          <a:p>
            <a:r>
              <a:rPr lang="en-US" dirty="0">
                <a:latin typeface="Arial" charset="0"/>
              </a:rPr>
              <a:t>A repeated experience</a:t>
            </a:r>
          </a:p>
          <a:p>
            <a:r>
              <a:rPr lang="en-US" dirty="0">
                <a:latin typeface="Arial" charset="0"/>
              </a:rPr>
              <a:t>A relationship!</a:t>
            </a:r>
          </a:p>
          <a:p>
            <a:pPr marL="0" indent="0">
              <a:buNone/>
              <a:defRPr/>
            </a:pPr>
            <a:endParaRPr lang="en-US" dirty="0"/>
          </a:p>
        </p:txBody>
      </p:sp>
    </p:spTree>
    <p:extLst>
      <p:ext uri="{BB962C8B-B14F-4D97-AF65-F5344CB8AC3E}">
        <p14:creationId xmlns:p14="http://schemas.microsoft.com/office/powerpoint/2010/main" val="104095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Three Truths About Brands</a:t>
            </a:r>
            <a:endParaRPr lang="en-US" dirty="0"/>
          </a:p>
        </p:txBody>
      </p:sp>
      <p:sp>
        <p:nvSpPr>
          <p:cNvPr id="3" name="Content Placeholder 2"/>
          <p:cNvSpPr>
            <a:spLocks noGrp="1"/>
          </p:cNvSpPr>
          <p:nvPr>
            <p:ph idx="1"/>
          </p:nvPr>
        </p:nvSpPr>
        <p:spPr/>
        <p:txBody>
          <a:bodyPr/>
          <a:lstStyle/>
          <a:p>
            <a:r>
              <a:rPr lang="en-US" dirty="0" smtClean="0">
                <a:latin typeface="Arial" charset="0"/>
              </a:rPr>
              <a:t>Truth One</a:t>
            </a:r>
            <a:r>
              <a:rPr lang="en-US" dirty="0">
                <a:latin typeface="Arial" charset="0"/>
              </a:rPr>
              <a:t>: </a:t>
            </a:r>
            <a:r>
              <a:rPr lang="en-US" dirty="0" smtClean="0">
                <a:latin typeface="Arial" charset="0"/>
              </a:rPr>
              <a:t>Brands </a:t>
            </a:r>
            <a:r>
              <a:rPr lang="en-US" sz="3500" dirty="0">
                <a:solidFill>
                  <a:schemeClr val="tx2"/>
                </a:solidFill>
                <a:latin typeface="Arial" charset="0"/>
              </a:rPr>
              <a:t>Cut </a:t>
            </a:r>
            <a:r>
              <a:rPr lang="en-US" sz="3500" dirty="0" smtClean="0">
                <a:solidFill>
                  <a:schemeClr val="tx2"/>
                </a:solidFill>
                <a:latin typeface="Arial" charset="0"/>
              </a:rPr>
              <a:t>Through </a:t>
            </a:r>
            <a:r>
              <a:rPr lang="en-US" sz="3500" dirty="0">
                <a:solidFill>
                  <a:schemeClr val="tx2"/>
                </a:solidFill>
                <a:latin typeface="Arial" charset="0"/>
              </a:rPr>
              <a:t>the Clutter</a:t>
            </a:r>
          </a:p>
          <a:p>
            <a:r>
              <a:rPr lang="en-US" dirty="0">
                <a:latin typeface="Arial" charset="0"/>
              </a:rPr>
              <a:t>Truth Two: </a:t>
            </a:r>
            <a:r>
              <a:rPr lang="en-US" dirty="0" smtClean="0">
                <a:latin typeface="Arial" charset="0"/>
              </a:rPr>
              <a:t>Brands </a:t>
            </a:r>
            <a:r>
              <a:rPr lang="en-US" dirty="0">
                <a:latin typeface="Arial" charset="0"/>
              </a:rPr>
              <a:t>are </a:t>
            </a:r>
            <a:r>
              <a:rPr lang="en-US" sz="3500" dirty="0">
                <a:solidFill>
                  <a:schemeClr val="tx2"/>
                </a:solidFill>
                <a:latin typeface="Arial" charset="0"/>
              </a:rPr>
              <a:t>Good</a:t>
            </a:r>
          </a:p>
          <a:p>
            <a:r>
              <a:rPr lang="en-US" dirty="0">
                <a:latin typeface="Arial" charset="0"/>
              </a:rPr>
              <a:t>Truth Three: </a:t>
            </a:r>
            <a:r>
              <a:rPr lang="en-US" dirty="0" smtClean="0">
                <a:latin typeface="Arial" charset="0"/>
              </a:rPr>
              <a:t>Brands </a:t>
            </a:r>
            <a:r>
              <a:rPr lang="en-US" sz="3500" dirty="0">
                <a:solidFill>
                  <a:schemeClr val="tx2"/>
                </a:solidFill>
                <a:latin typeface="Arial" charset="0"/>
              </a:rPr>
              <a:t>Build Consumer Loyalty</a:t>
            </a:r>
          </a:p>
        </p:txBody>
      </p:sp>
    </p:spTree>
    <p:extLst>
      <p:ext uri="{BB962C8B-B14F-4D97-AF65-F5344CB8AC3E}">
        <p14:creationId xmlns:p14="http://schemas.microsoft.com/office/powerpoint/2010/main" val="9485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My Personal Brand Image</a:t>
            </a:r>
            <a:endParaRPr lang="en-US" dirty="0"/>
          </a:p>
        </p:txBody>
      </p:sp>
      <p:sp>
        <p:nvSpPr>
          <p:cNvPr id="5" name="Content Placeholder 4"/>
          <p:cNvSpPr>
            <a:spLocks noGrp="1"/>
          </p:cNvSpPr>
          <p:nvPr>
            <p:ph idx="1"/>
          </p:nvPr>
        </p:nvSpPr>
        <p:spPr/>
        <p:txBody>
          <a:bodyPr>
            <a:normAutofit/>
          </a:bodyPr>
          <a:lstStyle/>
          <a:p>
            <a:r>
              <a:rPr lang="en-US" dirty="0">
                <a:latin typeface="Arial" charset="0"/>
              </a:rPr>
              <a:t>Brand applies to people, too!</a:t>
            </a:r>
          </a:p>
          <a:p>
            <a:r>
              <a:rPr lang="en-US" dirty="0">
                <a:latin typeface="Arial" charset="0"/>
              </a:rPr>
              <a:t>Each of us have elements that create a personal brand image.</a:t>
            </a:r>
          </a:p>
          <a:p>
            <a:r>
              <a:rPr lang="en-US" dirty="0">
                <a:solidFill>
                  <a:schemeClr val="tx2"/>
                </a:solidFill>
                <a:latin typeface="Arial" charset="0"/>
              </a:rPr>
              <a:t>MY BRAND IMAGE IS</a:t>
            </a:r>
            <a:r>
              <a:rPr lang="en-US" dirty="0" smtClean="0">
                <a:latin typeface="Arial" charset="0"/>
              </a:rPr>
              <a:t>…</a:t>
            </a:r>
          </a:p>
          <a:p>
            <a:pPr lvl="1"/>
            <a:r>
              <a:rPr lang="en-US" dirty="0" smtClean="0">
                <a:latin typeface="Arial" charset="0"/>
              </a:rPr>
              <a:t>write </a:t>
            </a:r>
            <a:r>
              <a:rPr lang="en-US" dirty="0">
                <a:latin typeface="Arial" charset="0"/>
              </a:rPr>
              <a:t>down words that describe your </a:t>
            </a:r>
            <a:r>
              <a:rPr lang="en-US" dirty="0" smtClean="0">
                <a:latin typeface="Arial" charset="0"/>
              </a:rPr>
              <a:t>personal brand image</a:t>
            </a:r>
            <a:endParaRPr lang="en-US" dirty="0">
              <a:latin typeface="Arial" charset="0"/>
            </a:endParaRPr>
          </a:p>
        </p:txBody>
      </p:sp>
    </p:spTree>
    <p:extLst>
      <p:ext uri="{BB962C8B-B14F-4D97-AF65-F5344CB8AC3E}">
        <p14:creationId xmlns:p14="http://schemas.microsoft.com/office/powerpoint/2010/main" val="177229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Take a Snapshot</a:t>
            </a:r>
            <a:endParaRPr lang="en-US" dirty="0"/>
          </a:p>
        </p:txBody>
      </p:sp>
      <p:sp>
        <p:nvSpPr>
          <p:cNvPr id="5" name="Content Placeholder 4"/>
          <p:cNvSpPr>
            <a:spLocks noGrp="1"/>
          </p:cNvSpPr>
          <p:nvPr>
            <p:ph idx="1"/>
          </p:nvPr>
        </p:nvSpPr>
        <p:spPr/>
        <p:txBody>
          <a:bodyPr>
            <a:normAutofit/>
          </a:bodyPr>
          <a:lstStyle/>
          <a:p>
            <a:r>
              <a:rPr lang="en-US" sz="3000" dirty="0">
                <a:latin typeface="Arial" charset="0"/>
              </a:rPr>
              <a:t>Internal</a:t>
            </a:r>
          </a:p>
          <a:p>
            <a:r>
              <a:rPr lang="en-US" sz="3000" dirty="0">
                <a:latin typeface="Arial" charset="0"/>
              </a:rPr>
              <a:t>External</a:t>
            </a:r>
          </a:p>
        </p:txBody>
      </p:sp>
    </p:spTree>
    <p:extLst>
      <p:ext uri="{BB962C8B-B14F-4D97-AF65-F5344CB8AC3E}">
        <p14:creationId xmlns:p14="http://schemas.microsoft.com/office/powerpoint/2010/main" val="177229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charset="0"/>
              </a:rPr>
              <a:t>Brand Image</a:t>
            </a:r>
            <a:endParaRPr lang="en-US" dirty="0"/>
          </a:p>
        </p:txBody>
      </p:sp>
      <p:sp>
        <p:nvSpPr>
          <p:cNvPr id="5" name="Content Placeholder 4"/>
          <p:cNvSpPr>
            <a:spLocks noGrp="1"/>
          </p:cNvSpPr>
          <p:nvPr>
            <p:ph idx="1"/>
          </p:nvPr>
        </p:nvSpPr>
        <p:spPr/>
        <p:txBody>
          <a:bodyPr>
            <a:normAutofit/>
          </a:bodyPr>
          <a:lstStyle/>
          <a:p>
            <a:pPr>
              <a:defRPr/>
            </a:pPr>
            <a:r>
              <a:rPr lang="en-US" b="1" dirty="0"/>
              <a:t>Selling It!</a:t>
            </a:r>
          </a:p>
          <a:p>
            <a:pPr>
              <a:defRPr/>
            </a:pPr>
            <a:r>
              <a:rPr lang="en-US" b="1" dirty="0"/>
              <a:t>Selling Yourself</a:t>
            </a:r>
          </a:p>
          <a:p>
            <a:pPr lvl="1">
              <a:defRPr/>
            </a:pPr>
            <a:r>
              <a:rPr lang="en-US" dirty="0"/>
              <a:t>Market Yourself</a:t>
            </a:r>
          </a:p>
          <a:p>
            <a:pPr lvl="1">
              <a:defRPr/>
            </a:pPr>
            <a:r>
              <a:rPr lang="en-US" dirty="0"/>
              <a:t>Remember “It All </a:t>
            </a:r>
            <a:r>
              <a:rPr lang="en-US" dirty="0" smtClean="0"/>
              <a:t>Matters”</a:t>
            </a:r>
            <a:endParaRPr lang="en-US" sz="3400" dirty="0" smtClean="0"/>
          </a:p>
          <a:p>
            <a:pPr marL="457200" lvl="1" indent="0">
              <a:buNone/>
              <a:defRPr/>
            </a:pPr>
            <a:endParaRPr lang="en-US" sz="3400" i="1" dirty="0" smtClean="0">
              <a:solidFill>
                <a:schemeClr val="tx2"/>
              </a:solidFill>
            </a:endParaRPr>
          </a:p>
          <a:p>
            <a:pPr marL="457200" lvl="1" indent="0">
              <a:buNone/>
              <a:defRPr/>
            </a:pPr>
            <a:r>
              <a:rPr lang="en-US" sz="2400" i="1" dirty="0" smtClean="0">
                <a:solidFill>
                  <a:schemeClr val="tx2"/>
                </a:solidFill>
              </a:rPr>
              <a:t>Every </a:t>
            </a:r>
            <a:r>
              <a:rPr lang="en-US" sz="2400" i="1" dirty="0">
                <a:solidFill>
                  <a:schemeClr val="tx2"/>
                </a:solidFill>
              </a:rPr>
              <a:t>job is a self-portrait of the person who did it.  Autograph your work with excellence.</a:t>
            </a:r>
          </a:p>
          <a:p>
            <a:pPr marL="0" indent="0">
              <a:buNone/>
            </a:pPr>
            <a:endParaRPr lang="en-US" dirty="0"/>
          </a:p>
        </p:txBody>
      </p:sp>
    </p:spTree>
    <p:extLst>
      <p:ext uri="{BB962C8B-B14F-4D97-AF65-F5344CB8AC3E}">
        <p14:creationId xmlns:p14="http://schemas.microsoft.com/office/powerpoint/2010/main" val="124914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cs typeface="Arial" charset="0"/>
              </a:rPr>
              <a:t>Personal Brand Inventory</a:t>
            </a:r>
            <a:endParaRPr lang="en-US" dirty="0"/>
          </a:p>
        </p:txBody>
      </p:sp>
      <p:graphicFrame>
        <p:nvGraphicFramePr>
          <p:cNvPr id="4" name="Group 1194"/>
          <p:cNvGraphicFramePr>
            <a:graphicFrameLocks noGrp="1"/>
          </p:cNvGraphicFramePr>
          <p:nvPr>
            <p:ph idx="1"/>
            <p:extLst>
              <p:ext uri="{D42A27DB-BD31-4B8C-83A1-F6EECF244321}">
                <p14:modId xmlns:p14="http://schemas.microsoft.com/office/powerpoint/2010/main" val="2994797463"/>
              </p:ext>
            </p:extLst>
          </p:nvPr>
        </p:nvGraphicFramePr>
        <p:xfrm>
          <a:off x="457200" y="1314450"/>
          <a:ext cx="8229600" cy="4694234"/>
        </p:xfrm>
        <a:graphic>
          <a:graphicData uri="http://schemas.openxmlformats.org/drawingml/2006/table">
            <a:tbl>
              <a:tblPr/>
              <a:tblGrid>
                <a:gridCol w="5637213"/>
                <a:gridCol w="677862"/>
                <a:gridCol w="1236663"/>
                <a:gridCol w="677862"/>
              </a:tblGrid>
              <a:tr h="428598">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Am I a Great Team Member?</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Sometimes</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Would I like to work with someone like me?</a:t>
                      </a:r>
                      <a:endParaRPr kumimoji="0" lang="en-US" sz="12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Would I like to have a team leader like me?</a:t>
                      </a:r>
                      <a:endParaRPr kumimoji="0" lang="en-US" sz="12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I support others like they support me?</a:t>
                      </a:r>
                      <a:endParaRPr kumimoji="0" lang="en-US" sz="12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Am I an Expert?</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people know who I am?</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Am I someone others seek out for advice or ideas?</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Is my expertise known to others?</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25">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I continuously enhance my skills?  Build on my strengths?</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Am I a Visionary?</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I have a personal vision for my life?</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Is it in synch with the values of Target Corporation?</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360">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Have I communicated that vision to others at work?  Life partner?</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7">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I have high standards of myself and others?</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936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cs typeface="Arial" charset="0"/>
              </a:rPr>
              <a:t>Personal Brand </a:t>
            </a:r>
            <a:r>
              <a:rPr lang="en-US" dirty="0" smtClean="0">
                <a:latin typeface="Arial" charset="0"/>
                <a:cs typeface="Arial" charset="0"/>
              </a:rPr>
              <a:t>Inventory</a:t>
            </a:r>
            <a:endParaRPr lang="en-US" dirty="0"/>
          </a:p>
        </p:txBody>
      </p:sp>
      <p:graphicFrame>
        <p:nvGraphicFramePr>
          <p:cNvPr id="6" name="Group 195"/>
          <p:cNvGraphicFramePr>
            <a:graphicFrameLocks/>
          </p:cNvGraphicFramePr>
          <p:nvPr>
            <p:extLst>
              <p:ext uri="{D42A27DB-BD31-4B8C-83A1-F6EECF244321}">
                <p14:modId xmlns:p14="http://schemas.microsoft.com/office/powerpoint/2010/main" val="1107725506"/>
              </p:ext>
            </p:extLst>
          </p:nvPr>
        </p:nvGraphicFramePr>
        <p:xfrm>
          <a:off x="457200" y="1462881"/>
          <a:ext cx="8229600" cy="4259263"/>
        </p:xfrm>
        <a:graphic>
          <a:graphicData uri="http://schemas.openxmlformats.org/drawingml/2006/table">
            <a:tbl>
              <a:tblPr/>
              <a:tblGrid>
                <a:gridCol w="5637213"/>
                <a:gridCol w="677862"/>
                <a:gridCol w="1236663"/>
                <a:gridCol w="677862"/>
              </a:tblGrid>
              <a:tr h="377825">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Do I get results?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others call asking me how I do what I do?</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Am I the benchmark for my work area/pyramid?</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I expect as much from myself as I do from others?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I model getting results everyday?</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Am I Enthusiastic?</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199">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I get excited out loud?  Embrace each day?  Hit the floor running?</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I use a battery charger - seek out other positive people?  Charge up others?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Do I see life as a kid and anticipate each day?</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a:t>
                      </a:r>
                      <a:r>
                        <a:rPr kumimoji="0" lang="en-US"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charset="0"/>
                          <a:cs typeface="Arial" charset="0"/>
                        </a:rPr>
                        <a:t>Is my attitude contagious?  Is it worth catching?</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Helvetica"/>
                        </a:defRPr>
                      </a:lvl1pPr>
                      <a:lvl2pPr marL="457200" algn="l" defTabSz="457200" rtl="0" eaLnBrk="1" latinLnBrk="0" hangingPunct="1">
                        <a:defRPr sz="1800" kern="1200">
                          <a:solidFill>
                            <a:schemeClr val="tx1"/>
                          </a:solidFill>
                          <a:latin typeface="Helvetica"/>
                        </a:defRPr>
                      </a:lvl2pPr>
                      <a:lvl3pPr marL="914400" algn="l" defTabSz="457200" rtl="0" eaLnBrk="1" latinLnBrk="0" hangingPunct="1">
                        <a:defRPr sz="1800" kern="1200">
                          <a:solidFill>
                            <a:schemeClr val="tx1"/>
                          </a:solidFill>
                          <a:latin typeface="Helvetica"/>
                        </a:defRPr>
                      </a:lvl3pPr>
                      <a:lvl4pPr marL="1371600" algn="l" defTabSz="457200" rtl="0" eaLnBrk="1" latinLnBrk="0" hangingPunct="1">
                        <a:defRPr sz="1800" kern="1200">
                          <a:solidFill>
                            <a:schemeClr val="tx1"/>
                          </a:solidFill>
                          <a:latin typeface="Helvetica"/>
                        </a:defRPr>
                      </a:lvl4pPr>
                      <a:lvl5pPr marL="1828800" algn="l" defTabSz="457200" rtl="0" eaLnBrk="1" latinLnBrk="0" hangingPunct="1">
                        <a:defRPr sz="1800" kern="1200">
                          <a:solidFill>
                            <a:schemeClr val="tx1"/>
                          </a:solidFill>
                          <a:latin typeface="Helvetica"/>
                        </a:defRPr>
                      </a:lvl5pPr>
                      <a:lvl6pPr marL="2286000" algn="l" defTabSz="457200" rtl="0" eaLnBrk="1" latinLnBrk="0" hangingPunct="1">
                        <a:defRPr sz="1800" kern="1200">
                          <a:solidFill>
                            <a:schemeClr val="tx1"/>
                          </a:solidFill>
                          <a:latin typeface="Helvetica"/>
                        </a:defRPr>
                      </a:lvl6pPr>
                      <a:lvl7pPr marL="2743200" algn="l" defTabSz="457200" rtl="0" eaLnBrk="1" latinLnBrk="0" hangingPunct="1">
                        <a:defRPr sz="1800" kern="1200">
                          <a:solidFill>
                            <a:schemeClr val="tx1"/>
                          </a:solidFill>
                          <a:latin typeface="Helvetica"/>
                        </a:defRPr>
                      </a:lvl7pPr>
                      <a:lvl8pPr marL="3200400" algn="l" defTabSz="457200" rtl="0" eaLnBrk="1" latinLnBrk="0" hangingPunct="1">
                        <a:defRPr sz="1800" kern="1200">
                          <a:solidFill>
                            <a:schemeClr val="tx1"/>
                          </a:solidFill>
                          <a:latin typeface="Helvetica"/>
                        </a:defRPr>
                      </a:lvl8pPr>
                      <a:lvl9pPr marL="3657600" algn="l" defTabSz="457200" rtl="0" eaLnBrk="1" latinLnBrk="0" hangingPunct="1">
                        <a:defRPr sz="1800" kern="1200">
                          <a:solidFill>
                            <a:schemeClr val="tx1"/>
                          </a:solidFill>
                          <a:latin typeface="Helvetica"/>
                        </a:defRPr>
                      </a:lvl9pPr>
                    </a:lstStyle>
                    <a:p>
                      <a:pPr marL="284163" marR="0" lvl="0" indent="-284163"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8" name="Straight Connector 7"/>
          <p:cNvCxnSpPr/>
          <p:nvPr/>
        </p:nvCxnSpPr>
        <p:spPr>
          <a:xfrm>
            <a:off x="457200" y="1455738"/>
            <a:ext cx="82296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7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B51028"/>
      </a:dk2>
      <a:lt2>
        <a:srgbClr val="FFFCF3"/>
      </a:lt2>
      <a:accent1>
        <a:srgbClr val="B51028"/>
      </a:accent1>
      <a:accent2>
        <a:srgbClr val="575755"/>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2223</Words>
  <Application>Microsoft Office PowerPoint</Application>
  <PresentationFormat>On-screen Show (4:3)</PresentationFormat>
  <Paragraphs>340</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Your Personal Brand</vt:lpstr>
      <vt:lpstr>Today we will </vt:lpstr>
      <vt:lpstr>What is a Brand?</vt:lpstr>
      <vt:lpstr>Three Truths About Brands</vt:lpstr>
      <vt:lpstr>My Personal Brand Image</vt:lpstr>
      <vt:lpstr>Take a Snapshot</vt:lpstr>
      <vt:lpstr>Brand Image</vt:lpstr>
      <vt:lpstr>Personal Brand Inventory</vt:lpstr>
      <vt:lpstr>Personal Brand Inventory</vt:lpstr>
      <vt:lpstr>Communicate Your Brand</vt:lpstr>
      <vt:lpstr>Common Characteristics of Leaders</vt:lpstr>
      <vt:lpstr>Reflection</vt:lpstr>
      <vt:lpstr>How Defined is Your Brand?</vt:lpstr>
      <vt:lpstr>Let’s put it to the test! </vt:lpstr>
      <vt:lpstr>Conclusion</vt:lpstr>
      <vt:lpstr>Thank You</vt:lpstr>
    </vt:vector>
  </TitlesOfParts>
  <Company>Mary Chong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Chong</dc:creator>
  <cp:lastModifiedBy>Ella.Arroyo</cp:lastModifiedBy>
  <cp:revision>36</cp:revision>
  <dcterms:created xsi:type="dcterms:W3CDTF">2013-03-28T22:19:03Z</dcterms:created>
  <dcterms:modified xsi:type="dcterms:W3CDTF">2014-09-25T04:37:59Z</dcterms:modified>
</cp:coreProperties>
</file>