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8"/>
  </p:handoutMasterIdLst>
  <p:sldIdLst>
    <p:sldId id="256" r:id="rId2"/>
    <p:sldId id="257" r:id="rId3"/>
    <p:sldId id="258" r:id="rId4"/>
    <p:sldId id="268" r:id="rId5"/>
    <p:sldId id="289" r:id="rId6"/>
    <p:sldId id="278" r:id="rId7"/>
    <p:sldId id="323" r:id="rId8"/>
    <p:sldId id="281" r:id="rId9"/>
    <p:sldId id="283" r:id="rId10"/>
    <p:sldId id="314" r:id="rId11"/>
    <p:sldId id="315" r:id="rId12"/>
    <p:sldId id="316" r:id="rId13"/>
    <p:sldId id="317" r:id="rId14"/>
    <p:sldId id="318" r:id="rId15"/>
    <p:sldId id="293" r:id="rId16"/>
    <p:sldId id="313" r:id="rId17"/>
    <p:sldId id="303" r:id="rId18"/>
    <p:sldId id="304" r:id="rId19"/>
    <p:sldId id="301" r:id="rId20"/>
    <p:sldId id="302" r:id="rId21"/>
    <p:sldId id="296" r:id="rId22"/>
    <p:sldId id="285" r:id="rId23"/>
    <p:sldId id="297" r:id="rId24"/>
    <p:sldId id="305" r:id="rId25"/>
    <p:sldId id="299" r:id="rId26"/>
    <p:sldId id="319" r:id="rId27"/>
    <p:sldId id="298" r:id="rId28"/>
    <p:sldId id="292" r:id="rId29"/>
    <p:sldId id="308" r:id="rId30"/>
    <p:sldId id="276" r:id="rId31"/>
    <p:sldId id="310" r:id="rId32"/>
    <p:sldId id="320" r:id="rId33"/>
    <p:sldId id="311" r:id="rId34"/>
    <p:sldId id="321" r:id="rId35"/>
    <p:sldId id="269" r:id="rId36"/>
    <p:sldId id="322" r:id="rId37"/>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19" autoAdjust="0"/>
    <p:restoredTop sz="94660"/>
  </p:normalViewPr>
  <p:slideViewPr>
    <p:cSldViewPr>
      <p:cViewPr>
        <p:scale>
          <a:sx n="150" d="100"/>
          <a:sy n="150" d="100"/>
        </p:scale>
        <p:origin x="-13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3177" tIns="46589" rIns="93177" bIns="46589" rtlCol="0"/>
          <a:lstStyle>
            <a:lvl1pPr algn="r">
              <a:defRPr sz="1200"/>
            </a:lvl1pPr>
          </a:lstStyle>
          <a:p>
            <a:fld id="{55064132-B3A0-4CCE-99D5-87E51288727B}" type="datetimeFigureOut">
              <a:rPr lang="en-US" smtClean="0"/>
              <a:t>11/5/15</a:t>
            </a:fld>
            <a:endParaRPr lang="en-US"/>
          </a:p>
        </p:txBody>
      </p:sp>
      <p:sp>
        <p:nvSpPr>
          <p:cNvPr id="4" name="Footer Placeholder 3"/>
          <p:cNvSpPr>
            <a:spLocks noGrp="1"/>
          </p:cNvSpPr>
          <p:nvPr>
            <p:ph type="ftr" sz="quarter" idx="2"/>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7" tIns="46589" rIns="93177" bIns="46589" rtlCol="0" anchor="b"/>
          <a:lstStyle>
            <a:lvl1pPr algn="r">
              <a:defRPr sz="1200"/>
            </a:lvl1pPr>
          </a:lstStyle>
          <a:p>
            <a:fld id="{A11F9345-F41D-495E-B87F-6ED1C9B65E34}" type="slidenum">
              <a:rPr lang="en-US" smtClean="0"/>
              <a:t>‹#›</a:t>
            </a:fld>
            <a:endParaRPr lang="en-US"/>
          </a:p>
        </p:txBody>
      </p:sp>
    </p:spTree>
    <p:extLst>
      <p:ext uri="{BB962C8B-B14F-4D97-AF65-F5344CB8AC3E}">
        <p14:creationId xmlns:p14="http://schemas.microsoft.com/office/powerpoint/2010/main" val="19491796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11/5/15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11/5/15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tuhsc.edu/so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greeworks.texastech.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tuhsc.edu/sop/academicinfo/docs/Spring_2016_Final_Exam_Schedule_revB.pdf" TargetMode="External"/><Relationship Id="rId4" Type="http://schemas.openxmlformats.org/officeDocument/2006/relationships/hyperlink" Target="http://www.ttuhsc.edu/sop/faculty/selfgov/curricularaffairs/spring2016_syllabi.aspx" TargetMode="External"/><Relationship Id="rId1" Type="http://schemas.openxmlformats.org/officeDocument/2006/relationships/slideLayout" Target="../slideLayouts/slideLayout2.xml"/><Relationship Id="rId2" Type="http://schemas.openxmlformats.org/officeDocument/2006/relationships/hyperlink" Target="http://www.ttuhsc.edu/sop/academicinfo/docspring_2016_Final_Exam_Schedule_revB.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P3 Spring Registration</a:t>
            </a:r>
            <a:endParaRPr lang="en-US" dirty="0"/>
          </a:p>
        </p:txBody>
      </p:sp>
      <p:sp>
        <p:nvSpPr>
          <p:cNvPr id="3" name="Subtitle 2"/>
          <p:cNvSpPr>
            <a:spLocks noGrp="1"/>
          </p:cNvSpPr>
          <p:nvPr>
            <p:ph type="subTitle" idx="1"/>
          </p:nvPr>
        </p:nvSpPr>
        <p:spPr/>
        <p:txBody>
          <a:bodyPr/>
          <a:lstStyle/>
          <a:p>
            <a:r>
              <a:rPr lang="en-US" dirty="0" smtClean="0"/>
              <a:t>Dr. Charles Seifert presents:</a:t>
            </a:r>
            <a:endParaRPr lang="en-US" dirty="0"/>
          </a:p>
        </p:txBody>
      </p:sp>
      <p:sp>
        <p:nvSpPr>
          <p:cNvPr id="4" name="TextBox 3"/>
          <p:cNvSpPr txBox="1"/>
          <p:nvPr/>
        </p:nvSpPr>
        <p:spPr>
          <a:xfrm>
            <a:off x="381000" y="5486400"/>
            <a:ext cx="8382000" cy="369332"/>
          </a:xfrm>
          <a:prstGeom prst="rect">
            <a:avLst/>
          </a:prstGeom>
          <a:noFill/>
        </p:spPr>
        <p:txBody>
          <a:bodyPr wrap="square" rtlCol="0">
            <a:spAutoFit/>
          </a:bodyPr>
          <a:lstStyle/>
          <a:p>
            <a:pPr algn="ctr"/>
            <a:r>
              <a:rPr lang="en-US" dirty="0" smtClean="0"/>
              <a:t>Registration Opens November 10 @ 5 a.m. and ends on January 3 @ 5 p.m.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5-10-23 at 4.26.44 PM.png"/>
          <p:cNvPicPr>
            <a:picLocks noGrp="1" noChangeAspect="1"/>
          </p:cNvPicPr>
          <p:nvPr>
            <p:ph idx="1"/>
          </p:nvPr>
        </p:nvPicPr>
        <p:blipFill>
          <a:blip r:embed="rId2">
            <a:extLst>
              <a:ext uri="{28A0092B-C50C-407E-A947-70E740481C1C}">
                <a14:useLocalDpi xmlns:a14="http://schemas.microsoft.com/office/drawing/2010/main" val="0"/>
              </a:ext>
            </a:extLst>
          </a:blip>
          <a:srcRect t="-12316" b="-12316"/>
          <a:stretch>
            <a:fillRect/>
          </a:stretch>
        </p:blipFill>
        <p:spPr/>
      </p:pic>
    </p:spTree>
    <p:extLst>
      <p:ext uri="{BB962C8B-B14F-4D97-AF65-F5344CB8AC3E}">
        <p14:creationId xmlns:p14="http://schemas.microsoft.com/office/powerpoint/2010/main" val="127555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0-23 at 4.27.16 PM.png"/>
          <p:cNvPicPr>
            <a:picLocks noGrp="1" noChangeAspect="1"/>
          </p:cNvPicPr>
          <p:nvPr>
            <p:ph idx="1"/>
          </p:nvPr>
        </p:nvPicPr>
        <p:blipFill>
          <a:blip r:embed="rId2">
            <a:extLst>
              <a:ext uri="{28A0092B-C50C-407E-A947-70E740481C1C}">
                <a14:useLocalDpi xmlns:a14="http://schemas.microsoft.com/office/drawing/2010/main" val="0"/>
              </a:ext>
            </a:extLst>
          </a:blip>
          <a:srcRect l="-15293" r="-15293"/>
          <a:stretch>
            <a:fillRect/>
          </a:stretch>
        </p:blipFill>
        <p:spPr/>
      </p:pic>
    </p:spTree>
    <p:extLst>
      <p:ext uri="{BB962C8B-B14F-4D97-AF65-F5344CB8AC3E}">
        <p14:creationId xmlns:p14="http://schemas.microsoft.com/office/powerpoint/2010/main" val="88392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0-23 at 4.27.40 PM.png"/>
          <p:cNvPicPr>
            <a:picLocks noGrp="1" noChangeAspect="1"/>
          </p:cNvPicPr>
          <p:nvPr>
            <p:ph idx="1"/>
          </p:nvPr>
        </p:nvPicPr>
        <p:blipFill>
          <a:blip r:embed="rId2">
            <a:extLst>
              <a:ext uri="{28A0092B-C50C-407E-A947-70E740481C1C}">
                <a14:useLocalDpi xmlns:a14="http://schemas.microsoft.com/office/drawing/2010/main" val="0"/>
              </a:ext>
            </a:extLst>
          </a:blip>
          <a:srcRect t="-10138" b="-10138"/>
          <a:stretch>
            <a:fillRect/>
          </a:stretch>
        </p:blipFill>
        <p:spPr/>
      </p:pic>
    </p:spTree>
    <p:extLst>
      <p:ext uri="{BB962C8B-B14F-4D97-AF65-F5344CB8AC3E}">
        <p14:creationId xmlns:p14="http://schemas.microsoft.com/office/powerpoint/2010/main" val="12593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0-23 at 4.28.40 PM.png"/>
          <p:cNvPicPr>
            <a:picLocks noGrp="1" noChangeAspect="1"/>
          </p:cNvPicPr>
          <p:nvPr>
            <p:ph idx="1"/>
          </p:nvPr>
        </p:nvPicPr>
        <p:blipFill>
          <a:blip r:embed="rId2">
            <a:extLst>
              <a:ext uri="{28A0092B-C50C-407E-A947-70E740481C1C}">
                <a14:useLocalDpi xmlns:a14="http://schemas.microsoft.com/office/drawing/2010/main" val="0"/>
              </a:ext>
            </a:extLst>
          </a:blip>
          <a:srcRect t="-3703" b="-3703"/>
          <a:stretch>
            <a:fillRect/>
          </a:stretch>
        </p:blipFill>
        <p:spPr/>
      </p:pic>
    </p:spTree>
    <p:extLst>
      <p:ext uri="{BB962C8B-B14F-4D97-AF65-F5344CB8AC3E}">
        <p14:creationId xmlns:p14="http://schemas.microsoft.com/office/powerpoint/2010/main" val="309617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0-23 at 4.29.17 PM.png"/>
          <p:cNvPicPr>
            <a:picLocks noGrp="1" noChangeAspect="1"/>
          </p:cNvPicPr>
          <p:nvPr>
            <p:ph idx="1"/>
          </p:nvPr>
        </p:nvPicPr>
        <p:blipFill>
          <a:blip r:embed="rId2">
            <a:extLst>
              <a:ext uri="{28A0092B-C50C-407E-A947-70E740481C1C}">
                <a14:useLocalDpi xmlns:a14="http://schemas.microsoft.com/office/drawing/2010/main" val="0"/>
              </a:ext>
            </a:extLst>
          </a:blip>
          <a:srcRect t="-8923" b="-8923"/>
          <a:stretch>
            <a:fillRect/>
          </a:stretch>
        </p:blipFill>
        <p:spPr/>
      </p:pic>
    </p:spTree>
    <p:extLst>
      <p:ext uri="{BB962C8B-B14F-4D97-AF65-F5344CB8AC3E}">
        <p14:creationId xmlns:p14="http://schemas.microsoft.com/office/powerpoint/2010/main" val="226789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Electives	</a:t>
            </a:r>
            <a:endParaRPr lang="en-US" dirty="0"/>
          </a:p>
        </p:txBody>
      </p:sp>
      <p:sp>
        <p:nvSpPr>
          <p:cNvPr id="3" name="Content Placeholder 2"/>
          <p:cNvSpPr>
            <a:spLocks noGrp="1"/>
          </p:cNvSpPr>
          <p:nvPr>
            <p:ph idx="1"/>
          </p:nvPr>
        </p:nvSpPr>
        <p:spPr/>
        <p:txBody>
          <a:bodyPr>
            <a:normAutofit/>
          </a:bodyPr>
          <a:lstStyle/>
          <a:p>
            <a:r>
              <a:rPr lang="en-US" dirty="0" smtClean="0"/>
              <a:t>Electives are taught face-to-face and must be taken during </a:t>
            </a:r>
            <a:r>
              <a:rPr lang="en-US" b="1" dirty="0" smtClean="0">
                <a:solidFill>
                  <a:srgbClr val="FF0000"/>
                </a:solidFill>
              </a:rPr>
              <a:t>non-rotation periods.</a:t>
            </a:r>
            <a:r>
              <a:rPr lang="en-US" b="1" dirty="0" smtClean="0"/>
              <a:t>  Do not select a rotation as the same time you have a rotation.</a:t>
            </a:r>
            <a:endParaRPr lang="en-US" b="1" dirty="0" smtClean="0">
              <a:solidFill>
                <a:srgbClr val="FF0000"/>
              </a:solidFill>
            </a:endParaRPr>
          </a:p>
          <a:p>
            <a:r>
              <a:rPr lang="en-US" dirty="0" smtClean="0"/>
              <a:t>Electives are set to run in six-week blocks to coincide with rotations.</a:t>
            </a:r>
          </a:p>
          <a:p>
            <a:r>
              <a:rPr lang="en-US" dirty="0" smtClean="0"/>
              <a:t>Two electives are scheduled in each six-week block.</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Electives Continued </a:t>
            </a:r>
            <a:endParaRPr lang="en-US" dirty="0"/>
          </a:p>
        </p:txBody>
      </p:sp>
      <p:sp>
        <p:nvSpPr>
          <p:cNvPr id="3" name="Content Placeholder 2"/>
          <p:cNvSpPr>
            <a:spLocks noGrp="1"/>
          </p:cNvSpPr>
          <p:nvPr>
            <p:ph idx="1"/>
          </p:nvPr>
        </p:nvSpPr>
        <p:spPr/>
        <p:txBody>
          <a:bodyPr>
            <a:normAutofit lnSpcReduction="10000"/>
          </a:bodyPr>
          <a:lstStyle/>
          <a:p>
            <a:r>
              <a:rPr lang="en-US" dirty="0"/>
              <a:t>You must have a total of three electives during your P3 year.  If you have two rotations in the fall, then you will select only one elective in the </a:t>
            </a:r>
            <a:r>
              <a:rPr lang="en-US" dirty="0" smtClean="0"/>
              <a:t>fall</a:t>
            </a:r>
            <a:r>
              <a:rPr lang="en-US" dirty="0" smtClean="0"/>
              <a:t>.  </a:t>
            </a:r>
            <a:r>
              <a:rPr lang="en-US" dirty="0"/>
              <a:t>If you have only one rotation in the spring, then you will select two electives in the spring.  You must have a total of three electives during your entire P3 year (add fall electives to your spring electives – 2 electives taken in fall requires that you take only 1 elective in the spring).</a:t>
            </a:r>
          </a:p>
          <a:p>
            <a:endParaRPr lang="en-US" dirty="0"/>
          </a:p>
        </p:txBody>
      </p:sp>
    </p:spTree>
    <p:extLst>
      <p:ext uri="{BB962C8B-B14F-4D97-AF65-F5344CB8AC3E}">
        <p14:creationId xmlns:p14="http://schemas.microsoft.com/office/powerpoint/2010/main" val="10473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Electives are subject to change</a:t>
            </a:r>
            <a:endParaRPr lang="en-US" dirty="0"/>
          </a:p>
        </p:txBody>
      </p:sp>
      <p:sp>
        <p:nvSpPr>
          <p:cNvPr id="3" name="Content Placeholder 2"/>
          <p:cNvSpPr>
            <a:spLocks noGrp="1"/>
          </p:cNvSpPr>
          <p:nvPr>
            <p:ph idx="1"/>
          </p:nvPr>
        </p:nvSpPr>
        <p:spPr/>
        <p:txBody>
          <a:bodyPr/>
          <a:lstStyle/>
          <a:p>
            <a:r>
              <a:rPr lang="en-US" dirty="0" smtClean="0"/>
              <a:t>There are several reasons there can be changes made to an elective offering.</a:t>
            </a:r>
          </a:p>
          <a:p>
            <a:pPr lvl="1"/>
            <a:r>
              <a:rPr lang="en-US" dirty="0" smtClean="0"/>
              <a:t>Faculty resign position.  No other faculty available to teach the course.</a:t>
            </a:r>
          </a:p>
          <a:p>
            <a:pPr lvl="1"/>
            <a:r>
              <a:rPr lang="en-US" dirty="0" smtClean="0"/>
              <a:t>Faculty have teaching conflicts with electives</a:t>
            </a:r>
          </a:p>
          <a:p>
            <a:pPr lvl="1"/>
            <a:r>
              <a:rPr lang="en-US" dirty="0" smtClean="0"/>
              <a:t>Enrollment fails to meet the minimum enrollment of 10 students.</a:t>
            </a:r>
            <a:endParaRPr lang="en-US" dirty="0"/>
          </a:p>
        </p:txBody>
      </p:sp>
    </p:spTree>
    <p:extLst>
      <p:ext uri="{BB962C8B-B14F-4D97-AF65-F5344CB8AC3E}">
        <p14:creationId xmlns:p14="http://schemas.microsoft.com/office/powerpoint/2010/main" val="2043141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Project Elective</a:t>
            </a:r>
            <a:endParaRPr lang="en-US" dirty="0"/>
          </a:p>
        </p:txBody>
      </p:sp>
      <p:sp>
        <p:nvSpPr>
          <p:cNvPr id="3" name="Content Placeholder 2"/>
          <p:cNvSpPr>
            <a:spLocks noGrp="1"/>
          </p:cNvSpPr>
          <p:nvPr>
            <p:ph idx="1"/>
          </p:nvPr>
        </p:nvSpPr>
        <p:spPr/>
        <p:txBody>
          <a:bodyPr/>
          <a:lstStyle/>
          <a:p>
            <a:r>
              <a:rPr lang="en-US" dirty="0" smtClean="0"/>
              <a:t>Special Project Electives  - independent study for a student with the aid of faculty mentor. </a:t>
            </a:r>
          </a:p>
          <a:p>
            <a:endParaRPr lang="en-US" dirty="0"/>
          </a:p>
          <a:p>
            <a:r>
              <a:rPr lang="en-US" dirty="0" smtClean="0"/>
              <a:t> Student </a:t>
            </a:r>
            <a:r>
              <a:rPr lang="en-US" dirty="0"/>
              <a:t>who enjoys working </a:t>
            </a:r>
            <a:r>
              <a:rPr lang="en-US" dirty="0" smtClean="0"/>
              <a:t>independently can be researched-based or clinical.   </a:t>
            </a:r>
          </a:p>
          <a:p>
            <a:pPr marL="118872" indent="0">
              <a:buNone/>
            </a:pPr>
            <a:endParaRPr lang="en-US" dirty="0" smtClean="0"/>
          </a:p>
          <a:p>
            <a:r>
              <a:rPr lang="en-US" dirty="0" smtClean="0"/>
              <a:t>Contract for Completion.</a:t>
            </a:r>
          </a:p>
          <a:p>
            <a:endParaRPr lang="en-US" dirty="0"/>
          </a:p>
          <a:p>
            <a:r>
              <a:rPr lang="en-US" dirty="0" smtClean="0"/>
              <a:t>Contact Student Services for paperwork.</a:t>
            </a:r>
          </a:p>
          <a:p>
            <a:endParaRPr lang="en-US" dirty="0"/>
          </a:p>
          <a:p>
            <a:endParaRPr lang="en-US" dirty="0" smtClean="0"/>
          </a:p>
        </p:txBody>
      </p:sp>
    </p:spTree>
    <p:extLst>
      <p:ext uri="{BB962C8B-B14F-4D97-AF65-F5344CB8AC3E}">
        <p14:creationId xmlns:p14="http://schemas.microsoft.com/office/powerpoint/2010/main" val="6370516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 Course Numbers</a:t>
            </a:r>
            <a:endParaRPr lang="en-US" dirty="0"/>
          </a:p>
        </p:txBody>
      </p:sp>
      <p:sp>
        <p:nvSpPr>
          <p:cNvPr id="3" name="Content Placeholder 2"/>
          <p:cNvSpPr>
            <a:spLocks noGrp="1"/>
          </p:cNvSpPr>
          <p:nvPr>
            <p:ph idx="1"/>
          </p:nvPr>
        </p:nvSpPr>
        <p:spPr/>
        <p:txBody>
          <a:bodyPr/>
          <a:lstStyle/>
          <a:p>
            <a:r>
              <a:rPr lang="en-US" dirty="0" smtClean="0"/>
              <a:t>You will not enroll in all rotations in a term.  </a:t>
            </a:r>
          </a:p>
          <a:p>
            <a:r>
              <a:rPr lang="en-US" dirty="0" smtClean="0"/>
              <a:t>Enroll only in assigned rotations for a term with dates of January 4 -May 13</a:t>
            </a:r>
          </a:p>
          <a:p>
            <a:r>
              <a:rPr lang="en-US" dirty="0" smtClean="0"/>
              <a:t>These are the rotation course numbers for P3 rotations:</a:t>
            </a:r>
          </a:p>
          <a:p>
            <a:pPr lvl="1"/>
            <a:r>
              <a:rPr lang="en-US" dirty="0" smtClean="0"/>
              <a:t>Phar 4270 Community </a:t>
            </a:r>
          </a:p>
          <a:p>
            <a:pPr lvl="1"/>
            <a:r>
              <a:rPr lang="en-US" dirty="0" smtClean="0"/>
              <a:t>Phar 4274 Institutional Pharmacy Practice</a:t>
            </a:r>
          </a:p>
          <a:p>
            <a:pPr lvl="1"/>
            <a:r>
              <a:rPr lang="en-US" dirty="0" smtClean="0"/>
              <a:t>Phar 4275  Ambulatory Clinical Skills</a:t>
            </a:r>
          </a:p>
          <a:p>
            <a:pPr lvl="1"/>
            <a:r>
              <a:rPr lang="en-US" dirty="0" smtClean="0"/>
              <a:t>Phar 4276  Inpatient Clinical Skills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Responsibility</a:t>
            </a:r>
            <a:endParaRPr lang="en-US" dirty="0"/>
          </a:p>
        </p:txBody>
      </p:sp>
      <p:sp>
        <p:nvSpPr>
          <p:cNvPr id="3" name="Content Placeholder 2"/>
          <p:cNvSpPr>
            <a:spLocks noGrp="1"/>
          </p:cNvSpPr>
          <p:nvPr>
            <p:ph idx="1"/>
          </p:nvPr>
        </p:nvSpPr>
        <p:spPr/>
        <p:txBody>
          <a:bodyPr>
            <a:normAutofit/>
          </a:bodyPr>
          <a:lstStyle/>
          <a:p>
            <a:r>
              <a:rPr lang="en-US" dirty="0" smtClean="0"/>
              <a:t>At all times it is the student’s responsibility to enroll in the required courses to meet graduation requirements.</a:t>
            </a:r>
          </a:p>
          <a:p>
            <a:r>
              <a:rPr lang="en-US" dirty="0" smtClean="0"/>
              <a:t>The student may change their schedule at any time prior to the first day of the semester.  Once the semester begins, any changes must be submitted to Student Services who will then authorize the Registrar to make the changes in the schedule.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Errors in Enrollment for Rotations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Please keep in mind that you must enroll through the </a:t>
            </a:r>
            <a:r>
              <a:rPr lang="en-US" dirty="0" err="1" smtClean="0"/>
              <a:t>WebPortal</a:t>
            </a:r>
            <a:r>
              <a:rPr lang="en-US" dirty="0" smtClean="0"/>
              <a:t> for all assigned rotations. </a:t>
            </a:r>
          </a:p>
          <a:p>
            <a:r>
              <a:rPr lang="en-US" dirty="0" smtClean="0">
                <a:solidFill>
                  <a:srgbClr val="FF0000"/>
                </a:solidFill>
              </a:rPr>
              <a:t>The Experiential Office sets your rotations in E*Value.  E*Value is not the official registration site.  This site only notifies you of rotations for which you must register.</a:t>
            </a:r>
          </a:p>
          <a:p>
            <a:r>
              <a:rPr lang="en-US" dirty="0" smtClean="0">
                <a:solidFill>
                  <a:srgbClr val="FF0000"/>
                </a:solidFill>
              </a:rPr>
              <a:t>If you do not register through the </a:t>
            </a:r>
            <a:r>
              <a:rPr lang="en-US" dirty="0" err="1" smtClean="0">
                <a:solidFill>
                  <a:srgbClr val="FF0000"/>
                </a:solidFill>
              </a:rPr>
              <a:t>WebPortal</a:t>
            </a:r>
            <a:r>
              <a:rPr lang="en-US" dirty="0" smtClean="0">
                <a:solidFill>
                  <a:srgbClr val="FF0000"/>
                </a:solidFill>
              </a:rPr>
              <a:t> for your rotations, you can fall one year behind.</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E*Value and Rotations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view your Experiential Program rotation course numbers for registration, go to your profile page in E*Value.</a:t>
            </a:r>
          </a:p>
          <a:p>
            <a:endParaRPr lang="en-US" dirty="0" smtClean="0"/>
          </a:p>
          <a:p>
            <a:r>
              <a:rPr lang="en-US" dirty="0" smtClean="0"/>
              <a:t>To Access E*Value:</a:t>
            </a:r>
          </a:p>
          <a:p>
            <a:pPr lvl="1"/>
            <a:r>
              <a:rPr lang="en-US" dirty="0" smtClean="0"/>
              <a:t>Go to the School of Pharmacy webpage:  </a:t>
            </a:r>
            <a:r>
              <a:rPr lang="en-US" dirty="0" smtClean="0">
                <a:hlinkClick r:id="rId2"/>
              </a:rPr>
              <a:t>www.ttuhsc.edu/sop</a:t>
            </a:r>
            <a:endParaRPr lang="en-US" dirty="0" smtClean="0"/>
          </a:p>
          <a:p>
            <a:pPr lvl="1"/>
            <a:r>
              <a:rPr lang="en-US" dirty="0" smtClean="0"/>
              <a:t>Click on E*Value Access in the left-hand menu.</a:t>
            </a:r>
          </a:p>
          <a:p>
            <a:pPr lvl="2"/>
            <a:r>
              <a:rPr lang="en-US" dirty="0" smtClean="0"/>
              <a:t>Login Name &amp; Password have been previously sent to you by the Experiential Program office.</a:t>
            </a:r>
          </a:p>
          <a:p>
            <a:pPr lvl="2"/>
            <a:r>
              <a:rPr lang="en-US" dirty="0" smtClean="0"/>
              <a:t>If you do not know your login information, or have trouble logging in, please contact the Experiential Program staff member on your campus.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E*Value – Finding Assigned Rotations</a:t>
            </a:r>
            <a:br>
              <a:rPr lang="en-US" sz="2000" dirty="0" smtClean="0"/>
            </a:br>
            <a:endParaRPr lang="en-US" sz="2000" dirty="0"/>
          </a:p>
        </p:txBody>
      </p:sp>
      <p:pic>
        <p:nvPicPr>
          <p:cNvPr id="8" name="Content Placeholder 7"/>
          <p:cNvPicPr>
            <a:picLocks noGrp="1"/>
          </p:cNvPicPr>
          <p:nvPr>
            <p:ph idx="1"/>
          </p:nvPr>
        </p:nvPicPr>
        <p:blipFill>
          <a:blip r:embed="rId2"/>
          <a:srcRect l="-38" r="-38"/>
          <a:stretch>
            <a:fillRect/>
          </a:stretch>
        </p:blipFill>
        <p:spPr>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E*Value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on the “Schedules” tile and then the “Reports” menu item.  </a:t>
            </a:r>
          </a:p>
          <a:p>
            <a:r>
              <a:rPr lang="en-US" dirty="0" smtClean="0"/>
              <a:t>You can now choose “Rosters” from the Schedules box.</a:t>
            </a:r>
          </a:p>
          <a:p>
            <a:r>
              <a:rPr lang="en-US" dirty="0" smtClean="0"/>
              <a:t>You will run a </a:t>
            </a:r>
            <a:r>
              <a:rPr lang="en-US" u="sng" dirty="0" smtClean="0"/>
              <a:t>Roster Schedule Report </a:t>
            </a:r>
            <a:r>
              <a:rPr lang="en-US" dirty="0" smtClean="0"/>
              <a:t>to get your spring rotation schedule</a:t>
            </a:r>
            <a:r>
              <a:rPr lang="en-US" dirty="0"/>
              <a:t>. Remember </a:t>
            </a:r>
            <a:r>
              <a:rPr lang="en-US" dirty="0" smtClean="0"/>
              <a:t>you are </a:t>
            </a:r>
            <a:r>
              <a:rPr lang="en-US" dirty="0"/>
              <a:t>only </a:t>
            </a:r>
            <a:r>
              <a:rPr lang="en-US" dirty="0" smtClean="0"/>
              <a:t>to enroll </a:t>
            </a:r>
            <a:r>
              <a:rPr lang="en-US" dirty="0"/>
              <a:t>in rotations assigned for the specific term of </a:t>
            </a:r>
            <a:r>
              <a:rPr lang="en-US" dirty="0" smtClean="0"/>
              <a:t>registration.</a:t>
            </a:r>
          </a:p>
          <a:p>
            <a:r>
              <a:rPr lang="en-US" dirty="0" smtClean="0"/>
              <a:t>Select “</a:t>
            </a:r>
            <a:r>
              <a:rPr lang="en-US" b="1" dirty="0" smtClean="0"/>
              <a:t>01/04/2016</a:t>
            </a:r>
            <a:r>
              <a:rPr lang="en-US" dirty="0" smtClean="0"/>
              <a:t>”</a:t>
            </a:r>
            <a:r>
              <a:rPr lang="en-US" b="1" dirty="0" smtClean="0"/>
              <a:t> </a:t>
            </a:r>
            <a:r>
              <a:rPr lang="en-US" dirty="0" smtClean="0"/>
              <a:t>as the </a:t>
            </a:r>
            <a:r>
              <a:rPr lang="en-US" b="1" dirty="0" smtClean="0"/>
              <a:t>Start Date</a:t>
            </a:r>
            <a:r>
              <a:rPr lang="en-US" dirty="0" smtClean="0"/>
              <a:t>, and “</a:t>
            </a:r>
            <a:r>
              <a:rPr lang="en-US" b="1" dirty="0" smtClean="0"/>
              <a:t>05/13/2016</a:t>
            </a:r>
            <a:r>
              <a:rPr lang="en-US" dirty="0" smtClean="0"/>
              <a:t>” as the </a:t>
            </a:r>
            <a:r>
              <a:rPr lang="en-US" b="1" dirty="0" smtClean="0"/>
              <a:t>End Date</a:t>
            </a:r>
            <a:r>
              <a:rPr lang="en-US" dirty="0" smtClean="0"/>
              <a:t>. You should not have to change any of the other filter options.</a:t>
            </a:r>
          </a:p>
          <a:p>
            <a:r>
              <a:rPr lang="en-US" dirty="0" smtClean="0"/>
              <a:t>Click the Next button to see your schedule.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8576"/>
          </a:xfrm>
        </p:spPr>
        <p:txBody>
          <a:bodyPr>
            <a:normAutofit fontScale="90000"/>
          </a:bodyPr>
          <a:lstStyle/>
          <a:p>
            <a:r>
              <a:rPr lang="en-US" sz="4000" dirty="0" smtClean="0"/>
              <a:t>E*Value Roster Schedule Report Example:</a:t>
            </a:r>
            <a:r>
              <a:rPr lang="en-US" dirty="0" smtClean="0"/>
              <a:t/>
            </a:r>
            <a:br>
              <a:rPr lang="en-US" dirty="0" smtClean="0"/>
            </a:br>
            <a:endParaRPr lang="en-US" dirty="0"/>
          </a:p>
        </p:txBody>
      </p:sp>
      <p:cxnSp>
        <p:nvCxnSpPr>
          <p:cNvPr id="6" name="Straight Arrow Connector 5"/>
          <p:cNvCxnSpPr/>
          <p:nvPr/>
        </p:nvCxnSpPr>
        <p:spPr>
          <a:xfrm rot="10800000" flipV="1">
            <a:off x="3810000" y="2590800"/>
            <a:ext cx="3048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l="1819" r="1819"/>
          <a:stretch>
            <a:fillRect/>
          </a:stretch>
        </p:blipFill>
        <p:spPr>
          <a:prstGeom prst="rect">
            <a:avLst/>
          </a:prstGeom>
        </p:spPr>
      </p:pic>
    </p:spTree>
    <p:extLst>
      <p:ext uri="{BB962C8B-B14F-4D97-AF65-F5344CB8AC3E}">
        <p14:creationId xmlns:p14="http://schemas.microsoft.com/office/powerpoint/2010/main" val="39753289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E*Value Continued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rotation course number for registration is listed in the Course/Rotation name.  The example given is the P3 Intermediate Community-Basic rotation.  You can see the course number (PHAR 4270) precedes the course name.</a:t>
            </a:r>
          </a:p>
          <a:p>
            <a:r>
              <a:rPr lang="en-US" dirty="0" smtClean="0"/>
              <a:t>Section numbers should be listed as part of the Preceptor’s name (101, 103 etc…) on the report.</a:t>
            </a:r>
          </a:p>
          <a:p>
            <a:r>
              <a:rPr lang="en-US" dirty="0" smtClean="0"/>
              <a:t>If a preceptor’s name does not include a section number, please contact your Experiential Program Coordinator.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E*Value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Section numbers for Rotations:</a:t>
            </a:r>
          </a:p>
          <a:p>
            <a:pPr lvl="1"/>
            <a:r>
              <a:rPr lang="en-US" dirty="0" smtClean="0">
                <a:solidFill>
                  <a:srgbClr val="008000"/>
                </a:solidFill>
              </a:rPr>
              <a:t>Amarillo Faculty: 101</a:t>
            </a:r>
          </a:p>
          <a:p>
            <a:pPr lvl="1"/>
            <a:r>
              <a:rPr lang="en-US" dirty="0" smtClean="0">
                <a:solidFill>
                  <a:srgbClr val="008000"/>
                </a:solidFill>
              </a:rPr>
              <a:t>Amarillo Adjunct: 103</a:t>
            </a:r>
          </a:p>
          <a:p>
            <a:pPr lvl="1"/>
            <a:r>
              <a:rPr lang="en-US" dirty="0" smtClean="0">
                <a:solidFill>
                  <a:srgbClr val="FF6600"/>
                </a:solidFill>
              </a:rPr>
              <a:t>Abilene Faculty: 201</a:t>
            </a:r>
          </a:p>
          <a:p>
            <a:pPr lvl="1"/>
            <a:r>
              <a:rPr lang="en-US" dirty="0" smtClean="0">
                <a:solidFill>
                  <a:srgbClr val="FF6600"/>
                </a:solidFill>
              </a:rPr>
              <a:t>Abilene Adjunct: 202</a:t>
            </a:r>
          </a:p>
          <a:p>
            <a:pPr lvl="1"/>
            <a:r>
              <a:rPr lang="en-US" dirty="0" smtClean="0">
                <a:solidFill>
                  <a:srgbClr val="0000FF"/>
                </a:solidFill>
              </a:rPr>
              <a:t>Dallas Faculty: 301</a:t>
            </a:r>
          </a:p>
          <a:p>
            <a:pPr lvl="1"/>
            <a:r>
              <a:rPr lang="en-US" dirty="0" smtClean="0">
                <a:solidFill>
                  <a:srgbClr val="0000FF"/>
                </a:solidFill>
              </a:rPr>
              <a:t>Dallas Adjunct: 303</a:t>
            </a:r>
          </a:p>
          <a:p>
            <a:pPr lvl="1"/>
            <a:r>
              <a:rPr lang="en-US" dirty="0" smtClean="0">
                <a:solidFill>
                  <a:srgbClr val="FF0000"/>
                </a:solidFill>
              </a:rPr>
              <a:t>Lubbock Faculty: 401</a:t>
            </a:r>
          </a:p>
          <a:p>
            <a:pPr lvl="1"/>
            <a:r>
              <a:rPr lang="en-US" dirty="0" smtClean="0">
                <a:solidFill>
                  <a:srgbClr val="FF0000"/>
                </a:solidFill>
              </a:rPr>
              <a:t>Lubbock Adjunct: 403</a:t>
            </a:r>
            <a:endParaRPr lang="en-US" dirty="0">
              <a:solidFill>
                <a:srgbClr val="FF0000"/>
              </a:solidFill>
            </a:endParaRPr>
          </a:p>
        </p:txBody>
      </p:sp>
    </p:spTree>
    <p:extLst>
      <p:ext uri="{BB962C8B-B14F-4D97-AF65-F5344CB8AC3E}">
        <p14:creationId xmlns:p14="http://schemas.microsoft.com/office/powerpoint/2010/main" val="3072668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E*Value List of Rotations Example:</a:t>
            </a:r>
            <a:br>
              <a:rPr lang="en-US" dirty="0" smtClean="0"/>
            </a:br>
            <a:endParaRPr lang="en-US" dirty="0"/>
          </a:p>
        </p:txBody>
      </p:sp>
      <p:sp>
        <p:nvSpPr>
          <p:cNvPr id="11" name="Rectangle 10"/>
          <p:cNvSpPr/>
          <p:nvPr/>
        </p:nvSpPr>
        <p:spPr>
          <a:xfrm>
            <a:off x="1828800" y="4724400"/>
            <a:ext cx="914400" cy="152400"/>
          </a:xfrm>
          <a:prstGeom prst="rect">
            <a:avLst/>
          </a:prstGeom>
          <a:solidFill>
            <a:schemeClr val="bg1"/>
          </a:solid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Screen Shot 2015-10-26 at 2.54.46 PM.png"/>
          <p:cNvPicPr>
            <a:picLocks noGrp="1" noChangeAspect="1"/>
          </p:cNvPicPr>
          <p:nvPr>
            <p:ph idx="1"/>
          </p:nvPr>
        </p:nvPicPr>
        <p:blipFill>
          <a:blip r:embed="rId2">
            <a:extLst>
              <a:ext uri="{28A0092B-C50C-407E-A947-70E740481C1C}">
                <a14:useLocalDpi xmlns:a14="http://schemas.microsoft.com/office/drawing/2010/main" val="0"/>
              </a:ext>
            </a:extLst>
          </a:blip>
          <a:srcRect t="-49710" b="-49710"/>
          <a:stretch>
            <a:fillRect/>
          </a:stretch>
        </p:blipFill>
        <p:spPr/>
      </p:pic>
      <p:cxnSp>
        <p:nvCxnSpPr>
          <p:cNvPr id="9" name="Straight Arrow Connector 8"/>
          <p:cNvCxnSpPr/>
          <p:nvPr/>
        </p:nvCxnSpPr>
        <p:spPr>
          <a:xfrm flipH="1">
            <a:off x="7696200" y="2057400"/>
            <a:ext cx="609600" cy="2286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p:txBody>
          <a:bodyPr>
            <a:normAutofit/>
          </a:bodyPr>
          <a:lstStyle/>
          <a:p>
            <a:r>
              <a:rPr lang="en-US" dirty="0" smtClean="0"/>
              <a:t>If at any time your rotations change within E*Value, you must change your registration in </a:t>
            </a:r>
            <a:r>
              <a:rPr lang="en-US" dirty="0" err="1" smtClean="0"/>
              <a:t>WebRaider</a:t>
            </a:r>
            <a:r>
              <a:rPr lang="en-US" dirty="0" smtClean="0"/>
              <a:t> before the semester begins.  </a:t>
            </a:r>
          </a:p>
          <a:p>
            <a:endParaRPr lang="en-US" dirty="0">
              <a:solidFill>
                <a:srgbClr val="FF0000"/>
              </a:solidFill>
            </a:endParaRPr>
          </a:p>
          <a:p>
            <a:r>
              <a:rPr lang="en-US" dirty="0" smtClean="0">
                <a:solidFill>
                  <a:srgbClr val="FF0000"/>
                </a:solidFill>
              </a:rPr>
              <a:t>You must check E*Value at least two weeks prior to the start of any semester to be sure that your rotations have not changed.</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 Cont. </a:t>
            </a:r>
            <a:endParaRPr lang="en-US" dirty="0"/>
          </a:p>
        </p:txBody>
      </p:sp>
      <p:sp>
        <p:nvSpPr>
          <p:cNvPr id="3" name="Content Placeholder 2"/>
          <p:cNvSpPr>
            <a:spLocks noGrp="1"/>
          </p:cNvSpPr>
          <p:nvPr>
            <p:ph idx="1"/>
          </p:nvPr>
        </p:nvSpPr>
        <p:spPr/>
        <p:txBody>
          <a:bodyPr/>
          <a:lstStyle/>
          <a:p>
            <a:r>
              <a:rPr lang="en-US" dirty="0"/>
              <a:t>If the change occurs during the semester, then notify Student Services in Amarillo immediately.  We have to authorize the change to your schedule</a:t>
            </a:r>
            <a:r>
              <a:rPr lang="en-US" dirty="0" smtClean="0"/>
              <a:t>.</a:t>
            </a:r>
          </a:p>
          <a:p>
            <a:pPr marL="118872" indent="0">
              <a:buNone/>
            </a:pPr>
            <a:endParaRPr lang="en-US" dirty="0"/>
          </a:p>
          <a:p>
            <a:r>
              <a:rPr lang="en-US" dirty="0"/>
              <a:t>Failure to make a change in your schedule can result in serious consequences</a:t>
            </a:r>
          </a:p>
        </p:txBody>
      </p:sp>
    </p:spTree>
    <p:extLst>
      <p:ext uri="{BB962C8B-B14F-4D97-AF65-F5344CB8AC3E}">
        <p14:creationId xmlns:p14="http://schemas.microsoft.com/office/powerpoint/2010/main" val="164191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Errors in registration include registering in the wrong section (including wrong campus), wrong course, enrolling in the wrong rotation, and not enrolling in a course.</a:t>
            </a:r>
          </a:p>
          <a:p>
            <a:r>
              <a:rPr lang="en-US" dirty="0" smtClean="0"/>
              <a:t>Please always print out your schedule upon completion of registration from the Concise Student Schedule to document you have registered in all required courses for the semester.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DegreeWorks and Concise Student Schedule</a:t>
            </a:r>
            <a:endParaRPr lang="en-US" dirty="0"/>
          </a:p>
        </p:txBody>
      </p:sp>
      <p:sp>
        <p:nvSpPr>
          <p:cNvPr id="3" name="Content Placeholder 2"/>
          <p:cNvSpPr>
            <a:spLocks noGrp="1"/>
          </p:cNvSpPr>
          <p:nvPr>
            <p:ph idx="1"/>
          </p:nvPr>
        </p:nvSpPr>
        <p:spPr/>
        <p:txBody>
          <a:bodyPr/>
          <a:lstStyle/>
          <a:p>
            <a:r>
              <a:rPr lang="en-US" dirty="0" smtClean="0"/>
              <a:t>Use these two tools together to be sure you have registered for all classes needed to graduate.</a:t>
            </a:r>
          </a:p>
          <a:p>
            <a:r>
              <a:rPr lang="en-US" dirty="0" smtClean="0"/>
              <a:t>You can go to DegreeWorks after you have registered to have an overall picture that shows you have registered for all the courses needed toward graduation.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Tools for Registration include DegreeWorks</a:t>
            </a:r>
            <a:endParaRPr lang="en-US" dirty="0"/>
          </a:p>
        </p:txBody>
      </p:sp>
      <p:sp>
        <p:nvSpPr>
          <p:cNvPr id="3" name="Content Placeholder 2"/>
          <p:cNvSpPr>
            <a:spLocks noGrp="1"/>
          </p:cNvSpPr>
          <p:nvPr>
            <p:ph idx="1"/>
          </p:nvPr>
        </p:nvSpPr>
        <p:spPr>
          <a:xfrm>
            <a:off x="457200" y="1775191"/>
            <a:ext cx="8229600" cy="4397009"/>
          </a:xfrm>
        </p:spPr>
        <p:txBody>
          <a:bodyPr>
            <a:normAutofit/>
          </a:bodyPr>
          <a:lstStyle/>
          <a:p>
            <a:r>
              <a:rPr lang="en-US" dirty="0" smtClean="0"/>
              <a:t>Use the DegreeWorks from the WebRaider Portal</a:t>
            </a:r>
            <a:r>
              <a:rPr lang="en-US" sz="2400" dirty="0" smtClean="0"/>
              <a:t>.</a:t>
            </a:r>
            <a:r>
              <a:rPr lang="en-US" sz="2400" dirty="0">
                <a:latin typeface="Lucida Sans Unicode" charset="0"/>
                <a:ea typeface="ＭＳ Ｐゴシック" charset="0"/>
                <a:hlinkClick r:id="rId2"/>
              </a:rPr>
              <a:t> https://degreeworks.texastech.edu</a:t>
            </a:r>
            <a:r>
              <a:rPr lang="en-US" sz="2400" dirty="0" smtClean="0">
                <a:latin typeface="Lucida Sans Unicode" charset="0"/>
                <a:ea typeface="ＭＳ Ｐゴシック" charset="0"/>
                <a:hlinkClick r:id="rId2"/>
              </a:rPr>
              <a:t>/</a:t>
            </a:r>
            <a:endParaRPr lang="en-US" dirty="0" smtClean="0"/>
          </a:p>
          <a:p>
            <a:r>
              <a:rPr lang="en-US" dirty="0" smtClean="0"/>
              <a:t>In the Student ID window enter your R#</a:t>
            </a:r>
          </a:p>
          <a:p>
            <a:r>
              <a:rPr lang="en-US" dirty="0" smtClean="0">
                <a:solidFill>
                  <a:srgbClr val="008000"/>
                </a:solidFill>
              </a:rPr>
              <a:t>Green Checks </a:t>
            </a:r>
            <a:r>
              <a:rPr lang="en-US" dirty="0" smtClean="0"/>
              <a:t>indicate completed courses</a:t>
            </a:r>
          </a:p>
          <a:p>
            <a:r>
              <a:rPr lang="en-US" dirty="0" smtClean="0">
                <a:solidFill>
                  <a:srgbClr val="3366FF"/>
                </a:solidFill>
              </a:rPr>
              <a:t>Blue</a:t>
            </a:r>
            <a:r>
              <a:rPr lang="en-US" dirty="0" smtClean="0"/>
              <a:t> are in Progress</a:t>
            </a:r>
          </a:p>
          <a:p>
            <a:r>
              <a:rPr lang="en-US" dirty="0" smtClean="0">
                <a:solidFill>
                  <a:srgbClr val="FF0000"/>
                </a:solidFill>
              </a:rPr>
              <a:t>Red X’s </a:t>
            </a:r>
            <a:r>
              <a:rPr lang="en-US" dirty="0" smtClean="0"/>
              <a:t>indicate outstanding coursework</a:t>
            </a:r>
          </a:p>
          <a:p>
            <a:endParaRPr lang="en-US" dirty="0">
              <a:solidFill>
                <a:srgbClr val="FF0000"/>
              </a:solidFill>
            </a:endParaRPr>
          </a:p>
        </p:txBody>
      </p:sp>
    </p:spTree>
    <p:extLst>
      <p:ext uri="{BB962C8B-B14F-4D97-AF65-F5344CB8AC3E}">
        <p14:creationId xmlns:p14="http://schemas.microsoft.com/office/powerpoint/2010/main" val="18624430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DegreeWorks continued</a:t>
            </a:r>
            <a:endParaRPr lang="en-US" dirty="0"/>
          </a:p>
        </p:txBody>
      </p:sp>
      <p:sp>
        <p:nvSpPr>
          <p:cNvPr id="3" name="Content Placeholder 2"/>
          <p:cNvSpPr>
            <a:spLocks noGrp="1"/>
          </p:cNvSpPr>
          <p:nvPr>
            <p:ph idx="1"/>
          </p:nvPr>
        </p:nvSpPr>
        <p:spPr/>
        <p:txBody>
          <a:bodyPr/>
          <a:lstStyle/>
          <a:p>
            <a:r>
              <a:rPr lang="en-US" dirty="0" smtClean="0"/>
              <a:t>You will need to enroll in courses offered that will complete the enrollment in that area.</a:t>
            </a:r>
          </a:p>
          <a:p>
            <a:r>
              <a:rPr lang="en-US" dirty="0" smtClean="0"/>
              <a:t>These are the courses you must complete to graduate.</a:t>
            </a:r>
          </a:p>
          <a:p>
            <a:r>
              <a:rPr lang="en-US" dirty="0" smtClean="0"/>
              <a:t>Each section should be completed from the previous semester or show enrolled</a:t>
            </a:r>
          </a:p>
          <a:p>
            <a:r>
              <a:rPr lang="en-US" dirty="0" smtClean="0"/>
              <a:t>Some courses have moved from fall to spring so look for these sections as “Not met” to find needed enrollment.</a:t>
            </a:r>
            <a:endParaRPr lang="en-US" dirty="0"/>
          </a:p>
        </p:txBody>
      </p:sp>
    </p:spTree>
    <p:extLst>
      <p:ext uri="{BB962C8B-B14F-4D97-AF65-F5344CB8AC3E}">
        <p14:creationId xmlns:p14="http://schemas.microsoft.com/office/powerpoint/2010/main" val="891889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P3 students will have a variety of views in the degree audit.  If you had summer rotations or you took all electives in the fall, your requirements will vary to complete the P-3 year. </a:t>
            </a:r>
          </a:p>
          <a:p>
            <a:r>
              <a:rPr lang="en-US" dirty="0" smtClean="0"/>
              <a:t>You will need to enroll in courses and rotations offered that will complete the enrollment in that area.  You must enroll through the WebRaider Portal for rotations assigned by the Experiential Office scheduled in </a:t>
            </a:r>
            <a:r>
              <a:rPr lang="en-US" b="1" dirty="0" smtClean="0"/>
              <a:t>January 4, 2016 to May 13, 2016.</a:t>
            </a:r>
          </a:p>
          <a:p>
            <a:r>
              <a:rPr lang="en-US" dirty="0" smtClean="0"/>
              <a:t>Each section should be completed from the previous semester or show enrolled.  </a:t>
            </a:r>
            <a:endParaRPr lang="en-US" dirty="0"/>
          </a:p>
        </p:txBody>
      </p:sp>
    </p:spTree>
    <p:extLst>
      <p:ext uri="{BB962C8B-B14F-4D97-AF65-F5344CB8AC3E}">
        <p14:creationId xmlns:p14="http://schemas.microsoft.com/office/powerpoint/2010/main" val="31362608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websites</a:t>
            </a:r>
            <a:endParaRPr lang="en-US" dirty="0"/>
          </a:p>
        </p:txBody>
      </p:sp>
      <p:sp>
        <p:nvSpPr>
          <p:cNvPr id="3" name="Content Placeholder 2"/>
          <p:cNvSpPr>
            <a:spLocks noGrp="1"/>
          </p:cNvSpPr>
          <p:nvPr>
            <p:ph idx="1"/>
          </p:nvPr>
        </p:nvSpPr>
        <p:spPr>
          <a:xfrm>
            <a:off x="228600" y="1775191"/>
            <a:ext cx="8686800" cy="4625609"/>
          </a:xfrm>
        </p:spPr>
        <p:txBody>
          <a:bodyPr>
            <a:normAutofit lnSpcReduction="10000"/>
          </a:bodyPr>
          <a:lstStyle/>
          <a:p>
            <a:pPr>
              <a:lnSpc>
                <a:spcPct val="90000"/>
              </a:lnSpc>
              <a:defRPr/>
            </a:pPr>
            <a:r>
              <a:rPr lang="en-US" sz="3000" dirty="0">
                <a:latin typeface="Lucida Sans Unicode" charset="0"/>
                <a:ea typeface="ＭＳ Ｐゴシック" charset="0"/>
              </a:rPr>
              <a:t>Use the Academic/Events Calendar to find a list of important activities as well as the holidays and special events. </a:t>
            </a:r>
            <a:r>
              <a:rPr lang="en-US" sz="1300" dirty="0">
                <a:latin typeface="Lucida Sans Unicode" charset="0"/>
                <a:ea typeface="ＭＳ Ｐゴシック" charset="0"/>
                <a:hlinkClick r:id="rId2"/>
              </a:rPr>
              <a:t>http://www.ttuhsc.edu/sop/academicinfo/docspring_2016_Final_Exam_Schedule_revB.pdf</a:t>
            </a:r>
            <a:endParaRPr lang="en-US" sz="1300" dirty="0">
              <a:latin typeface="Lucida Sans Unicode" charset="0"/>
              <a:ea typeface="ＭＳ Ｐゴシック" charset="0"/>
            </a:endParaRPr>
          </a:p>
          <a:p>
            <a:pPr>
              <a:lnSpc>
                <a:spcPct val="90000"/>
              </a:lnSpc>
              <a:defRPr/>
            </a:pPr>
            <a:endParaRPr lang="en-US" dirty="0">
              <a:latin typeface="Lucida Sans Unicode" charset="0"/>
              <a:ea typeface="ＭＳ Ｐゴシック" charset="0"/>
            </a:endParaRPr>
          </a:p>
          <a:p>
            <a:pPr>
              <a:lnSpc>
                <a:spcPct val="90000"/>
              </a:lnSpc>
              <a:defRPr/>
            </a:pPr>
            <a:r>
              <a:rPr lang="en-US" sz="3000" dirty="0">
                <a:latin typeface="Lucida Sans Unicode" charset="0"/>
                <a:ea typeface="ＭＳ Ｐゴシック" charset="0"/>
              </a:rPr>
              <a:t>Use the Final Exam Schedule to find the dates for final exams and the time for the final exams. </a:t>
            </a:r>
            <a:r>
              <a:rPr lang="en-US" sz="1300" dirty="0">
                <a:latin typeface="Lucida Sans Unicode" charset="0"/>
                <a:ea typeface="ＭＳ Ｐゴシック" charset="0"/>
                <a:hlinkClick r:id="rId3"/>
              </a:rPr>
              <a:t>http://www.ttuhsc.edu/sop/academicinfo/docs/Spring_2016_Final_Exam_Schedule_revB.pdf</a:t>
            </a:r>
            <a:endParaRPr lang="en-US" sz="1300" dirty="0">
              <a:latin typeface="Lucida Sans Unicode" charset="0"/>
              <a:ea typeface="ＭＳ Ｐゴシック" charset="0"/>
            </a:endParaRPr>
          </a:p>
          <a:p>
            <a:pPr marL="109537" indent="0">
              <a:lnSpc>
                <a:spcPct val="90000"/>
              </a:lnSpc>
              <a:buNone/>
              <a:defRPr/>
            </a:pPr>
            <a:endParaRPr lang="en-US" sz="1600" dirty="0">
              <a:latin typeface="Lucida Sans Unicode" charset="0"/>
              <a:ea typeface="ＭＳ Ｐゴシック" charset="0"/>
            </a:endParaRPr>
          </a:p>
          <a:p>
            <a:pPr>
              <a:lnSpc>
                <a:spcPct val="90000"/>
              </a:lnSpc>
              <a:defRPr/>
            </a:pPr>
            <a:r>
              <a:rPr lang="en-US" sz="3000" dirty="0">
                <a:latin typeface="Lucida Sans Unicode" charset="0"/>
                <a:ea typeface="ＭＳ Ｐゴシック" charset="0"/>
              </a:rPr>
              <a:t>Use the Course Syllabi to find the Spring 2016 syllabi</a:t>
            </a:r>
            <a:r>
              <a:rPr lang="en-US" dirty="0">
                <a:latin typeface="Lucida Sans Unicode" charset="0"/>
                <a:ea typeface="ＭＳ Ｐゴシック" charset="0"/>
              </a:rPr>
              <a:t>. </a:t>
            </a:r>
            <a:r>
              <a:rPr lang="en-US" sz="1200" dirty="0">
                <a:latin typeface="Lucida Sans Unicode" charset="0"/>
                <a:ea typeface="ＭＳ Ｐゴシック" charset="0"/>
                <a:hlinkClick r:id="rId4"/>
              </a:rPr>
              <a:t>http://www.ttuhsc.edu/sop/faculty/selfgov/curricularaffairs/spring2016_syllabi.aspx</a:t>
            </a:r>
            <a:endParaRPr lang="en-US" sz="1200" dirty="0">
              <a:latin typeface="Lucida Sans Unicode" charset="0"/>
              <a:ea typeface="ＭＳ Ｐゴシック" charset="0"/>
            </a:endParaRPr>
          </a:p>
          <a:p>
            <a:pPr>
              <a:lnSpc>
                <a:spcPct val="90000"/>
              </a:lnSpc>
              <a:defRPr/>
            </a:pPr>
            <a:r>
              <a:rPr lang="en-US" sz="1600" dirty="0">
                <a:latin typeface="Lucida Sans Unicode" charset="0"/>
                <a:ea typeface="ＭＳ Ｐゴシック" charset="0"/>
              </a:rPr>
              <a:t> </a:t>
            </a:r>
          </a:p>
          <a:p>
            <a:endParaRPr lang="en-US" dirty="0"/>
          </a:p>
        </p:txBody>
      </p:sp>
    </p:spTree>
    <p:extLst>
      <p:ext uri="{BB962C8B-B14F-4D97-AF65-F5344CB8AC3E}">
        <p14:creationId xmlns:p14="http://schemas.microsoft.com/office/powerpoint/2010/main" val="175733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List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Are all your courses on the same campus?</a:t>
            </a:r>
          </a:p>
          <a:p>
            <a:r>
              <a:rPr lang="en-US" dirty="0" smtClean="0"/>
              <a:t>Did you print your Concise Student Schedule for verification that you enrolled in all courses.</a:t>
            </a:r>
          </a:p>
          <a:p>
            <a:r>
              <a:rPr lang="en-US" dirty="0" smtClean="0"/>
              <a:t>Did you check your enrollment </a:t>
            </a:r>
            <a:r>
              <a:rPr lang="en-US" smtClean="0"/>
              <a:t>against DegreeWorks?</a:t>
            </a:r>
            <a:endParaRPr lang="en-US" dirty="0" smtClean="0"/>
          </a:p>
          <a:p>
            <a:r>
              <a:rPr lang="en-US" dirty="0" smtClean="0"/>
              <a:t>All students must enroll for Phar 1001 Annual Assessment.</a:t>
            </a:r>
          </a:p>
          <a:p>
            <a:r>
              <a:rPr lang="en-US" dirty="0" smtClean="0"/>
              <a:t>Number of courses will vary for the P3 student based on previous enrollments.</a:t>
            </a:r>
          </a:p>
          <a:p>
            <a:endParaRPr lang="en-US" dirty="0" smtClean="0"/>
          </a:p>
          <a:p>
            <a:pPr algn="ctr"/>
            <a:endParaRPr lang="en-US" dirty="0" smtClean="0"/>
          </a:p>
          <a:p>
            <a:pPr algn="ctr"/>
            <a:r>
              <a:rPr lang="en-US" dirty="0" smtClean="0"/>
              <a:t>Success!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Registration Dates</a:t>
            </a:r>
            <a:endParaRPr lang="en-US" dirty="0"/>
          </a:p>
        </p:txBody>
      </p:sp>
      <p:sp>
        <p:nvSpPr>
          <p:cNvPr id="3" name="Content Placeholder 2"/>
          <p:cNvSpPr>
            <a:spLocks noGrp="1"/>
          </p:cNvSpPr>
          <p:nvPr>
            <p:ph idx="1"/>
          </p:nvPr>
        </p:nvSpPr>
        <p:spPr/>
        <p:txBody>
          <a:bodyPr/>
          <a:lstStyle/>
          <a:p>
            <a:pPr marL="118872" indent="0" algn="ctr">
              <a:buNone/>
            </a:pPr>
            <a:r>
              <a:rPr lang="en-US" dirty="0" smtClean="0"/>
              <a:t>Opens November 10</a:t>
            </a:r>
            <a:r>
              <a:rPr lang="en-US" baseline="30000" dirty="0" smtClean="0"/>
              <a:t>th</a:t>
            </a:r>
            <a:r>
              <a:rPr lang="en-US" dirty="0" smtClean="0"/>
              <a:t> at 5am.</a:t>
            </a:r>
          </a:p>
          <a:p>
            <a:pPr marL="118872" indent="0" algn="ctr">
              <a:buNone/>
            </a:pPr>
            <a:r>
              <a:rPr lang="en-US" dirty="0" smtClean="0"/>
              <a:t>Ends January 3</a:t>
            </a:r>
            <a:r>
              <a:rPr lang="en-US" baseline="30000" dirty="0" smtClean="0"/>
              <a:t>rd</a:t>
            </a:r>
            <a:r>
              <a:rPr lang="en-US" dirty="0" smtClean="0"/>
              <a:t> at 5pm.</a:t>
            </a:r>
            <a:endParaRPr lang="en-US" dirty="0"/>
          </a:p>
        </p:txBody>
      </p:sp>
    </p:spTree>
    <p:extLst>
      <p:ext uri="{BB962C8B-B14F-4D97-AF65-F5344CB8AC3E}">
        <p14:creationId xmlns:p14="http://schemas.microsoft.com/office/powerpoint/2010/main" val="14015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Your Classes for Enrollment</a:t>
            </a:r>
            <a:endParaRPr lang="en-US" dirty="0"/>
          </a:p>
        </p:txBody>
      </p:sp>
      <p:sp>
        <p:nvSpPr>
          <p:cNvPr id="3" name="Content Placeholder 2"/>
          <p:cNvSpPr>
            <a:spLocks noGrp="1"/>
          </p:cNvSpPr>
          <p:nvPr>
            <p:ph idx="1"/>
          </p:nvPr>
        </p:nvSpPr>
        <p:spPr/>
        <p:txBody>
          <a:bodyPr>
            <a:normAutofit/>
          </a:bodyPr>
          <a:lstStyle/>
          <a:p>
            <a:r>
              <a:rPr lang="en-US" dirty="0" smtClean="0"/>
              <a:t>If a course has a prerequisite, you must have already had the course in order to enroll.</a:t>
            </a:r>
          </a:p>
          <a:p>
            <a:r>
              <a:rPr lang="en-US" dirty="0" smtClean="0"/>
              <a:t>Some courses have a requirement that you must be at the correct classification in order to register for the course.  In this example you must be a P3 student to register for Phar 4270.</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Detailed Class Information to View Prerequisites, Co-requisites, etc.</a:t>
            </a:r>
            <a:endParaRPr lang="en-US" dirty="0"/>
          </a:p>
        </p:txBody>
      </p:sp>
      <p:pic>
        <p:nvPicPr>
          <p:cNvPr id="5" name="Content Placeholder 4" descr="Screen Shot 2015-10-26 at 9.33.21 AM.png"/>
          <p:cNvPicPr>
            <a:picLocks noGrp="1" noChangeAspect="1"/>
          </p:cNvPicPr>
          <p:nvPr>
            <p:ph idx="1"/>
          </p:nvPr>
        </p:nvPicPr>
        <p:blipFill>
          <a:blip r:embed="rId2">
            <a:extLst>
              <a:ext uri="{28A0092B-C50C-407E-A947-70E740481C1C}">
                <a14:useLocalDpi xmlns:a14="http://schemas.microsoft.com/office/drawing/2010/main" val="0"/>
              </a:ext>
            </a:extLst>
          </a:blip>
          <a:srcRect t="-19522" b="-19522"/>
          <a:stretch>
            <a:fillRect/>
          </a:stretch>
        </p:blipFill>
        <p:spPr>
          <a:xfrm>
            <a:off x="457200" y="1676400"/>
            <a:ext cx="8229600" cy="4724400"/>
          </a:xfrm>
        </p:spPr>
      </p:pic>
      <p:cxnSp>
        <p:nvCxnSpPr>
          <p:cNvPr id="8" name="Straight Arrow Connector 7"/>
          <p:cNvCxnSpPr/>
          <p:nvPr/>
        </p:nvCxnSpPr>
        <p:spPr>
          <a:xfrm flipV="1">
            <a:off x="6858000" y="3810000"/>
            <a:ext cx="914400" cy="190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P3 Courses for Enrollment</a:t>
            </a:r>
            <a:br>
              <a:rPr lang="en-US" sz="2400" dirty="0" smtClean="0"/>
            </a:br>
            <a:endParaRPr lang="en-US" sz="2400" dirty="0"/>
          </a:p>
        </p:txBody>
      </p:sp>
      <p:sp>
        <p:nvSpPr>
          <p:cNvPr id="5" name="Left Brace 4"/>
          <p:cNvSpPr/>
          <p:nvPr/>
        </p:nvSpPr>
        <p:spPr>
          <a:xfrm>
            <a:off x="1524000" y="2438400"/>
            <a:ext cx="76200"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1981200" y="3124200"/>
            <a:ext cx="76200" cy="914400"/>
          </a:xfrm>
          <a:prstGeom prst="leftBrace">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00"/>
              </a:solidFill>
            </a:endParaRPr>
          </a:p>
        </p:txBody>
      </p:sp>
      <p:sp>
        <p:nvSpPr>
          <p:cNvPr id="8" name="Right Brace 7"/>
          <p:cNvSpPr/>
          <p:nvPr/>
        </p:nvSpPr>
        <p:spPr>
          <a:xfrm>
            <a:off x="3124200" y="3124200"/>
            <a:ext cx="76200" cy="914400"/>
          </a:xfrm>
          <a:prstGeom prst="rightBrac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Content Placeholder 13" descr="Screen Shot 2015-10-26 at 9.29.04 AM.png"/>
          <p:cNvPicPr>
            <a:picLocks noGrp="1" noChangeAspect="1"/>
          </p:cNvPicPr>
          <p:nvPr>
            <p:ph idx="1"/>
          </p:nvPr>
        </p:nvPicPr>
        <p:blipFill>
          <a:blip r:embed="rId2">
            <a:extLst>
              <a:ext uri="{28A0092B-C50C-407E-A947-70E740481C1C}">
                <a14:useLocalDpi xmlns:a14="http://schemas.microsoft.com/office/drawing/2010/main" val="0"/>
              </a:ext>
            </a:extLst>
          </a:blip>
          <a:srcRect t="-42" b="-42"/>
          <a:stretch>
            <a:fillRect/>
          </a:stretch>
        </p:blipFill>
        <p:spPr>
          <a:xfrm>
            <a:off x="457200" y="838200"/>
            <a:ext cx="8229600" cy="594360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Schedule Changes</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sz="3000" dirty="0" smtClean="0"/>
              <a:t>PHAR 4236 Community/Institutional Pharmacy will be held on Monday from 3:30pm-5:10pm</a:t>
            </a:r>
          </a:p>
          <a:p>
            <a:pPr marL="118872" indent="0">
              <a:buNone/>
            </a:pPr>
            <a:endParaRPr lang="en-US" sz="3000" dirty="0" smtClean="0"/>
          </a:p>
          <a:p>
            <a:r>
              <a:rPr lang="en-US" sz="3000" dirty="0" smtClean="0"/>
              <a:t>For Block 8 Electives:</a:t>
            </a:r>
          </a:p>
          <a:p>
            <a:pPr lvl="1"/>
            <a:r>
              <a:rPr lang="en-US" sz="2200" dirty="0" smtClean="0"/>
              <a:t>PHAR 4218 Advanced Oncology will be held from 8:30am – 10am. </a:t>
            </a:r>
          </a:p>
          <a:p>
            <a:pPr marL="457200" lvl="1" indent="0">
              <a:buNone/>
            </a:pPr>
            <a:r>
              <a:rPr lang="en-US" sz="2000" dirty="0"/>
              <a:t>	</a:t>
            </a:r>
            <a:r>
              <a:rPr lang="en-US" sz="2000" i="1" dirty="0" smtClean="0"/>
              <a:t>(In Dallas-it will be held at both VA and SW)</a:t>
            </a:r>
          </a:p>
          <a:p>
            <a:pPr lvl="1"/>
            <a:r>
              <a:rPr lang="en-US" sz="2200" dirty="0" smtClean="0"/>
              <a:t>PHAR 4202 Advanced Pediatrics is from 10:30am-12pm. </a:t>
            </a:r>
          </a:p>
          <a:p>
            <a:pPr marL="768096" lvl="2" indent="0">
              <a:buNone/>
            </a:pPr>
            <a:r>
              <a:rPr lang="en-US" sz="2000" dirty="0"/>
              <a:t>	</a:t>
            </a:r>
            <a:r>
              <a:rPr lang="en-US" sz="2000" i="1" dirty="0" smtClean="0"/>
              <a:t>(In Dallas-it will only be held at the VA)</a:t>
            </a:r>
          </a:p>
          <a:p>
            <a:pPr lvl="1"/>
            <a:r>
              <a:rPr lang="en-US" sz="2200" dirty="0" smtClean="0"/>
              <a:t>PHAR 4215 Advanced Geriatrics is from 10:30am – 12pm. </a:t>
            </a:r>
          </a:p>
          <a:p>
            <a:pPr marL="768096" lvl="2" indent="0">
              <a:buNone/>
            </a:pPr>
            <a:r>
              <a:rPr lang="en-US" sz="2200" dirty="0"/>
              <a:t>	</a:t>
            </a:r>
            <a:r>
              <a:rPr lang="en-US" sz="2000" i="1" dirty="0" smtClean="0"/>
              <a:t>(In Dallas-it will only be held at SW)</a:t>
            </a:r>
            <a:endParaRPr lang="en-US" sz="2000" i="1" dirty="0"/>
          </a:p>
        </p:txBody>
      </p:sp>
    </p:spTree>
    <p:extLst>
      <p:ext uri="{BB962C8B-B14F-4D97-AF65-F5344CB8AC3E}">
        <p14:creationId xmlns:p14="http://schemas.microsoft.com/office/powerpoint/2010/main" val="302778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2015 Class Schedule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the Registration Worksheet of the Spring 2016 Class Schedule (that will be emailed to you) which has a list of the courses and CRN’s you need to enroll in if you are on track.</a:t>
            </a:r>
          </a:p>
          <a:p>
            <a:r>
              <a:rPr lang="en-US" dirty="0" smtClean="0"/>
              <a:t>Enroll in course sections for </a:t>
            </a:r>
            <a:r>
              <a:rPr lang="en-US" u="sng" dirty="0" smtClean="0"/>
              <a:t>one site only </a:t>
            </a:r>
            <a:r>
              <a:rPr lang="en-US" dirty="0" smtClean="0"/>
              <a:t>unless multiple sites have been assigned for rotations by the Experiential Office.  Each course has a listing of the campus for that section.</a:t>
            </a:r>
          </a:p>
          <a:p>
            <a:r>
              <a:rPr lang="en-US" u="sng" dirty="0" smtClean="0"/>
              <a:t>For Dallas Students </a:t>
            </a:r>
            <a:r>
              <a:rPr lang="en-US" dirty="0" smtClean="0"/>
              <a:t>– if you are taking one of the single campus offerings – please choose a corresponding campus for Case Studies III.</a:t>
            </a:r>
          </a:p>
          <a:p>
            <a:pPr marL="118872"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Registration from </a:t>
            </a:r>
            <a:r>
              <a:rPr lang="en-US" dirty="0" err="1" smtClean="0"/>
              <a:t>WebRaider</a:t>
            </a:r>
            <a:r>
              <a:rPr lang="en-US" dirty="0" smtClean="0"/>
              <a:t> Portal</a:t>
            </a:r>
            <a:endParaRPr lang="en-US" dirty="0"/>
          </a:p>
        </p:txBody>
      </p:sp>
      <p:pic>
        <p:nvPicPr>
          <p:cNvPr id="6" name="Content Placeholder 5" descr="Screen Shot 2015-10-23 at 4.25.39 PM.png"/>
          <p:cNvPicPr>
            <a:picLocks noGrp="1" noChangeAspect="1"/>
          </p:cNvPicPr>
          <p:nvPr>
            <p:ph idx="1"/>
          </p:nvPr>
        </p:nvPicPr>
        <p:blipFill>
          <a:blip r:embed="rId2">
            <a:extLst>
              <a:ext uri="{28A0092B-C50C-407E-A947-70E740481C1C}">
                <a14:useLocalDpi xmlns:a14="http://schemas.microsoft.com/office/drawing/2010/main" val="0"/>
              </a:ext>
            </a:extLst>
          </a:blip>
          <a:srcRect l="-7704" r="-7704"/>
          <a:stretch>
            <a:fillRect/>
          </a:stretch>
        </p:blip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3583</TotalTime>
  <Words>1632</Words>
  <Application>Microsoft Macintosh PowerPoint</Application>
  <PresentationFormat>On-screen Show (4:3)</PresentationFormat>
  <Paragraphs>136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P3 Spring Registration</vt:lpstr>
      <vt:lpstr>Student Responsibility</vt:lpstr>
      <vt:lpstr>Continued</vt:lpstr>
      <vt:lpstr>Select Your Classes for Enrollment</vt:lpstr>
      <vt:lpstr>Detailed Class Information to View Prerequisites, Co-requisites, etc.</vt:lpstr>
      <vt:lpstr>P3 Courses for Enrollment </vt:lpstr>
      <vt:lpstr>Significant Schedule Changes</vt:lpstr>
      <vt:lpstr>Spring 2015 Class Schedule</vt:lpstr>
      <vt:lpstr>Registration from WebRaider Portal</vt:lpstr>
      <vt:lpstr>PowerPoint Presentation</vt:lpstr>
      <vt:lpstr>PowerPoint Presentation</vt:lpstr>
      <vt:lpstr>PowerPoint Presentation</vt:lpstr>
      <vt:lpstr>PowerPoint Presentation</vt:lpstr>
      <vt:lpstr>PowerPoint Presentation</vt:lpstr>
      <vt:lpstr>Electives </vt:lpstr>
      <vt:lpstr>Electives Continued </vt:lpstr>
      <vt:lpstr>Electives are subject to change</vt:lpstr>
      <vt:lpstr>Special Project Elective</vt:lpstr>
      <vt:lpstr>Rotation Course Numbers</vt:lpstr>
      <vt:lpstr>Errors in Enrollment for Rotations </vt:lpstr>
      <vt:lpstr>E*Value and Rotations</vt:lpstr>
      <vt:lpstr>E*Value – Finding Assigned Rotations </vt:lpstr>
      <vt:lpstr>E*Value Continued</vt:lpstr>
      <vt:lpstr>E*Value Roster Schedule Report Example: </vt:lpstr>
      <vt:lpstr>E*Value Continued </vt:lpstr>
      <vt:lpstr>E*Value Continued</vt:lpstr>
      <vt:lpstr>E*Value List of Rotations Example: </vt:lpstr>
      <vt:lpstr>Important Information</vt:lpstr>
      <vt:lpstr>Important Information Cont. </vt:lpstr>
      <vt:lpstr>DegreeWorks and Concise Student Schedule</vt:lpstr>
      <vt:lpstr>Additional Tools for Registration include DegreeWorks</vt:lpstr>
      <vt:lpstr>DegreeWorks continued</vt:lpstr>
      <vt:lpstr>Continued</vt:lpstr>
      <vt:lpstr>Other helpful websites</vt:lpstr>
      <vt:lpstr>Check List</vt:lpstr>
      <vt:lpstr>P3 Registration Dates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 Registration Spring 2011</dc:title>
  <dc:creator>Balcer, Summer</dc:creator>
  <cp:lastModifiedBy>Cynthia Perez</cp:lastModifiedBy>
  <cp:revision>98</cp:revision>
  <cp:lastPrinted>2012-11-19T17:24:18Z</cp:lastPrinted>
  <dcterms:created xsi:type="dcterms:W3CDTF">2006-08-16T00:00:00Z</dcterms:created>
  <dcterms:modified xsi:type="dcterms:W3CDTF">2015-11-05T20:26:27Z</dcterms:modified>
</cp:coreProperties>
</file>