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9"/>
  </p:notesMasterIdLst>
  <p:handoutMasterIdLst>
    <p:handoutMasterId r:id="rId30"/>
  </p:handoutMasterIdLst>
  <p:sldIdLst>
    <p:sldId id="261" r:id="rId2"/>
    <p:sldId id="309" r:id="rId3"/>
    <p:sldId id="302" r:id="rId4"/>
    <p:sldId id="282" r:id="rId5"/>
    <p:sldId id="283" r:id="rId6"/>
    <p:sldId id="284" r:id="rId7"/>
    <p:sldId id="285" r:id="rId8"/>
    <p:sldId id="265" r:id="rId9"/>
    <p:sldId id="290" r:id="rId10"/>
    <p:sldId id="292" r:id="rId11"/>
    <p:sldId id="293" r:id="rId12"/>
    <p:sldId id="291" r:id="rId13"/>
    <p:sldId id="294" r:id="rId14"/>
    <p:sldId id="295" r:id="rId15"/>
    <p:sldId id="296" r:id="rId16"/>
    <p:sldId id="297" r:id="rId17"/>
    <p:sldId id="298" r:id="rId18"/>
    <p:sldId id="299" r:id="rId19"/>
    <p:sldId id="300" r:id="rId20"/>
    <p:sldId id="301" r:id="rId21"/>
    <p:sldId id="287" r:id="rId22"/>
    <p:sldId id="308" r:id="rId23"/>
    <p:sldId id="303" r:id="rId24"/>
    <p:sldId id="304" r:id="rId25"/>
    <p:sldId id="310" r:id="rId26"/>
    <p:sldId id="307" r:id="rId27"/>
    <p:sldId id="263" r:id="rId28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2F2F31"/>
    <a:srgbClr val="242126"/>
    <a:srgbClr val="E37B7B"/>
    <a:srgbClr val="EE3123"/>
    <a:srgbClr val="6464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01" d="100"/>
          <a:sy n="101" d="100"/>
        </p:scale>
        <p:origin x="-180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927D3A3-411F-4C08-80C1-3D1FB21C8A76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</dgm:pt>
    <dgm:pt modelId="{7A04AB0A-C0B1-4CFE-A6BB-647AF662E219}">
      <dgm:prSet phldrT="[Text]"/>
      <dgm:spPr/>
      <dgm:t>
        <a:bodyPr/>
        <a:lstStyle/>
        <a:p>
          <a:r>
            <a:rPr lang="en-US" dirty="0" smtClean="0"/>
            <a:t>CRI	</a:t>
          </a:r>
          <a:endParaRPr lang="en-US" dirty="0"/>
        </a:p>
      </dgm:t>
    </dgm:pt>
    <dgm:pt modelId="{BE30931E-BE66-4E2F-8EC4-0020A5509BC1}" type="parTrans" cxnId="{FCB82944-9C05-4697-885A-E0F6A6D6BCD6}">
      <dgm:prSet/>
      <dgm:spPr/>
      <dgm:t>
        <a:bodyPr/>
        <a:lstStyle/>
        <a:p>
          <a:endParaRPr lang="en-US"/>
        </a:p>
      </dgm:t>
    </dgm:pt>
    <dgm:pt modelId="{6551E7F4-C002-4B66-9D79-303FA4E4D9FB}" type="sibTrans" cxnId="{FCB82944-9C05-4697-885A-E0F6A6D6BCD6}">
      <dgm:prSet/>
      <dgm:spPr/>
      <dgm:t>
        <a:bodyPr/>
        <a:lstStyle/>
        <a:p>
          <a:endParaRPr lang="en-US"/>
        </a:p>
      </dgm:t>
    </dgm:pt>
    <dgm:pt modelId="{34C98F11-420B-4760-A6C6-2099091BAA96}">
      <dgm:prSet phldrT="[Text]"/>
      <dgm:spPr/>
      <dgm:t>
        <a:bodyPr/>
        <a:lstStyle/>
        <a:p>
          <a:r>
            <a:rPr lang="en-US" dirty="0" smtClean="0"/>
            <a:t>Investigator</a:t>
          </a:r>
          <a:endParaRPr lang="en-US" dirty="0"/>
        </a:p>
      </dgm:t>
    </dgm:pt>
    <dgm:pt modelId="{313D58C2-0755-4484-8074-1DF785EF1DEE}" type="parTrans" cxnId="{D27D0DC7-50B5-4CB3-86E7-411D999138FE}">
      <dgm:prSet/>
      <dgm:spPr/>
      <dgm:t>
        <a:bodyPr/>
        <a:lstStyle/>
        <a:p>
          <a:endParaRPr lang="en-US"/>
        </a:p>
      </dgm:t>
    </dgm:pt>
    <dgm:pt modelId="{FB759FDA-83FC-459E-9E39-B6D5EDA6E0BA}" type="sibTrans" cxnId="{D27D0DC7-50B5-4CB3-86E7-411D999138FE}">
      <dgm:prSet/>
      <dgm:spPr/>
      <dgm:t>
        <a:bodyPr/>
        <a:lstStyle/>
        <a:p>
          <a:endParaRPr lang="en-US"/>
        </a:p>
      </dgm:t>
    </dgm:pt>
    <dgm:pt modelId="{64870CAD-4019-4926-9B39-FDC561DCF526}">
      <dgm:prSet phldrT="[Text]"/>
      <dgm:spPr/>
      <dgm:t>
        <a:bodyPr/>
        <a:lstStyle/>
        <a:p>
          <a:r>
            <a:rPr lang="en-US" dirty="0" smtClean="0"/>
            <a:t>CRI	</a:t>
          </a:r>
          <a:endParaRPr lang="en-US" dirty="0"/>
        </a:p>
      </dgm:t>
    </dgm:pt>
    <dgm:pt modelId="{48F77A93-8E53-4F13-A50D-1BDBCA10A4EC}" type="parTrans" cxnId="{C22C9331-AA8C-45E0-AAB3-1646D344833D}">
      <dgm:prSet/>
      <dgm:spPr/>
      <dgm:t>
        <a:bodyPr/>
        <a:lstStyle/>
        <a:p>
          <a:endParaRPr lang="en-US"/>
        </a:p>
      </dgm:t>
    </dgm:pt>
    <dgm:pt modelId="{AC326D03-251C-4EDB-90DA-7863BC3DA5B4}" type="sibTrans" cxnId="{C22C9331-AA8C-45E0-AAB3-1646D344833D}">
      <dgm:prSet/>
      <dgm:spPr/>
      <dgm:t>
        <a:bodyPr/>
        <a:lstStyle/>
        <a:p>
          <a:endParaRPr lang="en-US"/>
        </a:p>
      </dgm:t>
    </dgm:pt>
    <dgm:pt modelId="{FA1F8590-AA57-4202-B198-19B0F06AFEC1}">
      <dgm:prSet phldrT="[Text]"/>
      <dgm:spPr/>
      <dgm:t>
        <a:bodyPr/>
        <a:lstStyle/>
        <a:p>
          <a:r>
            <a:rPr lang="en-US" dirty="0" smtClean="0"/>
            <a:t>Investigator</a:t>
          </a:r>
          <a:endParaRPr lang="en-US" dirty="0"/>
        </a:p>
      </dgm:t>
    </dgm:pt>
    <dgm:pt modelId="{2755A046-7C32-46F8-9E79-A28C55776228}" type="parTrans" cxnId="{FE2B5D15-FF3C-4EE7-BC9F-342BB39DB8CC}">
      <dgm:prSet/>
      <dgm:spPr/>
      <dgm:t>
        <a:bodyPr/>
        <a:lstStyle/>
        <a:p>
          <a:endParaRPr lang="en-US"/>
        </a:p>
      </dgm:t>
    </dgm:pt>
    <dgm:pt modelId="{14CF37B5-886B-4DD8-BB2E-FE3110E5F37E}" type="sibTrans" cxnId="{FE2B5D15-FF3C-4EE7-BC9F-342BB39DB8CC}">
      <dgm:prSet/>
      <dgm:spPr/>
      <dgm:t>
        <a:bodyPr/>
        <a:lstStyle/>
        <a:p>
          <a:endParaRPr lang="en-US"/>
        </a:p>
      </dgm:t>
    </dgm:pt>
    <dgm:pt modelId="{AAC6FCA8-47A0-4874-AE7C-D1BD213D667A}">
      <dgm:prSet phldrT="[Text]"/>
      <dgm:spPr/>
      <dgm:t>
        <a:bodyPr/>
        <a:lstStyle/>
        <a:p>
          <a:r>
            <a:rPr lang="en-US" dirty="0" smtClean="0"/>
            <a:t>CRI</a:t>
          </a:r>
          <a:endParaRPr lang="en-US" dirty="0"/>
        </a:p>
      </dgm:t>
    </dgm:pt>
    <dgm:pt modelId="{DFB02AF2-6B20-41AC-B87E-7981B860A89C}" type="parTrans" cxnId="{8E0A9269-43E9-46E3-9FB8-04D6BD1A952E}">
      <dgm:prSet/>
      <dgm:spPr/>
      <dgm:t>
        <a:bodyPr/>
        <a:lstStyle/>
        <a:p>
          <a:endParaRPr lang="en-US"/>
        </a:p>
      </dgm:t>
    </dgm:pt>
    <dgm:pt modelId="{24BDD151-0942-4EDF-93FA-97E7C1C1D4DB}" type="sibTrans" cxnId="{8E0A9269-43E9-46E3-9FB8-04D6BD1A952E}">
      <dgm:prSet/>
      <dgm:spPr/>
      <dgm:t>
        <a:bodyPr/>
        <a:lstStyle/>
        <a:p>
          <a:endParaRPr lang="en-US"/>
        </a:p>
      </dgm:t>
    </dgm:pt>
    <dgm:pt modelId="{C308A640-C789-42B7-BA9D-8EF583D80FED}">
      <dgm:prSet phldrT="[Text]"/>
      <dgm:spPr/>
      <dgm:t>
        <a:bodyPr/>
        <a:lstStyle/>
        <a:p>
          <a:r>
            <a:rPr lang="en-US" dirty="0" smtClean="0"/>
            <a:t>IRB</a:t>
          </a:r>
          <a:endParaRPr lang="en-US" dirty="0"/>
        </a:p>
      </dgm:t>
    </dgm:pt>
    <dgm:pt modelId="{CAA31728-6140-4487-A61B-0CF9A6646A8D}" type="parTrans" cxnId="{066296AD-CCC0-49B0-899A-34A42DE826D1}">
      <dgm:prSet/>
      <dgm:spPr/>
      <dgm:t>
        <a:bodyPr/>
        <a:lstStyle/>
        <a:p>
          <a:endParaRPr lang="en-US"/>
        </a:p>
      </dgm:t>
    </dgm:pt>
    <dgm:pt modelId="{DEF5D933-FB74-4E25-9675-280CB446C774}" type="sibTrans" cxnId="{066296AD-CCC0-49B0-899A-34A42DE826D1}">
      <dgm:prSet/>
      <dgm:spPr/>
      <dgm:t>
        <a:bodyPr/>
        <a:lstStyle/>
        <a:p>
          <a:endParaRPr lang="en-US"/>
        </a:p>
      </dgm:t>
    </dgm:pt>
    <dgm:pt modelId="{965C9F69-DD9E-44C7-9F00-0872648CCC39}" type="pres">
      <dgm:prSet presAssocID="{5927D3A3-411F-4C08-80C1-3D1FB21C8A76}" presName="Name0" presStyleCnt="0">
        <dgm:presLayoutVars>
          <dgm:dir/>
          <dgm:resizeHandles val="exact"/>
        </dgm:presLayoutVars>
      </dgm:prSet>
      <dgm:spPr/>
    </dgm:pt>
    <dgm:pt modelId="{467C5F86-3A9A-4E99-8548-6C3A392CEAFA}" type="pres">
      <dgm:prSet presAssocID="{7A04AB0A-C0B1-4CFE-A6BB-647AF662E219}" presName="parTxOnly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0DA9642-5E4D-4B9B-A7D1-601AE479BB8E}" type="pres">
      <dgm:prSet presAssocID="{6551E7F4-C002-4B66-9D79-303FA4E4D9FB}" presName="parSpace" presStyleCnt="0"/>
      <dgm:spPr/>
    </dgm:pt>
    <dgm:pt modelId="{0DF8FA8B-6B1F-4493-B809-FE03FC5FA808}" type="pres">
      <dgm:prSet presAssocID="{34C98F11-420B-4760-A6C6-2099091BAA96}" presName="parTxOnly" presStyleLbl="node1" presStyleIdx="1" presStyleCnt="6" custLinFactNeighborX="-16097" custLinFactNeighborY="-100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171C159-1E48-47C4-B8B9-5BB21FE5C420}" type="pres">
      <dgm:prSet presAssocID="{FB759FDA-83FC-459E-9E39-B6D5EDA6E0BA}" presName="parSpace" presStyleCnt="0"/>
      <dgm:spPr/>
    </dgm:pt>
    <dgm:pt modelId="{E625927A-771A-4BBC-842F-16145D910A53}" type="pres">
      <dgm:prSet presAssocID="{64870CAD-4019-4926-9B39-FDC561DCF526}" presName="parTxOnly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79C1CC1-2DF2-4C52-9A85-0E6E06D38724}" type="pres">
      <dgm:prSet presAssocID="{AC326D03-251C-4EDB-90DA-7863BC3DA5B4}" presName="parSpace" presStyleCnt="0"/>
      <dgm:spPr/>
    </dgm:pt>
    <dgm:pt modelId="{3FF19264-7A15-45FA-9EDE-AF7340BAA83A}" type="pres">
      <dgm:prSet presAssocID="{FA1F8590-AA57-4202-B198-19B0F06AFEC1}" presName="parTxOnly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07CC1DC-BE42-4B61-B841-12C6254FD608}" type="pres">
      <dgm:prSet presAssocID="{14CF37B5-886B-4DD8-BB2E-FE3110E5F37E}" presName="parSpace" presStyleCnt="0"/>
      <dgm:spPr/>
    </dgm:pt>
    <dgm:pt modelId="{35A4AB42-38FB-4648-9B9F-E8E55C9B7D49}" type="pres">
      <dgm:prSet presAssocID="{AAC6FCA8-47A0-4874-AE7C-D1BD213D667A}" presName="parTxOnly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54B6728-8200-454F-AFCD-1617B45C6711}" type="pres">
      <dgm:prSet presAssocID="{24BDD151-0942-4EDF-93FA-97E7C1C1D4DB}" presName="parSpace" presStyleCnt="0"/>
      <dgm:spPr/>
    </dgm:pt>
    <dgm:pt modelId="{7C8E78FC-C891-4180-8A61-027F0CC1AB7C}" type="pres">
      <dgm:prSet presAssocID="{C308A640-C789-42B7-BA9D-8EF583D80FED}" presName="parTxOnly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66296AD-CCC0-49B0-899A-34A42DE826D1}" srcId="{5927D3A3-411F-4C08-80C1-3D1FB21C8A76}" destId="{C308A640-C789-42B7-BA9D-8EF583D80FED}" srcOrd="5" destOrd="0" parTransId="{CAA31728-6140-4487-A61B-0CF9A6646A8D}" sibTransId="{DEF5D933-FB74-4E25-9675-280CB446C774}"/>
    <dgm:cxn modelId="{63D12C03-1443-4F0A-9C34-C8C231D76F9C}" type="presOf" srcId="{FA1F8590-AA57-4202-B198-19B0F06AFEC1}" destId="{3FF19264-7A15-45FA-9EDE-AF7340BAA83A}" srcOrd="0" destOrd="0" presId="urn:microsoft.com/office/officeart/2005/8/layout/hChevron3"/>
    <dgm:cxn modelId="{D070BE08-9837-4144-B289-9B5DD59DE147}" type="presOf" srcId="{C308A640-C789-42B7-BA9D-8EF583D80FED}" destId="{7C8E78FC-C891-4180-8A61-027F0CC1AB7C}" srcOrd="0" destOrd="0" presId="urn:microsoft.com/office/officeart/2005/8/layout/hChevron3"/>
    <dgm:cxn modelId="{D4944705-854B-4D61-9DE1-514A85BE3212}" type="presOf" srcId="{7A04AB0A-C0B1-4CFE-A6BB-647AF662E219}" destId="{467C5F86-3A9A-4E99-8548-6C3A392CEAFA}" srcOrd="0" destOrd="0" presId="urn:microsoft.com/office/officeart/2005/8/layout/hChevron3"/>
    <dgm:cxn modelId="{8E0A9269-43E9-46E3-9FB8-04D6BD1A952E}" srcId="{5927D3A3-411F-4C08-80C1-3D1FB21C8A76}" destId="{AAC6FCA8-47A0-4874-AE7C-D1BD213D667A}" srcOrd="4" destOrd="0" parTransId="{DFB02AF2-6B20-41AC-B87E-7981B860A89C}" sibTransId="{24BDD151-0942-4EDF-93FA-97E7C1C1D4DB}"/>
    <dgm:cxn modelId="{C22C9331-AA8C-45E0-AAB3-1646D344833D}" srcId="{5927D3A3-411F-4C08-80C1-3D1FB21C8A76}" destId="{64870CAD-4019-4926-9B39-FDC561DCF526}" srcOrd="2" destOrd="0" parTransId="{48F77A93-8E53-4F13-A50D-1BDBCA10A4EC}" sibTransId="{AC326D03-251C-4EDB-90DA-7863BC3DA5B4}"/>
    <dgm:cxn modelId="{46D2AB7A-8A63-4ABA-88DF-4706EC57CAB7}" type="presOf" srcId="{34C98F11-420B-4760-A6C6-2099091BAA96}" destId="{0DF8FA8B-6B1F-4493-B809-FE03FC5FA808}" srcOrd="0" destOrd="0" presId="urn:microsoft.com/office/officeart/2005/8/layout/hChevron3"/>
    <dgm:cxn modelId="{66962430-59BE-4498-9AF8-99A555BE7630}" type="presOf" srcId="{AAC6FCA8-47A0-4874-AE7C-D1BD213D667A}" destId="{35A4AB42-38FB-4648-9B9F-E8E55C9B7D49}" srcOrd="0" destOrd="0" presId="urn:microsoft.com/office/officeart/2005/8/layout/hChevron3"/>
    <dgm:cxn modelId="{D27D0DC7-50B5-4CB3-86E7-411D999138FE}" srcId="{5927D3A3-411F-4C08-80C1-3D1FB21C8A76}" destId="{34C98F11-420B-4760-A6C6-2099091BAA96}" srcOrd="1" destOrd="0" parTransId="{313D58C2-0755-4484-8074-1DF785EF1DEE}" sibTransId="{FB759FDA-83FC-459E-9E39-B6D5EDA6E0BA}"/>
    <dgm:cxn modelId="{2908A281-1CE4-46E3-9816-A4618062E3D5}" type="presOf" srcId="{5927D3A3-411F-4C08-80C1-3D1FB21C8A76}" destId="{965C9F69-DD9E-44C7-9F00-0872648CCC39}" srcOrd="0" destOrd="0" presId="urn:microsoft.com/office/officeart/2005/8/layout/hChevron3"/>
    <dgm:cxn modelId="{FF35A5CF-290F-45C8-B97A-4D5A51E9BC77}" type="presOf" srcId="{64870CAD-4019-4926-9B39-FDC561DCF526}" destId="{E625927A-771A-4BBC-842F-16145D910A53}" srcOrd="0" destOrd="0" presId="urn:microsoft.com/office/officeart/2005/8/layout/hChevron3"/>
    <dgm:cxn modelId="{FCB82944-9C05-4697-885A-E0F6A6D6BCD6}" srcId="{5927D3A3-411F-4C08-80C1-3D1FB21C8A76}" destId="{7A04AB0A-C0B1-4CFE-A6BB-647AF662E219}" srcOrd="0" destOrd="0" parTransId="{BE30931E-BE66-4E2F-8EC4-0020A5509BC1}" sibTransId="{6551E7F4-C002-4B66-9D79-303FA4E4D9FB}"/>
    <dgm:cxn modelId="{FE2B5D15-FF3C-4EE7-BC9F-342BB39DB8CC}" srcId="{5927D3A3-411F-4C08-80C1-3D1FB21C8A76}" destId="{FA1F8590-AA57-4202-B198-19B0F06AFEC1}" srcOrd="3" destOrd="0" parTransId="{2755A046-7C32-46F8-9E79-A28C55776228}" sibTransId="{14CF37B5-886B-4DD8-BB2E-FE3110E5F37E}"/>
    <dgm:cxn modelId="{A604AAFB-1DA9-48A3-BB8A-6D7DC980EE6E}" type="presParOf" srcId="{965C9F69-DD9E-44C7-9F00-0872648CCC39}" destId="{467C5F86-3A9A-4E99-8548-6C3A392CEAFA}" srcOrd="0" destOrd="0" presId="urn:microsoft.com/office/officeart/2005/8/layout/hChevron3"/>
    <dgm:cxn modelId="{3E73D4C1-340D-4DDD-A0C5-F813B51FAFD1}" type="presParOf" srcId="{965C9F69-DD9E-44C7-9F00-0872648CCC39}" destId="{70DA9642-5E4D-4B9B-A7D1-601AE479BB8E}" srcOrd="1" destOrd="0" presId="urn:microsoft.com/office/officeart/2005/8/layout/hChevron3"/>
    <dgm:cxn modelId="{D7EEFE5E-A55B-4508-A515-F9DB7136B44C}" type="presParOf" srcId="{965C9F69-DD9E-44C7-9F00-0872648CCC39}" destId="{0DF8FA8B-6B1F-4493-B809-FE03FC5FA808}" srcOrd="2" destOrd="0" presId="urn:microsoft.com/office/officeart/2005/8/layout/hChevron3"/>
    <dgm:cxn modelId="{35AFBCE0-6904-4AB4-B593-B1DD5E088878}" type="presParOf" srcId="{965C9F69-DD9E-44C7-9F00-0872648CCC39}" destId="{A171C159-1E48-47C4-B8B9-5BB21FE5C420}" srcOrd="3" destOrd="0" presId="urn:microsoft.com/office/officeart/2005/8/layout/hChevron3"/>
    <dgm:cxn modelId="{47275191-08AB-4F8F-B8AD-613171B83B3B}" type="presParOf" srcId="{965C9F69-DD9E-44C7-9F00-0872648CCC39}" destId="{E625927A-771A-4BBC-842F-16145D910A53}" srcOrd="4" destOrd="0" presId="urn:microsoft.com/office/officeart/2005/8/layout/hChevron3"/>
    <dgm:cxn modelId="{8E95E3AC-FA7E-4023-9341-92B5B12CD96A}" type="presParOf" srcId="{965C9F69-DD9E-44C7-9F00-0872648CCC39}" destId="{979C1CC1-2DF2-4C52-9A85-0E6E06D38724}" srcOrd="5" destOrd="0" presId="urn:microsoft.com/office/officeart/2005/8/layout/hChevron3"/>
    <dgm:cxn modelId="{09599244-15D9-4A5B-A7A2-DC4419E46EF8}" type="presParOf" srcId="{965C9F69-DD9E-44C7-9F00-0872648CCC39}" destId="{3FF19264-7A15-45FA-9EDE-AF7340BAA83A}" srcOrd="6" destOrd="0" presId="urn:microsoft.com/office/officeart/2005/8/layout/hChevron3"/>
    <dgm:cxn modelId="{3C5A617D-A652-436E-866E-CA2B645272A6}" type="presParOf" srcId="{965C9F69-DD9E-44C7-9F00-0872648CCC39}" destId="{007CC1DC-BE42-4B61-B841-12C6254FD608}" srcOrd="7" destOrd="0" presId="urn:microsoft.com/office/officeart/2005/8/layout/hChevron3"/>
    <dgm:cxn modelId="{F6889914-B971-4B51-A665-B762029DC248}" type="presParOf" srcId="{965C9F69-DD9E-44C7-9F00-0872648CCC39}" destId="{35A4AB42-38FB-4648-9B9F-E8E55C9B7D49}" srcOrd="8" destOrd="0" presId="urn:microsoft.com/office/officeart/2005/8/layout/hChevron3"/>
    <dgm:cxn modelId="{A294D98C-4523-42F6-813B-BBD4B881C1B7}" type="presParOf" srcId="{965C9F69-DD9E-44C7-9F00-0872648CCC39}" destId="{854B6728-8200-454F-AFCD-1617B45C6711}" srcOrd="9" destOrd="0" presId="urn:microsoft.com/office/officeart/2005/8/layout/hChevron3"/>
    <dgm:cxn modelId="{C6F18DAF-8F96-4E57-8869-DEC035A2073E}" type="presParOf" srcId="{965C9F69-DD9E-44C7-9F00-0872648CCC39}" destId="{7C8E78FC-C891-4180-8A61-027F0CC1AB7C}" srcOrd="10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7C5F86-3A9A-4E99-8548-6C3A392CEAFA}">
      <dsp:nvSpPr>
        <dsp:cNvPr id="0" name=""/>
        <dsp:cNvSpPr/>
      </dsp:nvSpPr>
      <dsp:spPr>
        <a:xfrm>
          <a:off x="982" y="149434"/>
          <a:ext cx="1609704" cy="643881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4676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CRI	</a:t>
          </a:r>
          <a:endParaRPr lang="en-US" sz="1400" kern="1200" dirty="0"/>
        </a:p>
      </dsp:txBody>
      <dsp:txXfrm>
        <a:off x="982" y="149434"/>
        <a:ext cx="1448734" cy="643881"/>
      </dsp:txXfrm>
    </dsp:sp>
    <dsp:sp modelId="{0DF8FA8B-6B1F-4493-B809-FE03FC5FA808}">
      <dsp:nvSpPr>
        <dsp:cNvPr id="0" name=""/>
        <dsp:cNvSpPr/>
      </dsp:nvSpPr>
      <dsp:spPr>
        <a:xfrm>
          <a:off x="1236923" y="142957"/>
          <a:ext cx="1609704" cy="64388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Investigator</a:t>
          </a:r>
          <a:endParaRPr lang="en-US" sz="1400" kern="1200" dirty="0"/>
        </a:p>
      </dsp:txBody>
      <dsp:txXfrm>
        <a:off x="1558864" y="142957"/>
        <a:ext cx="965823" cy="643881"/>
      </dsp:txXfrm>
    </dsp:sp>
    <dsp:sp modelId="{E625927A-771A-4BBC-842F-16145D910A53}">
      <dsp:nvSpPr>
        <dsp:cNvPr id="0" name=""/>
        <dsp:cNvSpPr/>
      </dsp:nvSpPr>
      <dsp:spPr>
        <a:xfrm>
          <a:off x="2576510" y="149434"/>
          <a:ext cx="1609704" cy="64388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CRI	</a:t>
          </a:r>
          <a:endParaRPr lang="en-US" sz="1400" kern="1200" dirty="0"/>
        </a:p>
      </dsp:txBody>
      <dsp:txXfrm>
        <a:off x="2898451" y="149434"/>
        <a:ext cx="965823" cy="643881"/>
      </dsp:txXfrm>
    </dsp:sp>
    <dsp:sp modelId="{3FF19264-7A15-45FA-9EDE-AF7340BAA83A}">
      <dsp:nvSpPr>
        <dsp:cNvPr id="0" name=""/>
        <dsp:cNvSpPr/>
      </dsp:nvSpPr>
      <dsp:spPr>
        <a:xfrm>
          <a:off x="3864274" y="149434"/>
          <a:ext cx="1609704" cy="64388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Investigator</a:t>
          </a:r>
          <a:endParaRPr lang="en-US" sz="1400" kern="1200" dirty="0"/>
        </a:p>
      </dsp:txBody>
      <dsp:txXfrm>
        <a:off x="4186215" y="149434"/>
        <a:ext cx="965823" cy="643881"/>
      </dsp:txXfrm>
    </dsp:sp>
    <dsp:sp modelId="{35A4AB42-38FB-4648-9B9F-E8E55C9B7D49}">
      <dsp:nvSpPr>
        <dsp:cNvPr id="0" name=""/>
        <dsp:cNvSpPr/>
      </dsp:nvSpPr>
      <dsp:spPr>
        <a:xfrm>
          <a:off x="5152038" y="149434"/>
          <a:ext cx="1609704" cy="64388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CRI</a:t>
          </a:r>
          <a:endParaRPr lang="en-US" sz="1400" kern="1200" dirty="0"/>
        </a:p>
      </dsp:txBody>
      <dsp:txXfrm>
        <a:off x="5473979" y="149434"/>
        <a:ext cx="965823" cy="643881"/>
      </dsp:txXfrm>
    </dsp:sp>
    <dsp:sp modelId="{7C8E78FC-C891-4180-8A61-027F0CC1AB7C}">
      <dsp:nvSpPr>
        <dsp:cNvPr id="0" name=""/>
        <dsp:cNvSpPr/>
      </dsp:nvSpPr>
      <dsp:spPr>
        <a:xfrm>
          <a:off x="6439802" y="149434"/>
          <a:ext cx="1609704" cy="64388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IRB</a:t>
          </a:r>
          <a:endParaRPr lang="en-US" sz="1400" kern="1200" dirty="0"/>
        </a:p>
      </dsp:txBody>
      <dsp:txXfrm>
        <a:off x="6761743" y="149434"/>
        <a:ext cx="965823" cy="64388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45E844-3398-A241-9782-F7D2EB04A925}" type="datetimeFigureOut">
              <a:rPr lang="en-US" smtClean="0"/>
              <a:t>7/28/2016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6D0AB5-444A-CB48-9511-6DB2F3E9BB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20562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B29C13-668D-4938-BE77-F0EB6F7E930E}" type="datetimeFigureOut">
              <a:rPr lang="en-US" smtClean="0"/>
              <a:t>7/28/2016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F960AB-A4FF-43AA-B0F8-D08E53BCDF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6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F960AB-A4FF-43AA-B0F8-D08E53BCDF6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6709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F960AB-A4FF-43AA-B0F8-D08E53BCDF6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1869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F960AB-A4FF-43AA-B0F8-D08E53BCDF6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1869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F960AB-A4FF-43AA-B0F8-D08E53BCDF6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1869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F960AB-A4FF-43AA-B0F8-D08E53BCDF6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1869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F960AB-A4FF-43AA-B0F8-D08E53BCDF6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1869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F960AB-A4FF-43AA-B0F8-D08E53BCDF6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1869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F960AB-A4FF-43AA-B0F8-D08E53BCDF6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1869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F960AB-A4FF-43AA-B0F8-D08E53BCDF6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1869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F960AB-A4FF-43AA-B0F8-D08E53BCDF6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1869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596490-92CC-634F-A74F-9EC1E12C8962}" type="datetimeFigureOut">
              <a:rPr lang="en-US"/>
              <a:pPr>
                <a:defRPr/>
              </a:pPr>
              <a:t>7/28/2016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D6F8D0-913F-B844-A42E-C05A05BF37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6813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D10895-6E78-F74D-BD6D-77E8B47CAA79}" type="datetimeFigureOut">
              <a:rPr lang="en-US"/>
              <a:pPr>
                <a:defRPr/>
              </a:pPr>
              <a:t>7/28/2016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E13687-DA78-354F-9DB4-F83810658A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2453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5E5FF4-A38F-724D-9E21-8F90EE050200}" type="datetimeFigureOut">
              <a:rPr lang="en-US"/>
              <a:pPr>
                <a:defRPr/>
              </a:pPr>
              <a:t>7/28/2016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967AC3-1073-F94F-8EDD-0400AD83B0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428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DEF677-D977-0C44-AF28-19F9FC7179D3}" type="datetimeFigureOut">
              <a:rPr lang="en-US"/>
              <a:pPr>
                <a:defRPr/>
              </a:pPr>
              <a:t>7/28/2016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B05319-D4D8-D840-AE0B-8F73F41C88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0601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46DA17-F7F2-3F47-BD4D-A79E5B6AACFB}" type="datetimeFigureOut">
              <a:rPr lang="en-US"/>
              <a:pPr>
                <a:defRPr/>
              </a:pPr>
              <a:t>7/28/2016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5B3239-2EC8-5C44-BE79-56BBBB9EB6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9793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313C7C-2B02-4541-A3BD-E19DE4819888}" type="datetimeFigureOut">
              <a:rPr lang="en-US"/>
              <a:pPr>
                <a:defRPr/>
              </a:pPr>
              <a:t>7/28/2016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77739B-94CB-AF44-B0DF-6FCF1C353E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2128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283693-A1B5-764B-8B5B-1E94000B32D9}" type="datetimeFigureOut">
              <a:rPr lang="en-US"/>
              <a:pPr>
                <a:defRPr/>
              </a:pPr>
              <a:t>7/28/2016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E4442C-653D-6843-B75A-1C78A9572E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3848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C19685-D1AE-304C-9050-7733B955FE5C}" type="datetimeFigureOut">
              <a:rPr lang="en-US"/>
              <a:pPr>
                <a:defRPr/>
              </a:pPr>
              <a:t>7/28/2016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29B7A7-D86E-AE44-BF91-695BED5F84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0567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9BBA54-FD0C-C74F-9495-A9FB099D9449}" type="datetimeFigureOut">
              <a:rPr lang="en-US"/>
              <a:pPr>
                <a:defRPr/>
              </a:pPr>
              <a:t>7/28/2016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2D6669-CF30-AA40-B93D-A050BC4D78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7479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439293-4D20-0E4A-99E2-3431CAF04386}" type="datetimeFigureOut">
              <a:rPr lang="en-US"/>
              <a:pPr>
                <a:defRPr/>
              </a:pPr>
              <a:t>7/28/2016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463729-CE19-0542-B922-19BE0B179A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0969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0E8C2F-6DB4-3A42-AFC6-249EB6691725}" type="datetimeFigureOut">
              <a:rPr lang="en-US"/>
              <a:pPr>
                <a:defRPr/>
              </a:pPr>
              <a:t>7/28/2016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C6AA81-8C8F-484D-B60B-B792FA5A9F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7655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F6CDAD9F-D190-2048-85DF-6975F4C0CEA2}" type="datetimeFigureOut">
              <a:rPr lang="en-US"/>
              <a:pPr>
                <a:defRPr/>
              </a:pPr>
              <a:t>7/28/2016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DE6428B1-4A13-364B-AF68-825CB32C67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3.emf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mailto:clinicalresearch@ttuhsc.edu" TargetMode="External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ttuhsc.edu/clinicalresearch/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itiprogram.org/" TargetMode="External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tuhsc.edu/IT/ACME/roles/authenticated/courses.aspx" TargetMode="External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ttuhsc.edu/research/financialdisclosure.aspx" TargetMode="External"/><Relationship Id="rId5" Type="http://schemas.openxmlformats.org/officeDocument/2006/relationships/hyperlink" Target="mailto:Virginia.smith@ttuhsc.edu" TargetMode="External"/><Relationship Id="rId4" Type="http://schemas.openxmlformats.org/officeDocument/2006/relationships/hyperlink" Target="https://tthsclubbock.co1.qualtrics.com/jfe/form/SV_0v4zMgpJvoXEjXv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obmrimedris.ttuhsc.edu:8867/Login.jsp?logout=Yes&amp;s=1436196019129" TargetMode="External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640013" y="2235200"/>
            <a:ext cx="5868987" cy="20701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2800" dirty="0" smtClean="0">
                <a:solidFill>
                  <a:srgbClr val="C00000"/>
                </a:solidFill>
                <a:latin typeface="Times New Roman" charset="0"/>
                <a:ea typeface="+mj-ea"/>
                <a:cs typeface="+mj-cs"/>
              </a:rPr>
              <a:t>The nuts and bolts of the CRI             and the IRB</a:t>
            </a:r>
          </a:p>
        </p:txBody>
      </p:sp>
      <p:sp>
        <p:nvSpPr>
          <p:cNvPr id="16387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3473704" y="4611688"/>
            <a:ext cx="4673600" cy="1392237"/>
          </a:xfrm>
        </p:spPr>
        <p:txBody>
          <a:bodyPr rtlCol="0">
            <a:normAutofit/>
          </a:bodyPr>
          <a:lstStyle/>
          <a:p>
            <a:pPr algn="l" fontAlgn="auto">
              <a:spcAft>
                <a:spcPts val="0"/>
              </a:spcAft>
              <a:defRPr/>
            </a:pPr>
            <a:r>
              <a:rPr lang="en-US" sz="2000" dirty="0" smtClean="0">
                <a:solidFill>
                  <a:schemeClr val="tx1"/>
                </a:solidFill>
                <a:latin typeface="Times New Roman" charset="0"/>
                <a:ea typeface="+mn-ea"/>
                <a:cs typeface="+mn-cs"/>
              </a:rPr>
              <a:t>Catherine Lovett</a:t>
            </a:r>
            <a:r>
              <a:rPr lang="en-US" sz="2000" dirty="0">
                <a:solidFill>
                  <a:schemeClr val="tx1"/>
                </a:solidFill>
                <a:latin typeface="Times New Roman" charset="0"/>
                <a:ea typeface="+mn-ea"/>
                <a:cs typeface="+mn-cs"/>
              </a:rPr>
              <a:t>, </a:t>
            </a:r>
            <a:r>
              <a:rPr lang="en-US" sz="2000" dirty="0" smtClean="0">
                <a:solidFill>
                  <a:schemeClr val="tx1"/>
                </a:solidFill>
                <a:latin typeface="Times New Roman" charset="0"/>
                <a:ea typeface="+mn-ea"/>
                <a:cs typeface="+mn-cs"/>
              </a:rPr>
              <a:t>MSN</a:t>
            </a:r>
            <a:r>
              <a:rPr lang="en-US" sz="2000" dirty="0">
                <a:solidFill>
                  <a:schemeClr val="tx1"/>
                </a:solidFill>
                <a:latin typeface="Times New Roman" charset="0"/>
                <a:ea typeface="+mn-ea"/>
                <a:cs typeface="+mn-cs"/>
              </a:rPr>
              <a:t>, </a:t>
            </a:r>
            <a:r>
              <a:rPr lang="en-US" sz="2000" dirty="0" smtClean="0">
                <a:solidFill>
                  <a:schemeClr val="tx1"/>
                </a:solidFill>
                <a:latin typeface="Times New Roman" charset="0"/>
                <a:ea typeface="+mn-ea"/>
                <a:cs typeface="+mn-cs"/>
              </a:rPr>
              <a:t>RN</a:t>
            </a:r>
          </a:p>
          <a:p>
            <a:pPr algn="l" fontAlgn="auto">
              <a:spcAft>
                <a:spcPts val="0"/>
              </a:spcAft>
              <a:defRPr/>
            </a:pPr>
            <a:r>
              <a:rPr lang="en-US" sz="1800" i="1" dirty="0" smtClean="0">
                <a:solidFill>
                  <a:schemeClr val="tx1"/>
                </a:solidFill>
                <a:latin typeface="Times New Roman" charset="0"/>
                <a:ea typeface="+mn-ea"/>
                <a:cs typeface="+mn-cs"/>
              </a:rPr>
              <a:t>Managing Director</a:t>
            </a:r>
          </a:p>
          <a:p>
            <a:pPr algn="l" fontAlgn="auto">
              <a:spcAft>
                <a:spcPts val="0"/>
              </a:spcAft>
              <a:buFont typeface="Arial"/>
              <a:buNone/>
              <a:defRPr/>
            </a:pPr>
            <a:endParaRPr lang="en-US" sz="1800" i="1" dirty="0" smtClean="0">
              <a:latin typeface="Times New Roman" charset="0"/>
              <a:ea typeface="+mn-ea"/>
              <a:cs typeface="+mn-cs"/>
            </a:endParaRPr>
          </a:p>
        </p:txBody>
      </p:sp>
      <p:pic>
        <p:nvPicPr>
          <p:cNvPr id="1027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6979" y="2274888"/>
            <a:ext cx="1557866" cy="233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0" y="0"/>
            <a:ext cx="9156700" cy="1143000"/>
            <a:chOff x="0" y="0"/>
            <a:chExt cx="9156700" cy="1143000"/>
          </a:xfrm>
        </p:grpSpPr>
        <p:sp>
          <p:nvSpPr>
            <p:cNvPr id="5" name="Rectangle 4"/>
            <p:cNvSpPr/>
            <p:nvPr/>
          </p:nvSpPr>
          <p:spPr bwMode="auto">
            <a:xfrm>
              <a:off x="0" y="0"/>
              <a:ext cx="9156700" cy="114300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r" defTabSz="914400"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+mn-ea"/>
                <a:cs typeface="+mn-cs"/>
              </a:endParaRPr>
            </a:p>
          </p:txBody>
        </p:sp>
        <p:pic>
          <p:nvPicPr>
            <p:cNvPr id="1029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8025" y="187325"/>
              <a:ext cx="3976688" cy="787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616147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0"/>
            <a:ext cx="9156700" cy="1143000"/>
            <a:chOff x="0" y="0"/>
            <a:chExt cx="9156700" cy="1143000"/>
          </a:xfrm>
        </p:grpSpPr>
        <p:sp>
          <p:nvSpPr>
            <p:cNvPr id="5" name="Rectangle 4"/>
            <p:cNvSpPr/>
            <p:nvPr/>
          </p:nvSpPr>
          <p:spPr bwMode="auto">
            <a:xfrm>
              <a:off x="0" y="0"/>
              <a:ext cx="9156700" cy="114300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r" defTabSz="914400"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+mn-ea"/>
                <a:cs typeface="+mn-cs"/>
              </a:endParaRPr>
            </a:p>
          </p:txBody>
        </p:sp>
        <p:pic>
          <p:nvPicPr>
            <p:cNvPr id="2051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37563" y="263525"/>
              <a:ext cx="492125" cy="573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6386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144463"/>
            <a:ext cx="3766008" cy="793750"/>
          </a:xfrm>
        </p:spPr>
        <p:txBody>
          <a:bodyPr rtlCol="0">
            <a:noAutofit/>
          </a:bodyPr>
          <a:lstStyle/>
          <a:p>
            <a:pPr algn="l" fontAlgn="auto">
              <a:spcAft>
                <a:spcPts val="0"/>
              </a:spcAft>
              <a:defRPr/>
            </a:pPr>
            <a:r>
              <a:rPr lang="en-US" sz="3600" dirty="0" smtClean="0">
                <a:latin typeface="Times New Roman" charset="0"/>
                <a:ea typeface="+mj-ea"/>
                <a:cs typeface="+mj-cs"/>
              </a:rPr>
              <a:t>Review Process</a:t>
            </a:r>
          </a:p>
        </p:txBody>
      </p:sp>
      <p:sp>
        <p:nvSpPr>
          <p:cNvPr id="3" name="Rectangle 2"/>
          <p:cNvSpPr/>
          <p:nvPr/>
        </p:nvSpPr>
        <p:spPr>
          <a:xfrm>
            <a:off x="354372" y="1321955"/>
            <a:ext cx="8447955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/>
                <a:cs typeface="Times New Roman"/>
              </a:rPr>
              <a:t>What are the </a:t>
            </a:r>
            <a:r>
              <a:rPr lang="en-US" sz="2000" b="1" dirty="0">
                <a:latin typeface="Times New Roman"/>
                <a:cs typeface="Times New Roman"/>
              </a:rPr>
              <a:t>hypotheses</a:t>
            </a:r>
            <a:r>
              <a:rPr lang="en-US" sz="2000" dirty="0">
                <a:latin typeface="Times New Roman"/>
                <a:cs typeface="Times New Roman"/>
              </a:rPr>
              <a:t>?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000" dirty="0">
                <a:latin typeface="Times New Roman"/>
                <a:cs typeface="Times New Roman"/>
              </a:rPr>
              <a:t>What is being measured, manipulated?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000" dirty="0">
                <a:latin typeface="Times New Roman"/>
                <a:cs typeface="Times New Roman"/>
              </a:rPr>
              <a:t>Are all variables clearly identified as independent or dependent?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000" dirty="0">
                <a:latin typeface="Times New Roman"/>
                <a:cs typeface="Times New Roman"/>
              </a:rPr>
              <a:t>Are the hypotheses specific and testable?</a:t>
            </a:r>
          </a:p>
          <a:p>
            <a:pPr lvl="1"/>
            <a:endParaRPr lang="en-US" sz="2000" dirty="0">
              <a:latin typeface="Times New Roman"/>
              <a:cs typeface="Times New Roman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/>
                <a:cs typeface="Times New Roman"/>
              </a:rPr>
              <a:t>Will </a:t>
            </a:r>
            <a:r>
              <a:rPr lang="en-US" sz="2000" dirty="0" smtClean="0">
                <a:latin typeface="Times New Roman"/>
                <a:cs typeface="Times New Roman"/>
              </a:rPr>
              <a:t>the </a:t>
            </a:r>
            <a:r>
              <a:rPr lang="en-US" sz="2000" b="1" dirty="0">
                <a:latin typeface="Times New Roman"/>
                <a:cs typeface="Times New Roman"/>
              </a:rPr>
              <a:t>design</a:t>
            </a:r>
            <a:r>
              <a:rPr lang="en-US" sz="2000" dirty="0">
                <a:latin typeface="Times New Roman"/>
                <a:cs typeface="Times New Roman"/>
              </a:rPr>
              <a:t> lead </a:t>
            </a:r>
            <a:r>
              <a:rPr lang="en-US" sz="2000" dirty="0" smtClean="0">
                <a:latin typeface="Times New Roman"/>
                <a:cs typeface="Times New Roman"/>
              </a:rPr>
              <a:t>you </a:t>
            </a:r>
            <a:r>
              <a:rPr lang="en-US" sz="2000" dirty="0">
                <a:latin typeface="Times New Roman"/>
                <a:cs typeface="Times New Roman"/>
              </a:rPr>
              <a:t>to reach </a:t>
            </a:r>
            <a:r>
              <a:rPr lang="en-US" sz="2000" dirty="0" smtClean="0">
                <a:latin typeface="Times New Roman"/>
                <a:cs typeface="Times New Roman"/>
              </a:rPr>
              <a:t>your </a:t>
            </a:r>
            <a:r>
              <a:rPr lang="en-US" sz="2000" dirty="0">
                <a:latin typeface="Times New Roman"/>
                <a:cs typeface="Times New Roman"/>
              </a:rPr>
              <a:t>goal? 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000" dirty="0">
                <a:latin typeface="Times New Roman"/>
                <a:cs typeface="Times New Roman"/>
              </a:rPr>
              <a:t>Is the design appropriate for the level of evidence they want to reach</a:t>
            </a:r>
            <a:r>
              <a:rPr lang="en-US" sz="2000" dirty="0" smtClean="0">
                <a:latin typeface="Times New Roman"/>
                <a:cs typeface="Times New Roman"/>
              </a:rPr>
              <a:t>?</a:t>
            </a:r>
          </a:p>
          <a:p>
            <a:pPr lvl="1"/>
            <a:endParaRPr lang="en-US" sz="2000" dirty="0" smtClean="0">
              <a:latin typeface="Times New Roman"/>
              <a:cs typeface="Times New Roman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 smtClean="0">
                <a:latin typeface="Times New Roman"/>
                <a:cs typeface="Times New Roman"/>
              </a:rPr>
              <a:t>Outcome measures</a:t>
            </a:r>
            <a:endParaRPr lang="en-US" sz="2000" b="1" dirty="0">
              <a:latin typeface="Times New Roman"/>
              <a:cs typeface="Times New Roman"/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sz="2000" dirty="0" smtClean="0">
                <a:latin typeface="Times New Roman"/>
                <a:cs typeface="Times New Roman"/>
              </a:rPr>
              <a:t>Are they defined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sz="2000" dirty="0" smtClean="0">
                <a:latin typeface="Times New Roman"/>
                <a:cs typeface="Times New Roman"/>
              </a:rPr>
              <a:t>Are </a:t>
            </a:r>
            <a:r>
              <a:rPr lang="en-US" sz="2000" dirty="0">
                <a:latin typeface="Times New Roman"/>
                <a:cs typeface="Times New Roman"/>
              </a:rPr>
              <a:t>the units/scales (mm, cl, kg, years, 1-7, nominal) defined?</a:t>
            </a:r>
          </a:p>
          <a:p>
            <a:pPr lvl="1"/>
            <a:endParaRPr lang="en-US" sz="2000" dirty="0">
              <a:latin typeface="Times New Roman"/>
              <a:cs typeface="Times New Roman"/>
            </a:endParaRPr>
          </a:p>
          <a:p>
            <a:pPr lvl="1"/>
            <a:endParaRPr lang="en-US" sz="2000" dirty="0">
              <a:latin typeface="Times New Roman"/>
              <a:cs typeface="Times New Roman"/>
            </a:endParaRPr>
          </a:p>
          <a:p>
            <a:pPr lvl="1"/>
            <a:r>
              <a:rPr lang="en-US" sz="2000" dirty="0" smtClean="0">
                <a:latin typeface="Times New Roman"/>
                <a:cs typeface="Times New Roman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016264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0"/>
            <a:ext cx="9156700" cy="1143000"/>
            <a:chOff x="0" y="0"/>
            <a:chExt cx="9156700" cy="1143000"/>
          </a:xfrm>
        </p:grpSpPr>
        <p:sp>
          <p:nvSpPr>
            <p:cNvPr id="5" name="Rectangle 4"/>
            <p:cNvSpPr/>
            <p:nvPr/>
          </p:nvSpPr>
          <p:spPr bwMode="auto">
            <a:xfrm>
              <a:off x="0" y="0"/>
              <a:ext cx="9156700" cy="114300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r" defTabSz="914400"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+mn-ea"/>
                <a:cs typeface="+mn-cs"/>
              </a:endParaRPr>
            </a:p>
          </p:txBody>
        </p:sp>
        <p:pic>
          <p:nvPicPr>
            <p:cNvPr id="2051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37563" y="263525"/>
              <a:ext cx="492125" cy="573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6386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144463"/>
            <a:ext cx="3766008" cy="793750"/>
          </a:xfrm>
        </p:spPr>
        <p:txBody>
          <a:bodyPr rtlCol="0">
            <a:noAutofit/>
          </a:bodyPr>
          <a:lstStyle/>
          <a:p>
            <a:pPr algn="l" fontAlgn="auto">
              <a:spcAft>
                <a:spcPts val="0"/>
              </a:spcAft>
              <a:defRPr/>
            </a:pPr>
            <a:r>
              <a:rPr lang="en-US" sz="3600" dirty="0" smtClean="0">
                <a:latin typeface="Times New Roman" charset="0"/>
                <a:ea typeface="+mj-ea"/>
                <a:cs typeface="+mj-cs"/>
              </a:rPr>
              <a:t>Review Process</a:t>
            </a:r>
          </a:p>
        </p:txBody>
      </p:sp>
      <p:sp>
        <p:nvSpPr>
          <p:cNvPr id="3" name="Rectangle 2"/>
          <p:cNvSpPr/>
          <p:nvPr/>
        </p:nvSpPr>
        <p:spPr>
          <a:xfrm>
            <a:off x="354372" y="1321955"/>
            <a:ext cx="8447955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 smtClean="0">
                <a:latin typeface="Times New Roman"/>
                <a:cs typeface="Times New Roman"/>
              </a:rPr>
              <a:t>Sample size justification/</a:t>
            </a:r>
            <a:r>
              <a:rPr lang="en-US" sz="2000" dirty="0" smtClean="0">
                <a:latin typeface="Times New Roman"/>
                <a:cs typeface="Times New Roman"/>
              </a:rPr>
              <a:t>power analysis/pilot project?</a:t>
            </a:r>
          </a:p>
          <a:p>
            <a:endParaRPr lang="en-US" sz="2000" dirty="0">
              <a:latin typeface="Times New Roman"/>
              <a:cs typeface="Times New Roman"/>
            </a:endParaRP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000" dirty="0" smtClean="0">
                <a:latin typeface="Times New Roman"/>
                <a:cs typeface="Times New Roman"/>
              </a:rPr>
              <a:t>CRI can do this for you </a:t>
            </a:r>
            <a:r>
              <a:rPr lang="en-US" sz="20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if</a:t>
            </a:r>
            <a:r>
              <a:rPr lang="en-US" sz="2000" dirty="0" smtClean="0">
                <a:latin typeface="Times New Roman"/>
                <a:cs typeface="Times New Roman"/>
              </a:rPr>
              <a:t> </a:t>
            </a:r>
            <a:r>
              <a:rPr lang="en-US" sz="2000" dirty="0">
                <a:latin typeface="Times New Roman"/>
                <a:cs typeface="Times New Roman"/>
              </a:rPr>
              <a:t>you </a:t>
            </a:r>
            <a:r>
              <a:rPr lang="en-US" sz="2000" dirty="0" smtClean="0">
                <a:latin typeface="Times New Roman"/>
                <a:cs typeface="Times New Roman"/>
              </a:rPr>
              <a:t>provide:</a:t>
            </a:r>
            <a:endParaRPr lang="en-US" sz="2000" dirty="0">
              <a:latin typeface="Times New Roman"/>
              <a:cs typeface="Times New Roman"/>
            </a:endParaRPr>
          </a:p>
          <a:p>
            <a:pPr marL="1257300" lvl="2" indent="-342900">
              <a:buFont typeface="Wingdings" panose="05000000000000000000" pitchFamily="2" charset="2"/>
              <a:buChar char="ü"/>
            </a:pPr>
            <a:r>
              <a:rPr lang="en-US" sz="2000" dirty="0">
                <a:latin typeface="Times New Roman"/>
                <a:cs typeface="Times New Roman"/>
              </a:rPr>
              <a:t>How many patients you will </a:t>
            </a:r>
            <a:r>
              <a:rPr lang="en-US" sz="2000" dirty="0" smtClean="0">
                <a:latin typeface="Times New Roman"/>
                <a:cs typeface="Times New Roman"/>
              </a:rPr>
              <a:t>expect to recruit </a:t>
            </a:r>
            <a:endParaRPr lang="en-US" sz="2000" dirty="0">
              <a:latin typeface="Times New Roman"/>
              <a:cs typeface="Times New Roman"/>
            </a:endParaRPr>
          </a:p>
          <a:p>
            <a:pPr marL="1257300" lvl="2" indent="-342900">
              <a:buFont typeface="Wingdings" panose="05000000000000000000" pitchFamily="2" charset="2"/>
              <a:buChar char="ü"/>
            </a:pPr>
            <a:r>
              <a:rPr lang="en-US" sz="2000" dirty="0">
                <a:latin typeface="Times New Roman"/>
                <a:cs typeface="Times New Roman"/>
              </a:rPr>
              <a:t>Expected attrition rate</a:t>
            </a:r>
          </a:p>
          <a:p>
            <a:pPr marL="1257300" lvl="2" indent="-342900">
              <a:buFont typeface="Wingdings" panose="05000000000000000000" pitchFamily="2" charset="2"/>
              <a:buChar char="ü"/>
            </a:pPr>
            <a:r>
              <a:rPr lang="en-US" sz="2000" dirty="0">
                <a:latin typeface="Times New Roman"/>
                <a:cs typeface="Times New Roman"/>
              </a:rPr>
              <a:t>What effect size will you be able to detect</a:t>
            </a:r>
            <a:r>
              <a:rPr lang="en-US" sz="2000" dirty="0" smtClean="0">
                <a:latin typeface="Times New Roman"/>
                <a:cs typeface="Times New Roman"/>
              </a:rPr>
              <a:t>?</a:t>
            </a:r>
          </a:p>
          <a:p>
            <a:pPr lvl="2"/>
            <a:endParaRPr lang="en-US" sz="2000" dirty="0">
              <a:latin typeface="Times New Roman"/>
              <a:cs typeface="Times New Roman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 smtClean="0">
                <a:latin typeface="Times New Roman"/>
                <a:cs typeface="Times New Roman"/>
              </a:rPr>
              <a:t>Statistical </a:t>
            </a:r>
            <a:r>
              <a:rPr lang="en-US" sz="2000" b="1" dirty="0">
                <a:latin typeface="Times New Roman"/>
                <a:cs typeface="Times New Roman"/>
              </a:rPr>
              <a:t>analysis </a:t>
            </a:r>
            <a:endParaRPr lang="en-US" sz="2000" b="1" dirty="0" smtClean="0">
              <a:latin typeface="Times New Roman"/>
              <a:cs typeface="Times New Roman"/>
            </a:endParaRPr>
          </a:p>
          <a:p>
            <a:endParaRPr lang="en-US" sz="2000" b="1" dirty="0" smtClean="0">
              <a:latin typeface="Times New Roman"/>
              <a:cs typeface="Times New Roman"/>
            </a:endParaRP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000" dirty="0" smtClean="0">
                <a:latin typeface="Times New Roman"/>
                <a:cs typeface="Times New Roman"/>
              </a:rPr>
              <a:t>CRI can provide this wording, but will review what is written if it is written</a:t>
            </a:r>
            <a:endParaRPr lang="en-US" sz="2000" dirty="0">
              <a:latin typeface="Times New Roman"/>
              <a:cs typeface="Times New Roman"/>
            </a:endParaRPr>
          </a:p>
          <a:p>
            <a:pPr marL="800100" lvl="1" indent="-342900">
              <a:buFont typeface="Wingdings" panose="05000000000000000000" pitchFamily="2" charset="2"/>
              <a:buChar char="Ø"/>
            </a:pPr>
            <a:endParaRPr lang="en-US" sz="2000" dirty="0">
              <a:latin typeface="Times New Roman"/>
              <a:cs typeface="Times New Roman"/>
            </a:endParaRPr>
          </a:p>
          <a:p>
            <a:pPr lvl="1"/>
            <a:endParaRPr lang="en-US" sz="2000" dirty="0">
              <a:latin typeface="Times New Roman"/>
              <a:cs typeface="Times New Roman"/>
            </a:endParaRPr>
          </a:p>
          <a:p>
            <a:pPr lvl="1"/>
            <a:r>
              <a:rPr lang="en-US" sz="2000" dirty="0" smtClean="0">
                <a:latin typeface="Times New Roman"/>
                <a:cs typeface="Times New Roman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915242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12700" y="-21431"/>
            <a:ext cx="9156700" cy="1143000"/>
            <a:chOff x="0" y="0"/>
            <a:chExt cx="9156700" cy="1143000"/>
          </a:xfrm>
        </p:grpSpPr>
        <p:sp>
          <p:nvSpPr>
            <p:cNvPr id="5" name="Rectangle 4"/>
            <p:cNvSpPr/>
            <p:nvPr/>
          </p:nvSpPr>
          <p:spPr bwMode="auto">
            <a:xfrm>
              <a:off x="0" y="0"/>
              <a:ext cx="9156700" cy="114300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r" defTabSz="914400"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+mn-ea"/>
                <a:cs typeface="+mn-cs"/>
              </a:endParaRPr>
            </a:p>
          </p:txBody>
        </p:sp>
        <p:pic>
          <p:nvPicPr>
            <p:cNvPr id="2051" name="Picture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37563" y="263525"/>
              <a:ext cx="492125" cy="573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6386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144463"/>
            <a:ext cx="3766008" cy="793750"/>
          </a:xfrm>
        </p:spPr>
        <p:txBody>
          <a:bodyPr rtlCol="0">
            <a:noAutofit/>
          </a:bodyPr>
          <a:lstStyle/>
          <a:p>
            <a:pPr algn="l" fontAlgn="auto">
              <a:spcAft>
                <a:spcPts val="0"/>
              </a:spcAft>
              <a:defRPr/>
            </a:pPr>
            <a:r>
              <a:rPr lang="en-US" sz="3600" dirty="0" smtClean="0">
                <a:latin typeface="Times New Roman" charset="0"/>
                <a:ea typeface="+mj-ea"/>
                <a:cs typeface="+mj-cs"/>
              </a:rPr>
              <a:t>Review Process</a:t>
            </a:r>
          </a:p>
        </p:txBody>
      </p:sp>
      <p:sp>
        <p:nvSpPr>
          <p:cNvPr id="3" name="Rectangle 2"/>
          <p:cNvSpPr/>
          <p:nvPr/>
        </p:nvSpPr>
        <p:spPr>
          <a:xfrm>
            <a:off x="393085" y="1880521"/>
            <a:ext cx="8345127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dirty="0">
                <a:latin typeface="Times New Roman"/>
                <a:cs typeface="Times New Roman"/>
              </a:rPr>
              <a:t>Is the project </a:t>
            </a:r>
            <a:r>
              <a:rPr lang="en-US" sz="2000" b="1" dirty="0">
                <a:latin typeface="Times New Roman"/>
                <a:cs typeface="Times New Roman"/>
              </a:rPr>
              <a:t>viable</a:t>
            </a:r>
            <a:r>
              <a:rPr lang="en-US" sz="2000" dirty="0">
                <a:latin typeface="Times New Roman"/>
                <a:cs typeface="Times New Roman"/>
              </a:rPr>
              <a:t>?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000" dirty="0">
                <a:latin typeface="Times New Roman"/>
                <a:cs typeface="Times New Roman"/>
              </a:rPr>
              <a:t>Is it feasible to recruit patients, get data, perform analyses and write a report in a reasonable </a:t>
            </a:r>
            <a:r>
              <a:rPr lang="en-US" sz="2000" dirty="0" smtClean="0">
                <a:latin typeface="Times New Roman"/>
                <a:cs typeface="Times New Roman"/>
              </a:rPr>
              <a:t>time; before someone else does the study &amp; publishes it?</a:t>
            </a:r>
            <a:endParaRPr lang="en-US" sz="2000" dirty="0">
              <a:latin typeface="Times New Roman"/>
              <a:cs typeface="Times New Roman"/>
            </a:endParaRP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000" dirty="0">
                <a:latin typeface="Times New Roman"/>
                <a:cs typeface="Times New Roman"/>
              </a:rPr>
              <a:t>Is there reasonable expectation that it will be accepted for publication</a:t>
            </a:r>
            <a:r>
              <a:rPr lang="en-US" sz="2000" dirty="0" smtClean="0">
                <a:latin typeface="Times New Roman"/>
                <a:cs typeface="Times New Roman"/>
              </a:rPr>
              <a:t>?</a:t>
            </a:r>
          </a:p>
          <a:p>
            <a:pPr lvl="1"/>
            <a:endParaRPr lang="en-US" sz="2000" dirty="0">
              <a:latin typeface="Times New Roman"/>
              <a:cs typeface="Times New Roman"/>
            </a:endParaRPr>
          </a:p>
          <a:p>
            <a:pPr marL="347663" lvl="1" indent="-347663">
              <a:buFont typeface="Wingdings" panose="05000000000000000000" pitchFamily="2" charset="2"/>
              <a:buChar char="§"/>
            </a:pPr>
            <a:r>
              <a:rPr lang="en-US" sz="2000" dirty="0" smtClean="0">
                <a:latin typeface="Times New Roman"/>
                <a:cs typeface="Times New Roman"/>
              </a:rPr>
              <a:t>Are </a:t>
            </a:r>
            <a:r>
              <a:rPr lang="en-US" sz="2000" dirty="0">
                <a:latin typeface="Times New Roman"/>
                <a:cs typeface="Times New Roman"/>
              </a:rPr>
              <a:t>all documents provided for IRB submission?</a:t>
            </a:r>
          </a:p>
          <a:p>
            <a:pPr marL="804863" lvl="2" indent="-347663">
              <a:buFont typeface="Wingdings" panose="05000000000000000000" pitchFamily="2" charset="2"/>
              <a:buChar char="Ø"/>
            </a:pPr>
            <a:r>
              <a:rPr lang="en-US" sz="2000" dirty="0">
                <a:latin typeface="Times New Roman"/>
                <a:cs typeface="Times New Roman"/>
              </a:rPr>
              <a:t>Data sheet, surveys, advertisements, diaries, etc.</a:t>
            </a:r>
          </a:p>
          <a:p>
            <a:pPr marL="804863" lvl="2" indent="-347663">
              <a:buFont typeface="Wingdings" panose="05000000000000000000" pitchFamily="2" charset="2"/>
              <a:buChar char="Ø"/>
            </a:pPr>
            <a:r>
              <a:rPr lang="en-US" sz="2000" dirty="0">
                <a:latin typeface="Times New Roman"/>
                <a:cs typeface="Times New Roman"/>
              </a:rPr>
              <a:t>Are these documents worded, formatted correctly</a:t>
            </a:r>
            <a:r>
              <a:rPr lang="en-US" sz="2000" dirty="0" smtClean="0">
                <a:latin typeface="Times New Roman"/>
                <a:cs typeface="Times New Roman"/>
              </a:rPr>
              <a:t>?</a:t>
            </a:r>
          </a:p>
          <a:p>
            <a:pPr marL="804863" lvl="2" indent="-347663">
              <a:buFont typeface="Wingdings" panose="05000000000000000000" pitchFamily="2" charset="2"/>
              <a:buChar char="Ø"/>
            </a:pPr>
            <a:endParaRPr lang="en-US" sz="2000" dirty="0">
              <a:latin typeface="Times New Roman"/>
              <a:cs typeface="Times New Roman"/>
            </a:endParaRPr>
          </a:p>
          <a:p>
            <a:pPr marL="0" lvl="1"/>
            <a:endParaRPr lang="en-US" sz="2000" dirty="0" smtClean="0">
              <a:latin typeface="Times New Roman"/>
              <a:cs typeface="Times New Roman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76072" y="5358396"/>
            <a:ext cx="78487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IS THERE ENOUGH INFORMATION FOR SOMEONE </a:t>
            </a:r>
          </a:p>
          <a:p>
            <a:pPr algn="ctr"/>
            <a:r>
              <a:rPr lang="en-US" b="1" dirty="0" smtClean="0">
                <a:solidFill>
                  <a:srgbClr val="FF0000"/>
                </a:solidFill>
              </a:rPr>
              <a:t>TO REPRODUCE YOUR PROJECT?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9352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12700" y="-21431"/>
            <a:ext cx="9156700" cy="1143000"/>
            <a:chOff x="0" y="0"/>
            <a:chExt cx="9156700" cy="1143000"/>
          </a:xfrm>
        </p:grpSpPr>
        <p:sp>
          <p:nvSpPr>
            <p:cNvPr id="5" name="Rectangle 4"/>
            <p:cNvSpPr/>
            <p:nvPr/>
          </p:nvSpPr>
          <p:spPr bwMode="auto">
            <a:xfrm>
              <a:off x="0" y="0"/>
              <a:ext cx="9156700" cy="114300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r" defTabSz="914400"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+mn-ea"/>
                <a:cs typeface="+mn-cs"/>
              </a:endParaRPr>
            </a:p>
          </p:txBody>
        </p:sp>
        <p:pic>
          <p:nvPicPr>
            <p:cNvPr id="2051" name="Picture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37563" y="263525"/>
              <a:ext cx="492125" cy="573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6386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144463"/>
            <a:ext cx="3766008" cy="793750"/>
          </a:xfrm>
        </p:spPr>
        <p:txBody>
          <a:bodyPr rtlCol="0">
            <a:noAutofit/>
          </a:bodyPr>
          <a:lstStyle/>
          <a:p>
            <a:pPr algn="l" fontAlgn="auto">
              <a:spcAft>
                <a:spcPts val="0"/>
              </a:spcAft>
              <a:defRPr/>
            </a:pPr>
            <a:r>
              <a:rPr lang="en-US" sz="3600" dirty="0" smtClean="0">
                <a:latin typeface="Times New Roman" charset="0"/>
                <a:ea typeface="+mj-ea"/>
                <a:cs typeface="+mj-cs"/>
              </a:rPr>
              <a:t>Review Process</a:t>
            </a:r>
          </a:p>
        </p:txBody>
      </p:sp>
      <p:sp>
        <p:nvSpPr>
          <p:cNvPr id="3" name="Rectangle 2"/>
          <p:cNvSpPr/>
          <p:nvPr/>
        </p:nvSpPr>
        <p:spPr>
          <a:xfrm>
            <a:off x="393086" y="1121569"/>
            <a:ext cx="8345127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/>
            <a:endParaRPr lang="en-US" sz="2000" dirty="0">
              <a:latin typeface="Times New Roman"/>
              <a:cs typeface="Times New Roman"/>
            </a:endParaRPr>
          </a:p>
          <a:p>
            <a:pPr marL="342900" lvl="1" indent="-342900">
              <a:buFont typeface="Wingdings" panose="05000000000000000000" pitchFamily="2" charset="2"/>
              <a:buChar char="§"/>
            </a:pPr>
            <a:r>
              <a:rPr lang="en-US" sz="2000" dirty="0" smtClean="0">
                <a:latin typeface="Times New Roman"/>
                <a:cs typeface="Times New Roman"/>
              </a:rPr>
              <a:t>We “track changes” in MS Word so you can easily see our comments and suggestions</a:t>
            </a:r>
          </a:p>
          <a:p>
            <a:pPr marL="0" lvl="1"/>
            <a:endParaRPr lang="en-US" sz="2000" dirty="0" smtClean="0">
              <a:latin typeface="Times New Roman"/>
              <a:cs typeface="Times New Roman"/>
            </a:endParaRPr>
          </a:p>
          <a:p>
            <a:pPr marL="342900" lvl="1" indent="-342900">
              <a:buFont typeface="Wingdings" panose="05000000000000000000" pitchFamily="2" charset="2"/>
              <a:buChar char="§"/>
            </a:pPr>
            <a:r>
              <a:rPr lang="en-US" sz="2000" dirty="0" smtClean="0">
                <a:latin typeface="Times New Roman"/>
                <a:cs typeface="Times New Roman"/>
              </a:rPr>
              <a:t>We e-mail document(s) back…….</a:t>
            </a:r>
          </a:p>
          <a:p>
            <a:pPr marL="342900" lvl="1" indent="-342900">
              <a:buFont typeface="Wingdings" panose="05000000000000000000" pitchFamily="2" charset="2"/>
              <a:buChar char="§"/>
            </a:pPr>
            <a:endParaRPr lang="en-US" sz="2000" dirty="0" smtClean="0">
              <a:latin typeface="Times New Roman"/>
              <a:cs typeface="Times New Roman"/>
            </a:endParaRPr>
          </a:p>
          <a:p>
            <a:pPr marL="342900" lvl="1" indent="-342900">
              <a:buFont typeface="Wingdings" panose="05000000000000000000" pitchFamily="2" charset="2"/>
              <a:buChar char="§"/>
            </a:pPr>
            <a:r>
              <a:rPr lang="en-US" sz="2000" dirty="0" smtClean="0">
                <a:latin typeface="Times New Roman"/>
                <a:cs typeface="Times New Roman"/>
              </a:rPr>
              <a:t>We are available to discuss any questions you may have</a:t>
            </a:r>
          </a:p>
          <a:p>
            <a:pPr marL="800100" lvl="2" indent="-342900">
              <a:buFont typeface="Wingdings" panose="05000000000000000000" pitchFamily="2" charset="2"/>
              <a:buChar char="§"/>
            </a:pPr>
            <a:r>
              <a:rPr lang="en-US" sz="2000" dirty="0" smtClean="0">
                <a:latin typeface="Times New Roman"/>
                <a:cs typeface="Times New Roman"/>
              </a:rPr>
              <a:t>Monthly visits to Odessa</a:t>
            </a:r>
          </a:p>
          <a:p>
            <a:pPr marL="800100" lvl="2" indent="-342900">
              <a:buFont typeface="Wingdings" panose="05000000000000000000" pitchFamily="2" charset="2"/>
              <a:buChar char="§"/>
            </a:pPr>
            <a:r>
              <a:rPr lang="en-US" sz="2000" dirty="0" smtClean="0">
                <a:latin typeface="Times New Roman"/>
                <a:cs typeface="Times New Roman"/>
              </a:rPr>
              <a:t>Phone/Lync</a:t>
            </a:r>
            <a:endParaRPr lang="en-US" sz="2000" dirty="0">
              <a:latin typeface="Times New Roman"/>
              <a:cs typeface="Times New Roman"/>
            </a:endParaRPr>
          </a:p>
          <a:p>
            <a:pPr marL="0" lvl="1"/>
            <a:endParaRPr lang="en-US" sz="2000" dirty="0" smtClean="0">
              <a:latin typeface="Times New Roman"/>
              <a:cs typeface="Times New Roman"/>
            </a:endParaRPr>
          </a:p>
        </p:txBody>
      </p:sp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3980138516"/>
              </p:ext>
            </p:extLst>
          </p:nvPr>
        </p:nvGraphicFramePr>
        <p:xfrm>
          <a:off x="457200" y="5468111"/>
          <a:ext cx="8050490" cy="9427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" name="Rectangle 3"/>
          <p:cNvSpPr/>
          <p:nvPr/>
        </p:nvSpPr>
        <p:spPr>
          <a:xfrm>
            <a:off x="1225296" y="4695994"/>
            <a:ext cx="623620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/>
            <a:r>
              <a:rPr lang="en-US" sz="2000" dirty="0">
                <a:solidFill>
                  <a:prstClr val="black"/>
                </a:solidFill>
                <a:latin typeface="Times New Roman"/>
                <a:cs typeface="Times New Roman"/>
              </a:rPr>
              <a:t>This review typically only takes a couple of days</a:t>
            </a:r>
          </a:p>
        </p:txBody>
      </p:sp>
    </p:spTree>
    <p:extLst>
      <p:ext uri="{BB962C8B-B14F-4D97-AF65-F5344CB8AC3E}">
        <p14:creationId xmlns:p14="http://schemas.microsoft.com/office/powerpoint/2010/main" val="126096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12700" y="-21431"/>
            <a:ext cx="9156700" cy="1143000"/>
            <a:chOff x="0" y="0"/>
            <a:chExt cx="9156700" cy="1143000"/>
          </a:xfrm>
        </p:grpSpPr>
        <p:sp>
          <p:nvSpPr>
            <p:cNvPr id="5" name="Rectangle 4"/>
            <p:cNvSpPr/>
            <p:nvPr/>
          </p:nvSpPr>
          <p:spPr bwMode="auto">
            <a:xfrm>
              <a:off x="0" y="0"/>
              <a:ext cx="9156700" cy="114300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r" defTabSz="914400"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+mn-ea"/>
                <a:cs typeface="+mn-cs"/>
              </a:endParaRPr>
            </a:p>
          </p:txBody>
        </p:sp>
        <p:pic>
          <p:nvPicPr>
            <p:cNvPr id="2051" name="Picture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37563" y="263525"/>
              <a:ext cx="492125" cy="573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6386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144463"/>
            <a:ext cx="3766008" cy="793750"/>
          </a:xfrm>
        </p:spPr>
        <p:txBody>
          <a:bodyPr rtlCol="0">
            <a:noAutofit/>
          </a:bodyPr>
          <a:lstStyle/>
          <a:p>
            <a:pPr algn="l" fontAlgn="auto">
              <a:spcAft>
                <a:spcPts val="0"/>
              </a:spcAft>
              <a:defRPr/>
            </a:pPr>
            <a:r>
              <a:rPr lang="en-US" sz="3600" dirty="0" smtClean="0">
                <a:latin typeface="Times New Roman" charset="0"/>
                <a:ea typeface="+mj-ea"/>
                <a:cs typeface="+mj-cs"/>
              </a:rPr>
              <a:t>IRB-Who is it?</a:t>
            </a:r>
          </a:p>
        </p:txBody>
      </p:sp>
      <p:sp>
        <p:nvSpPr>
          <p:cNvPr id="3" name="Rectangle 2"/>
          <p:cNvSpPr/>
          <p:nvPr/>
        </p:nvSpPr>
        <p:spPr>
          <a:xfrm>
            <a:off x="393086" y="1121569"/>
            <a:ext cx="8345127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/>
            <a:endParaRPr lang="en-US" sz="2000" dirty="0">
              <a:latin typeface="Times New Roman"/>
              <a:cs typeface="Times New Roman"/>
            </a:endParaRPr>
          </a:p>
          <a:p>
            <a:pPr marL="342900" lvl="1" indent="-342900" algn="ctr">
              <a:buFont typeface="Times New Roman" panose="02020603050405020304" pitchFamily="18" charset="0"/>
              <a:buChar char="→"/>
            </a:pPr>
            <a:r>
              <a:rPr lang="en-US" sz="2000" b="1" dirty="0" smtClean="0">
                <a:latin typeface="Times New Roman"/>
                <a:cs typeface="Times New Roman"/>
              </a:rPr>
              <a:t>NOT the Clinical Research Institute!!</a:t>
            </a:r>
          </a:p>
          <a:p>
            <a:pPr marL="342900" lvl="1" indent="-342900">
              <a:buFont typeface="Wingdings" panose="05000000000000000000" pitchFamily="2" charset="2"/>
              <a:buChar char="v"/>
            </a:pPr>
            <a:endParaRPr lang="en-US" sz="2000" dirty="0">
              <a:latin typeface="Times New Roman"/>
              <a:cs typeface="Times New Roman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IRB stands for the 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Institutional Review Board for the Protection of Human Subjects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Federal Law defines its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role, composition and manner of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functioning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Members of an IRB are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volunteers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appointed by the Institution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but who operate independently   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1" indent="-342900">
              <a:buFont typeface="Wingdings" panose="05000000000000000000" pitchFamily="2" charset="2"/>
              <a:buChar char="v"/>
            </a:pPr>
            <a:endParaRPr lang="en-US" sz="2000" dirty="0" smtClean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942397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12700" y="-21431"/>
            <a:ext cx="9156700" cy="1143000"/>
            <a:chOff x="0" y="0"/>
            <a:chExt cx="9156700" cy="1143000"/>
          </a:xfrm>
        </p:grpSpPr>
        <p:sp>
          <p:nvSpPr>
            <p:cNvPr id="5" name="Rectangle 4"/>
            <p:cNvSpPr/>
            <p:nvPr/>
          </p:nvSpPr>
          <p:spPr bwMode="auto">
            <a:xfrm>
              <a:off x="0" y="0"/>
              <a:ext cx="9156700" cy="114300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r" defTabSz="914400"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+mn-ea"/>
                <a:cs typeface="+mn-cs"/>
              </a:endParaRPr>
            </a:p>
          </p:txBody>
        </p:sp>
        <p:pic>
          <p:nvPicPr>
            <p:cNvPr id="2051" name="Picture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37563" y="263525"/>
              <a:ext cx="492125" cy="573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6386" name="Rectangle 3"/>
          <p:cNvSpPr>
            <a:spLocks noGrp="1" noChangeArrowheads="1"/>
          </p:cNvSpPr>
          <p:nvPr>
            <p:ph type="title"/>
          </p:nvPr>
        </p:nvSpPr>
        <p:spPr>
          <a:xfrm>
            <a:off x="457199" y="144463"/>
            <a:ext cx="4471417" cy="793750"/>
          </a:xfrm>
        </p:spPr>
        <p:txBody>
          <a:bodyPr rtlCol="0">
            <a:noAutofit/>
          </a:bodyPr>
          <a:lstStyle/>
          <a:p>
            <a:pPr algn="l" fontAlgn="auto">
              <a:spcAft>
                <a:spcPts val="0"/>
              </a:spcAft>
              <a:defRPr/>
            </a:pPr>
            <a:r>
              <a:rPr lang="en-US" sz="3600" dirty="0" smtClean="0">
                <a:latin typeface="Times New Roman" charset="0"/>
                <a:ea typeface="+mj-ea"/>
                <a:cs typeface="+mj-cs"/>
              </a:rPr>
              <a:t>IRB-What does it do?</a:t>
            </a:r>
          </a:p>
        </p:txBody>
      </p:sp>
      <p:sp>
        <p:nvSpPr>
          <p:cNvPr id="3" name="Rectangle 2"/>
          <p:cNvSpPr/>
          <p:nvPr/>
        </p:nvSpPr>
        <p:spPr>
          <a:xfrm>
            <a:off x="393086" y="1121569"/>
            <a:ext cx="8345127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/>
            <a:endParaRPr lang="en-US" sz="2000" dirty="0">
              <a:latin typeface="Times New Roman"/>
              <a:cs typeface="Times New Roman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Primary purpose is to protect the rights and welfare of all  human research participants by:</a:t>
            </a:r>
          </a:p>
          <a:p>
            <a:pPr marL="1257300" lvl="2" indent="-342900">
              <a:buFont typeface="Wingdings" panose="05000000000000000000" pitchFamily="2" charset="2"/>
              <a:buChar char="Ø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Confirming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study validity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57300" lvl="2" indent="-342900">
              <a:buFont typeface="Wingdings" panose="05000000000000000000" pitchFamily="2" charset="2"/>
              <a:buChar char="Ø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Evaluating safety for minimizing risk to subjects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Also wants to help: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Improve quality of research</a:t>
            </a:r>
          </a:p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Educate researchers</a:t>
            </a:r>
          </a:p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Protect researchers</a:t>
            </a:r>
          </a:p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Protect institutions</a:t>
            </a:r>
          </a:p>
          <a:p>
            <a:pPr marL="342900" lvl="1" indent="-342900">
              <a:buFont typeface="Wingdings" panose="05000000000000000000" pitchFamily="2" charset="2"/>
              <a:buChar char="v"/>
            </a:pPr>
            <a:endParaRPr lang="en-US" sz="2000" dirty="0" smtClean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107793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12700" y="-21431"/>
            <a:ext cx="9156700" cy="1143000"/>
            <a:chOff x="0" y="0"/>
            <a:chExt cx="9156700" cy="1143000"/>
          </a:xfrm>
        </p:grpSpPr>
        <p:sp>
          <p:nvSpPr>
            <p:cNvPr id="5" name="Rectangle 4"/>
            <p:cNvSpPr/>
            <p:nvPr/>
          </p:nvSpPr>
          <p:spPr bwMode="auto">
            <a:xfrm>
              <a:off x="0" y="0"/>
              <a:ext cx="9156700" cy="114300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r" defTabSz="914400"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+mn-ea"/>
                <a:cs typeface="+mn-cs"/>
              </a:endParaRPr>
            </a:p>
          </p:txBody>
        </p:sp>
        <p:pic>
          <p:nvPicPr>
            <p:cNvPr id="2051" name="Picture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37563" y="263525"/>
              <a:ext cx="492125" cy="573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6386" name="Rectangle 3"/>
          <p:cNvSpPr>
            <a:spLocks noGrp="1" noChangeArrowheads="1"/>
          </p:cNvSpPr>
          <p:nvPr>
            <p:ph type="title"/>
          </p:nvPr>
        </p:nvSpPr>
        <p:spPr>
          <a:xfrm>
            <a:off x="457199" y="144463"/>
            <a:ext cx="4471417" cy="793750"/>
          </a:xfrm>
        </p:spPr>
        <p:txBody>
          <a:bodyPr rtlCol="0">
            <a:noAutofit/>
          </a:bodyPr>
          <a:lstStyle/>
          <a:p>
            <a:pPr algn="l" fontAlgn="auto">
              <a:spcAft>
                <a:spcPts val="0"/>
              </a:spcAft>
              <a:defRPr/>
            </a:pPr>
            <a:r>
              <a:rPr lang="en-US" sz="3600" dirty="0" smtClean="0">
                <a:latin typeface="Times New Roman" charset="0"/>
                <a:ea typeface="+mj-ea"/>
                <a:cs typeface="+mj-cs"/>
              </a:rPr>
              <a:t>IRB-What does it do?</a:t>
            </a:r>
          </a:p>
        </p:txBody>
      </p:sp>
      <p:sp>
        <p:nvSpPr>
          <p:cNvPr id="3" name="Rectangle 2"/>
          <p:cNvSpPr/>
          <p:nvPr/>
        </p:nvSpPr>
        <p:spPr>
          <a:xfrm>
            <a:off x="457199" y="1569625"/>
            <a:ext cx="8345127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/>
            <a:endParaRPr lang="en-US" sz="2000" dirty="0">
              <a:latin typeface="Times New Roman"/>
              <a:cs typeface="Times New Roman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 IRB reviews every protocol and has the authority to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Approve the study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Require modifications for approval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Disapprove the study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Stop any research project even if previously approved</a:t>
            </a:r>
          </a:p>
          <a:p>
            <a:pPr marL="342900" lvl="1" indent="-342900">
              <a:buFont typeface="Wingdings" panose="05000000000000000000" pitchFamily="2" charset="2"/>
              <a:buChar char="v"/>
            </a:pPr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1221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12700" y="-21431"/>
            <a:ext cx="9156700" cy="1143000"/>
            <a:chOff x="0" y="0"/>
            <a:chExt cx="9156700" cy="1143000"/>
          </a:xfrm>
        </p:grpSpPr>
        <p:sp>
          <p:nvSpPr>
            <p:cNvPr id="5" name="Rectangle 4"/>
            <p:cNvSpPr/>
            <p:nvPr/>
          </p:nvSpPr>
          <p:spPr bwMode="auto">
            <a:xfrm>
              <a:off x="0" y="0"/>
              <a:ext cx="9156700" cy="114300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r" defTabSz="914400"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+mn-ea"/>
                <a:cs typeface="+mn-cs"/>
              </a:endParaRPr>
            </a:p>
          </p:txBody>
        </p:sp>
        <p:pic>
          <p:nvPicPr>
            <p:cNvPr id="2051" name="Picture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37563" y="263525"/>
              <a:ext cx="492125" cy="573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6386" name="Rectangle 3"/>
          <p:cNvSpPr>
            <a:spLocks noGrp="1" noChangeArrowheads="1"/>
          </p:cNvSpPr>
          <p:nvPr>
            <p:ph type="title"/>
          </p:nvPr>
        </p:nvSpPr>
        <p:spPr>
          <a:xfrm>
            <a:off x="457199" y="144463"/>
            <a:ext cx="4471417" cy="793750"/>
          </a:xfrm>
        </p:spPr>
        <p:txBody>
          <a:bodyPr rtlCol="0">
            <a:noAutofit/>
          </a:bodyPr>
          <a:lstStyle/>
          <a:p>
            <a:pPr algn="l" fontAlgn="auto">
              <a:spcAft>
                <a:spcPts val="0"/>
              </a:spcAft>
              <a:defRPr/>
            </a:pPr>
            <a:r>
              <a:rPr lang="en-US" sz="3600" dirty="0" smtClean="0">
                <a:latin typeface="Times New Roman" charset="0"/>
                <a:ea typeface="+mj-ea"/>
                <a:cs typeface="+mj-cs"/>
              </a:rPr>
              <a:t>IRB-Submission</a:t>
            </a:r>
          </a:p>
        </p:txBody>
      </p:sp>
      <p:sp>
        <p:nvSpPr>
          <p:cNvPr id="3" name="Rectangle 2"/>
          <p:cNvSpPr/>
          <p:nvPr/>
        </p:nvSpPr>
        <p:spPr>
          <a:xfrm>
            <a:off x="457199" y="1356265"/>
            <a:ext cx="8345127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Required documents:</a:t>
            </a:r>
          </a:p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eaLnBrk="1" hangingPunct="1">
              <a:buFont typeface="Wingdings" panose="05000000000000000000" pitchFamily="2" charset="2"/>
              <a:buChar char="ü"/>
              <a:defRPr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Protocol</a:t>
            </a:r>
          </a:p>
          <a:p>
            <a:pPr lvl="1">
              <a:defRPr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Aims and objectives, supporting background, outcomes (data recording sheet), design, methods, subjects (number, inclusion-exclusion criteria &amp; recruitment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risks and benefits, confidentiality, statistical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analysis,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investigator qualifications  and potential significance of the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study</a:t>
            </a:r>
          </a:p>
          <a:p>
            <a:pPr lvl="1">
              <a:defRPr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  <a:defRPr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CRF (Case Report Form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)/Data Sheet</a:t>
            </a:r>
          </a:p>
          <a:p>
            <a:pPr>
              <a:defRPr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For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recording data and defining what will be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measured</a:t>
            </a:r>
          </a:p>
          <a:p>
            <a:pPr>
              <a:defRPr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  <a:defRPr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Informed consent form   (consent for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adults,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assent for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minors)</a:t>
            </a:r>
          </a:p>
          <a:p>
            <a:pPr marL="342900" indent="-342900">
              <a:buFont typeface="Wingdings" panose="05000000000000000000" pitchFamily="2" charset="2"/>
              <a:buChar char="ü"/>
              <a:defRPr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  <a:defRPr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Surveys and questionnaires  (paper &amp; electronic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342900" indent="-342900">
              <a:buFont typeface="Wingdings" panose="05000000000000000000" pitchFamily="2" charset="2"/>
              <a:buChar char="ü"/>
              <a:defRPr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  <a:defRPr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Advertisements for subject recruitment</a:t>
            </a:r>
          </a:p>
          <a:p>
            <a:pPr marL="342900" lvl="1" indent="-342900">
              <a:buFont typeface="Wingdings" panose="05000000000000000000" pitchFamily="2" charset="2"/>
              <a:buChar char="v"/>
            </a:pPr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8250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12700" y="-21431"/>
            <a:ext cx="9156700" cy="1143000"/>
            <a:chOff x="0" y="0"/>
            <a:chExt cx="9156700" cy="1143000"/>
          </a:xfrm>
        </p:grpSpPr>
        <p:sp>
          <p:nvSpPr>
            <p:cNvPr id="5" name="Rectangle 4"/>
            <p:cNvSpPr/>
            <p:nvPr/>
          </p:nvSpPr>
          <p:spPr bwMode="auto">
            <a:xfrm>
              <a:off x="0" y="0"/>
              <a:ext cx="9156700" cy="114300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r" defTabSz="914400"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+mn-ea"/>
                <a:cs typeface="+mn-cs"/>
              </a:endParaRPr>
            </a:p>
          </p:txBody>
        </p:sp>
        <p:pic>
          <p:nvPicPr>
            <p:cNvPr id="2051" name="Picture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37563" y="263525"/>
              <a:ext cx="492125" cy="573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6386" name="Rectangle 3"/>
          <p:cNvSpPr>
            <a:spLocks noGrp="1" noChangeArrowheads="1"/>
          </p:cNvSpPr>
          <p:nvPr>
            <p:ph type="title"/>
          </p:nvPr>
        </p:nvSpPr>
        <p:spPr>
          <a:xfrm>
            <a:off x="457199" y="144463"/>
            <a:ext cx="4471417" cy="793750"/>
          </a:xfrm>
        </p:spPr>
        <p:txBody>
          <a:bodyPr rtlCol="0">
            <a:noAutofit/>
          </a:bodyPr>
          <a:lstStyle/>
          <a:p>
            <a:pPr algn="l" fontAlgn="auto">
              <a:spcAft>
                <a:spcPts val="0"/>
              </a:spcAft>
              <a:defRPr/>
            </a:pPr>
            <a:r>
              <a:rPr lang="en-US" sz="3600" dirty="0" smtClean="0">
                <a:latin typeface="Times New Roman" charset="0"/>
                <a:ea typeface="+mj-ea"/>
                <a:cs typeface="+mj-cs"/>
              </a:rPr>
              <a:t>IRB-Types of Review</a:t>
            </a:r>
          </a:p>
        </p:txBody>
      </p:sp>
      <p:sp>
        <p:nvSpPr>
          <p:cNvPr id="3" name="Rectangle 2"/>
          <p:cNvSpPr/>
          <p:nvPr/>
        </p:nvSpPr>
        <p:spPr>
          <a:xfrm>
            <a:off x="457199" y="1569625"/>
            <a:ext cx="8345127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eaLnBrk="1" hangingPunct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0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Exempt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projects: Studies done without any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subject identifiers</a:t>
            </a:r>
          </a:p>
          <a:p>
            <a:pPr marL="800100" lvl="1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Retrospective chart reviews, anonymous surveys</a:t>
            </a:r>
          </a:p>
          <a:p>
            <a:pPr lvl="1">
              <a:spcBef>
                <a:spcPts val="0"/>
              </a:spcBef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eaLnBrk="1" hangingPunct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Expedited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review: Minimal risk studies that can be evaluated by two members of the IRB Board.  </a:t>
            </a:r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0100" lvl="1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Retrospective chart reviews 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with identifiers collected</a:t>
            </a:r>
          </a:p>
          <a:p>
            <a:pPr marL="800100" lvl="1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Face to face interviews where the signed consent form would be only identifying link</a:t>
            </a:r>
          </a:p>
          <a:p>
            <a:pPr marL="800100" lvl="1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Full </a:t>
            </a:r>
            <a:r>
              <a:rPr lang="en-US" sz="2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Board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review: Proposed research that is greater than minimal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risk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Uses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vulnerable populations, has any unapproved drugs or devices, deception of subjects, surveys with sensitive questions or any other project that doesn’t quite meet the definition for expedited review.  </a:t>
            </a:r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TTUHSC IRB meets monthly, 4</a:t>
            </a:r>
            <a:r>
              <a:rPr lang="en-US" sz="20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Wednesday of the month.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1" indent="-342900">
              <a:buFont typeface="Wingdings" panose="05000000000000000000" pitchFamily="2" charset="2"/>
              <a:buChar char="v"/>
            </a:pPr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0450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12700" y="-21431"/>
            <a:ext cx="9156700" cy="1143000"/>
            <a:chOff x="0" y="0"/>
            <a:chExt cx="9156700" cy="1143000"/>
          </a:xfrm>
        </p:grpSpPr>
        <p:sp>
          <p:nvSpPr>
            <p:cNvPr id="5" name="Rectangle 4"/>
            <p:cNvSpPr/>
            <p:nvPr/>
          </p:nvSpPr>
          <p:spPr bwMode="auto">
            <a:xfrm>
              <a:off x="0" y="0"/>
              <a:ext cx="9156700" cy="114300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r" defTabSz="914400"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+mn-ea"/>
                <a:cs typeface="+mn-cs"/>
              </a:endParaRPr>
            </a:p>
          </p:txBody>
        </p:sp>
        <p:pic>
          <p:nvPicPr>
            <p:cNvPr id="2051" name="Picture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37563" y="263525"/>
              <a:ext cx="492125" cy="573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6386" name="Rectangle 3"/>
          <p:cNvSpPr>
            <a:spLocks noGrp="1" noChangeArrowheads="1"/>
          </p:cNvSpPr>
          <p:nvPr>
            <p:ph type="title"/>
          </p:nvPr>
        </p:nvSpPr>
        <p:spPr>
          <a:xfrm>
            <a:off x="457199" y="144463"/>
            <a:ext cx="5120641" cy="793750"/>
          </a:xfrm>
        </p:spPr>
        <p:txBody>
          <a:bodyPr rtlCol="0">
            <a:noAutofit/>
          </a:bodyPr>
          <a:lstStyle/>
          <a:p>
            <a:pPr algn="l" fontAlgn="auto">
              <a:spcAft>
                <a:spcPts val="0"/>
              </a:spcAft>
              <a:defRPr/>
            </a:pPr>
            <a:r>
              <a:rPr lang="en-US" sz="3600" dirty="0" smtClean="0">
                <a:latin typeface="Times New Roman" charset="0"/>
                <a:ea typeface="+mj-ea"/>
                <a:cs typeface="+mj-cs"/>
              </a:rPr>
              <a:t>IRB-Criteria for approval</a:t>
            </a:r>
          </a:p>
        </p:txBody>
      </p:sp>
      <p:sp>
        <p:nvSpPr>
          <p:cNvPr id="3" name="Rectangle 2"/>
          <p:cNvSpPr/>
          <p:nvPr/>
        </p:nvSpPr>
        <p:spPr>
          <a:xfrm>
            <a:off x="393086" y="1360276"/>
            <a:ext cx="8345127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Study is scientifically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valid</a:t>
            </a:r>
          </a:p>
          <a:p>
            <a:pPr eaLnBrk="1" hangingPunct="1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Risks to subjects are minimized and reasonable in relation to anticipated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benefits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Selection of subjects is equitable &amp; appropriate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demographically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Participation must be voluntary with the right to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withdraw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Safeguards are included for vulnerable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populations (students…..)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Informed consent is sought and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documented from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each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subject</a:t>
            </a:r>
          </a:p>
          <a:p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Privacy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confidentiality of subjects is protected</a:t>
            </a:r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9962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0"/>
            <a:ext cx="9156700" cy="1143000"/>
            <a:chOff x="0" y="0"/>
            <a:chExt cx="9156700" cy="1143000"/>
          </a:xfrm>
        </p:grpSpPr>
        <p:sp>
          <p:nvSpPr>
            <p:cNvPr id="5" name="Rectangle 4"/>
            <p:cNvSpPr/>
            <p:nvPr/>
          </p:nvSpPr>
          <p:spPr bwMode="auto">
            <a:xfrm>
              <a:off x="0" y="0"/>
              <a:ext cx="9156700" cy="114300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r" defTabSz="914400">
                <a:defRPr/>
              </a:pPr>
              <a:endParaRPr lang="en-US">
                <a:latin typeface="Arial" charset="0"/>
                <a:ea typeface="+mn-ea"/>
                <a:cs typeface="+mn-cs"/>
              </a:endParaRPr>
            </a:p>
          </p:txBody>
        </p:sp>
        <p:pic>
          <p:nvPicPr>
            <p:cNvPr id="6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37563" y="263525"/>
              <a:ext cx="492125" cy="573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963" y="0"/>
            <a:ext cx="2958749" cy="1143000"/>
          </a:xfrm>
        </p:spPr>
        <p:txBody>
          <a:bodyPr>
            <a:normAutofit/>
          </a:bodyPr>
          <a:lstStyle/>
          <a:p>
            <a:r>
              <a:rPr lang="en-US" altLang="zh-CN" dirty="0" smtClean="0"/>
              <a:t>Overview</a:t>
            </a:r>
            <a:endParaRPr lang="zh-CN" altLang="en-US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3550" y="1636776"/>
            <a:ext cx="8229600" cy="3392107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altLang="zh-CN" sz="2000" dirty="0" smtClean="0">
                <a:latin typeface="Times New Roman" pitchFamily="18" charset="0"/>
                <a:cs typeface="Times New Roman" pitchFamily="18" charset="0"/>
              </a:rPr>
              <a:t>The mission and services provided by the Clinical Research Institute (CRI)</a:t>
            </a:r>
          </a:p>
          <a:p>
            <a:pPr marL="457200" indent="-457200">
              <a:buFont typeface="+mj-lt"/>
              <a:buAutoNum type="arabicPeriod"/>
            </a:pPr>
            <a:r>
              <a:rPr lang="en-US" altLang="zh-CN" sz="2000" dirty="0" smtClean="0">
                <a:latin typeface="Times New Roman" pitchFamily="18" charset="0"/>
                <a:cs typeface="Times New Roman" pitchFamily="18" charset="0"/>
              </a:rPr>
              <a:t>Basic </a:t>
            </a:r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elements of protocol design </a:t>
            </a:r>
            <a:endParaRPr lang="zh-CN" altLang="en-US" sz="2000" dirty="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K</a:t>
            </a:r>
            <a:r>
              <a:rPr lang="en-US" altLang="zh-CN" sz="2000" dirty="0" smtClean="0">
                <a:latin typeface="Times New Roman" pitchFamily="18" charset="0"/>
                <a:cs typeface="Times New Roman" pitchFamily="18" charset="0"/>
              </a:rPr>
              <a:t>ey areas of protocol review by the CRI and the Institutional Review Board (IRB)</a:t>
            </a:r>
          </a:p>
          <a:p>
            <a:pPr marL="457200" indent="-457200">
              <a:buFont typeface="+mj-lt"/>
              <a:buAutoNum type="arabicPeriod"/>
            </a:pPr>
            <a:r>
              <a:rPr lang="en-US" altLang="zh-CN" sz="2000" dirty="0" smtClean="0">
                <a:latin typeface="Times New Roman" pitchFamily="18" charset="0"/>
                <a:cs typeface="Times New Roman" pitchFamily="18" charset="0"/>
              </a:rPr>
              <a:t>Required documents to submit to IRB with initial review</a:t>
            </a:r>
          </a:p>
          <a:p>
            <a:pPr marL="457200" indent="-457200">
              <a:buFont typeface="+mj-lt"/>
              <a:buAutoNum type="arabicPeriod"/>
            </a:pPr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altLang="zh-CN" sz="2000" dirty="0" smtClean="0">
                <a:latin typeface="Times New Roman" pitchFamily="18" charset="0"/>
                <a:cs typeface="Times New Roman" pitchFamily="18" charset="0"/>
              </a:rPr>
              <a:t>lements necessary for IRB approval of a project</a:t>
            </a:r>
          </a:p>
          <a:p>
            <a:pPr marL="457200" indent="-457200">
              <a:buFont typeface="+mj-lt"/>
              <a:buAutoNum type="arabicPeriod"/>
            </a:pPr>
            <a:r>
              <a:rPr lang="en-US" altLang="zh-CN" sz="2000" dirty="0" smtClean="0">
                <a:latin typeface="Times New Roman" pitchFamily="18" charset="0"/>
                <a:cs typeface="Times New Roman" pitchFamily="18" charset="0"/>
              </a:rPr>
              <a:t>TTUHSC institutional research training/requirements</a:t>
            </a:r>
          </a:p>
        </p:txBody>
      </p:sp>
    </p:spTree>
    <p:extLst>
      <p:ext uri="{BB962C8B-B14F-4D97-AF65-F5344CB8AC3E}">
        <p14:creationId xmlns:p14="http://schemas.microsoft.com/office/powerpoint/2010/main" val="440625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12700" y="-21431"/>
            <a:ext cx="9156700" cy="1143000"/>
            <a:chOff x="0" y="0"/>
            <a:chExt cx="9156700" cy="1143000"/>
          </a:xfrm>
        </p:grpSpPr>
        <p:sp>
          <p:nvSpPr>
            <p:cNvPr id="5" name="Rectangle 4"/>
            <p:cNvSpPr/>
            <p:nvPr/>
          </p:nvSpPr>
          <p:spPr bwMode="auto">
            <a:xfrm>
              <a:off x="0" y="0"/>
              <a:ext cx="9156700" cy="114300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r" defTabSz="914400"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+mn-ea"/>
                <a:cs typeface="+mn-cs"/>
              </a:endParaRPr>
            </a:p>
          </p:txBody>
        </p:sp>
        <p:pic>
          <p:nvPicPr>
            <p:cNvPr id="2051" name="Picture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37563" y="263525"/>
              <a:ext cx="492125" cy="573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6386" name="Rectangle 3"/>
          <p:cNvSpPr>
            <a:spLocks noGrp="1" noChangeArrowheads="1"/>
          </p:cNvSpPr>
          <p:nvPr>
            <p:ph type="title"/>
          </p:nvPr>
        </p:nvSpPr>
        <p:spPr>
          <a:xfrm>
            <a:off x="1" y="144463"/>
            <a:ext cx="2860104" cy="793750"/>
          </a:xfrm>
        </p:spPr>
        <p:txBody>
          <a:bodyPr rtlCol="0">
            <a:noAutofit/>
          </a:bodyPr>
          <a:lstStyle/>
          <a:p>
            <a:pPr algn="l" fontAlgn="auto">
              <a:spcAft>
                <a:spcPts val="0"/>
              </a:spcAft>
              <a:defRPr/>
            </a:pPr>
            <a:r>
              <a:rPr lang="en-US" sz="3600" dirty="0" smtClean="0">
                <a:latin typeface="Times New Roman" charset="0"/>
                <a:ea typeface="+mj-ea"/>
                <a:cs typeface="+mj-cs"/>
              </a:rPr>
              <a:t>    Process</a:t>
            </a:r>
          </a:p>
        </p:txBody>
      </p:sp>
      <p:sp>
        <p:nvSpPr>
          <p:cNvPr id="7" name="Process 249"/>
          <p:cNvSpPr/>
          <p:nvPr/>
        </p:nvSpPr>
        <p:spPr>
          <a:xfrm>
            <a:off x="3197540" y="1412312"/>
            <a:ext cx="1236232" cy="392194"/>
          </a:xfrm>
          <a:prstGeom prst="flowChartProcess">
            <a:avLst/>
          </a:prstGeom>
          <a:ln>
            <a:solidFill>
              <a:srgbClr val="242126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00" dirty="0" smtClean="0"/>
              <a:t>The researchers run the study</a:t>
            </a:r>
            <a:endParaRPr lang="en-US" sz="1000" dirty="0"/>
          </a:p>
        </p:txBody>
      </p:sp>
      <p:sp>
        <p:nvSpPr>
          <p:cNvPr id="8" name="Process 250"/>
          <p:cNvSpPr/>
          <p:nvPr/>
        </p:nvSpPr>
        <p:spPr>
          <a:xfrm>
            <a:off x="3386644" y="4727046"/>
            <a:ext cx="2245561" cy="407540"/>
          </a:xfrm>
          <a:prstGeom prst="flowChartProcess">
            <a:avLst/>
          </a:prstGeom>
          <a:ln>
            <a:solidFill>
              <a:srgbClr val="242126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00" dirty="0" smtClean="0"/>
              <a:t>Researchers and biostatisticians meet to discuss specifics</a:t>
            </a:r>
            <a:endParaRPr lang="en-US" sz="1000" dirty="0"/>
          </a:p>
        </p:txBody>
      </p:sp>
      <p:sp>
        <p:nvSpPr>
          <p:cNvPr id="9" name="Process 251"/>
          <p:cNvSpPr/>
          <p:nvPr/>
        </p:nvSpPr>
        <p:spPr>
          <a:xfrm>
            <a:off x="3708166" y="5511089"/>
            <a:ext cx="1602516" cy="248636"/>
          </a:xfrm>
          <a:prstGeom prst="flowChartProcess">
            <a:avLst/>
          </a:prstGeom>
          <a:ln>
            <a:solidFill>
              <a:srgbClr val="242126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00" dirty="0" smtClean="0"/>
              <a:t>Data analysis</a:t>
            </a:r>
            <a:endParaRPr lang="en-US" sz="1000" dirty="0"/>
          </a:p>
        </p:txBody>
      </p:sp>
      <p:sp>
        <p:nvSpPr>
          <p:cNvPr id="10" name="Terminator 252"/>
          <p:cNvSpPr/>
          <p:nvPr/>
        </p:nvSpPr>
        <p:spPr>
          <a:xfrm>
            <a:off x="3243553" y="5972144"/>
            <a:ext cx="2560538" cy="786875"/>
          </a:xfrm>
          <a:prstGeom prst="ellipseRibbon">
            <a:avLst/>
          </a:prstGeom>
          <a:ln w="12700" cmpd="sng">
            <a:solidFill>
              <a:srgbClr val="EE3123"/>
            </a:solidFill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00" dirty="0"/>
              <a:t>Report </a:t>
            </a:r>
            <a:r>
              <a:rPr lang="en-US" sz="1000" dirty="0" smtClean="0"/>
              <a:t>writing/Manuscript Prep</a:t>
            </a:r>
            <a:endParaRPr lang="en-US" sz="1000" dirty="0"/>
          </a:p>
        </p:txBody>
      </p:sp>
      <p:cxnSp>
        <p:nvCxnSpPr>
          <p:cNvPr id="11" name="Straight Arrow Connector 10"/>
          <p:cNvCxnSpPr>
            <a:stCxn id="8" idx="2"/>
            <a:endCxn id="9" idx="0"/>
          </p:cNvCxnSpPr>
          <p:nvPr/>
        </p:nvCxnSpPr>
        <p:spPr>
          <a:xfrm>
            <a:off x="4509424" y="5134586"/>
            <a:ext cx="0" cy="376502"/>
          </a:xfrm>
          <a:prstGeom prst="straightConnector1">
            <a:avLst/>
          </a:prstGeom>
          <a:ln>
            <a:solidFill>
              <a:srgbClr val="242126"/>
            </a:solidFill>
            <a:tailEnd type="arrow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cxnSp>
      <p:cxnSp>
        <p:nvCxnSpPr>
          <p:cNvPr id="12" name="Straight Arrow Connector 11"/>
          <p:cNvCxnSpPr>
            <a:stCxn id="9" idx="2"/>
          </p:cNvCxnSpPr>
          <p:nvPr/>
        </p:nvCxnSpPr>
        <p:spPr>
          <a:xfrm>
            <a:off x="4509424" y="5759725"/>
            <a:ext cx="2" cy="424839"/>
          </a:xfrm>
          <a:prstGeom prst="straightConnector1">
            <a:avLst/>
          </a:prstGeom>
          <a:ln w="12700" cmpd="sng">
            <a:solidFill>
              <a:srgbClr val="EE3123"/>
            </a:solidFill>
            <a:prstDash val="sysDash"/>
            <a:tailEnd type="arrow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cxnSp>
      <p:sp>
        <p:nvSpPr>
          <p:cNvPr id="13" name="Process 256"/>
          <p:cNvSpPr/>
          <p:nvPr/>
        </p:nvSpPr>
        <p:spPr>
          <a:xfrm>
            <a:off x="4623447" y="1412312"/>
            <a:ext cx="1279594" cy="392194"/>
          </a:xfrm>
          <a:prstGeom prst="flowChartProcess">
            <a:avLst/>
          </a:prstGeom>
          <a:ln w="12700" cmpd="sng">
            <a:solidFill>
              <a:srgbClr val="EE3123"/>
            </a:solidFill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00" dirty="0"/>
              <a:t>The CRI </a:t>
            </a:r>
            <a:r>
              <a:rPr lang="en-US" sz="1000" dirty="0" smtClean="0"/>
              <a:t>coordinates </a:t>
            </a:r>
            <a:r>
              <a:rPr lang="en-US" sz="1000" dirty="0"/>
              <a:t>the study</a:t>
            </a:r>
          </a:p>
        </p:txBody>
      </p:sp>
      <p:sp>
        <p:nvSpPr>
          <p:cNvPr id="14" name="Process 257"/>
          <p:cNvSpPr/>
          <p:nvPr/>
        </p:nvSpPr>
        <p:spPr>
          <a:xfrm>
            <a:off x="3359718" y="4076114"/>
            <a:ext cx="2299412" cy="288137"/>
          </a:xfrm>
          <a:prstGeom prst="flowChartProcess">
            <a:avLst/>
          </a:prstGeom>
          <a:ln>
            <a:solidFill>
              <a:srgbClr val="242126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00" dirty="0"/>
              <a:t>Proceed with data collection</a:t>
            </a:r>
          </a:p>
          <a:p>
            <a:pPr algn="ctr"/>
            <a:r>
              <a:rPr lang="en-US" sz="1000" dirty="0" smtClean="0"/>
              <a:t>until database is locked</a:t>
            </a:r>
            <a:endParaRPr lang="en-US" sz="1000" dirty="0"/>
          </a:p>
        </p:txBody>
      </p:sp>
      <p:sp>
        <p:nvSpPr>
          <p:cNvPr id="15" name="Process 310"/>
          <p:cNvSpPr/>
          <p:nvPr/>
        </p:nvSpPr>
        <p:spPr>
          <a:xfrm>
            <a:off x="3243553" y="382453"/>
            <a:ext cx="2560538" cy="322708"/>
          </a:xfrm>
          <a:prstGeom prst="flowChartProcess">
            <a:avLst/>
          </a:prstGeom>
          <a:ln>
            <a:solidFill>
              <a:srgbClr val="242126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00" dirty="0" smtClean="0"/>
              <a:t>The project was approved by IRB</a:t>
            </a:r>
            <a:endParaRPr lang="en-US" sz="1000" dirty="0"/>
          </a:p>
        </p:txBody>
      </p:sp>
      <p:cxnSp>
        <p:nvCxnSpPr>
          <p:cNvPr id="16" name="Straight Arrow Connector 15"/>
          <p:cNvCxnSpPr>
            <a:stCxn id="14" idx="2"/>
            <a:endCxn id="8" idx="0"/>
          </p:cNvCxnSpPr>
          <p:nvPr/>
        </p:nvCxnSpPr>
        <p:spPr>
          <a:xfrm>
            <a:off x="4509424" y="4364251"/>
            <a:ext cx="2" cy="362795"/>
          </a:xfrm>
          <a:prstGeom prst="straightConnector1">
            <a:avLst/>
          </a:prstGeom>
          <a:ln>
            <a:solidFill>
              <a:srgbClr val="242126"/>
            </a:solidFill>
            <a:tailEnd type="arrow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cxnSp>
      <p:cxnSp>
        <p:nvCxnSpPr>
          <p:cNvPr id="17" name="Elbow Connector 16"/>
          <p:cNvCxnSpPr>
            <a:stCxn id="15" idx="1"/>
            <a:endCxn id="7" idx="0"/>
          </p:cNvCxnSpPr>
          <p:nvPr/>
        </p:nvCxnSpPr>
        <p:spPr>
          <a:xfrm rot="10800000" flipH="1" flipV="1">
            <a:off x="3243551" y="543806"/>
            <a:ext cx="572105" cy="868505"/>
          </a:xfrm>
          <a:prstGeom prst="bentConnector4">
            <a:avLst>
              <a:gd name="adj1" fmla="val -68064"/>
              <a:gd name="adj2" fmla="val 59289"/>
            </a:avLst>
          </a:prstGeom>
          <a:ln>
            <a:solidFill>
              <a:srgbClr val="242126"/>
            </a:solidFill>
            <a:tailEnd type="arrow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cxnSp>
      <p:cxnSp>
        <p:nvCxnSpPr>
          <p:cNvPr id="18" name="Elbow Connector 17"/>
          <p:cNvCxnSpPr>
            <a:stCxn id="15" idx="3"/>
            <a:endCxn id="13" idx="0"/>
          </p:cNvCxnSpPr>
          <p:nvPr/>
        </p:nvCxnSpPr>
        <p:spPr>
          <a:xfrm flipH="1">
            <a:off x="5263245" y="543808"/>
            <a:ext cx="540845" cy="868505"/>
          </a:xfrm>
          <a:prstGeom prst="bentConnector4">
            <a:avLst>
              <a:gd name="adj1" fmla="val -71998"/>
              <a:gd name="adj2" fmla="val 59289"/>
            </a:avLst>
          </a:prstGeom>
          <a:ln w="12700" cmpd="sng">
            <a:solidFill>
              <a:srgbClr val="EE3123"/>
            </a:solidFill>
            <a:prstDash val="sysDash"/>
            <a:tailEnd type="arrow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cxnSp>
      <p:sp>
        <p:nvSpPr>
          <p:cNvPr id="19" name="Process 72"/>
          <p:cNvSpPr/>
          <p:nvPr/>
        </p:nvSpPr>
        <p:spPr>
          <a:xfrm>
            <a:off x="3359718" y="1998383"/>
            <a:ext cx="2299412" cy="333398"/>
          </a:xfrm>
          <a:prstGeom prst="flowChartProcess">
            <a:avLst/>
          </a:prstGeom>
          <a:ln>
            <a:solidFill>
              <a:srgbClr val="242126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00" dirty="0" smtClean="0"/>
              <a:t>Send ~10% finished data for preliminary analysis</a:t>
            </a:r>
            <a:endParaRPr lang="en-US" sz="1000" dirty="0"/>
          </a:p>
        </p:txBody>
      </p:sp>
      <p:sp>
        <p:nvSpPr>
          <p:cNvPr id="20" name="Decision 74"/>
          <p:cNvSpPr/>
          <p:nvPr/>
        </p:nvSpPr>
        <p:spPr>
          <a:xfrm>
            <a:off x="3619021" y="2561799"/>
            <a:ext cx="1780806" cy="564263"/>
          </a:xfrm>
          <a:prstGeom prst="flowChartDecision">
            <a:avLst/>
          </a:prstGeom>
          <a:ln>
            <a:solidFill>
              <a:srgbClr val="242126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00" dirty="0" smtClean="0"/>
              <a:t>Is data OK? Fix it!</a:t>
            </a:r>
            <a:endParaRPr lang="en-US" sz="1000" dirty="0"/>
          </a:p>
        </p:txBody>
      </p:sp>
      <p:cxnSp>
        <p:nvCxnSpPr>
          <p:cNvPr id="21" name="Straight Arrow Connector 20"/>
          <p:cNvCxnSpPr>
            <a:stCxn id="7" idx="2"/>
            <a:endCxn id="19" idx="0"/>
          </p:cNvCxnSpPr>
          <p:nvPr/>
        </p:nvCxnSpPr>
        <p:spPr>
          <a:xfrm>
            <a:off x="3815657" y="1804506"/>
            <a:ext cx="693767" cy="193877"/>
          </a:xfrm>
          <a:prstGeom prst="straightConnector1">
            <a:avLst/>
          </a:prstGeom>
          <a:ln>
            <a:solidFill>
              <a:srgbClr val="242126"/>
            </a:solidFill>
            <a:tailEnd type="arrow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cxnSp>
      <p:cxnSp>
        <p:nvCxnSpPr>
          <p:cNvPr id="22" name="Straight Arrow Connector 21"/>
          <p:cNvCxnSpPr>
            <a:stCxn id="13" idx="2"/>
            <a:endCxn id="19" idx="0"/>
          </p:cNvCxnSpPr>
          <p:nvPr/>
        </p:nvCxnSpPr>
        <p:spPr>
          <a:xfrm flipH="1">
            <a:off x="4509424" y="1804506"/>
            <a:ext cx="753821" cy="193877"/>
          </a:xfrm>
          <a:prstGeom prst="straightConnector1">
            <a:avLst/>
          </a:prstGeom>
          <a:ln w="12700" cmpd="sng">
            <a:solidFill>
              <a:srgbClr val="EE3123"/>
            </a:solidFill>
            <a:prstDash val="sysDash"/>
            <a:tailEnd type="arrow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cxnSp>
      <p:cxnSp>
        <p:nvCxnSpPr>
          <p:cNvPr id="23" name="Straight Arrow Connector 22"/>
          <p:cNvCxnSpPr>
            <a:stCxn id="19" idx="2"/>
            <a:endCxn id="20" idx="0"/>
          </p:cNvCxnSpPr>
          <p:nvPr/>
        </p:nvCxnSpPr>
        <p:spPr>
          <a:xfrm>
            <a:off x="4509424" y="2331781"/>
            <a:ext cx="0" cy="230018"/>
          </a:xfrm>
          <a:prstGeom prst="straightConnector1">
            <a:avLst/>
          </a:prstGeom>
          <a:ln>
            <a:solidFill>
              <a:srgbClr val="242126"/>
            </a:solidFill>
            <a:tailEnd type="arrow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cxnSp>
      <p:sp>
        <p:nvSpPr>
          <p:cNvPr id="24" name="Connector 86"/>
          <p:cNvSpPr/>
          <p:nvPr/>
        </p:nvSpPr>
        <p:spPr>
          <a:xfrm>
            <a:off x="4125286" y="3393334"/>
            <a:ext cx="778368" cy="288137"/>
          </a:xfrm>
          <a:prstGeom prst="flowChartConnector">
            <a:avLst/>
          </a:prstGeom>
          <a:ln>
            <a:solidFill>
              <a:srgbClr val="242126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00" dirty="0" smtClean="0"/>
              <a:t>Yes</a:t>
            </a:r>
            <a:endParaRPr lang="en-US" sz="1000" dirty="0"/>
          </a:p>
        </p:txBody>
      </p:sp>
      <p:cxnSp>
        <p:nvCxnSpPr>
          <p:cNvPr id="25" name="Straight Arrow Connector 24"/>
          <p:cNvCxnSpPr>
            <a:stCxn id="20" idx="2"/>
            <a:endCxn id="24" idx="0"/>
          </p:cNvCxnSpPr>
          <p:nvPr/>
        </p:nvCxnSpPr>
        <p:spPr>
          <a:xfrm>
            <a:off x="4509424" y="3126062"/>
            <a:ext cx="5045" cy="267272"/>
          </a:xfrm>
          <a:prstGeom prst="straightConnector1">
            <a:avLst/>
          </a:prstGeom>
          <a:ln>
            <a:solidFill>
              <a:srgbClr val="242126"/>
            </a:solidFill>
            <a:tailEnd type="arrow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cxnSp>
      <p:cxnSp>
        <p:nvCxnSpPr>
          <p:cNvPr id="26" name="Straight Arrow Connector 25"/>
          <p:cNvCxnSpPr>
            <a:stCxn id="24" idx="4"/>
            <a:endCxn id="14" idx="0"/>
          </p:cNvCxnSpPr>
          <p:nvPr/>
        </p:nvCxnSpPr>
        <p:spPr>
          <a:xfrm flipH="1">
            <a:off x="4509424" y="3681471"/>
            <a:ext cx="5045" cy="394643"/>
          </a:xfrm>
          <a:prstGeom prst="straightConnector1">
            <a:avLst/>
          </a:prstGeom>
          <a:ln>
            <a:solidFill>
              <a:srgbClr val="242126"/>
            </a:solidFill>
            <a:tailEnd type="arrow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cxnSp>
      <p:sp>
        <p:nvSpPr>
          <p:cNvPr id="27" name="Connector 116"/>
          <p:cNvSpPr/>
          <p:nvPr/>
        </p:nvSpPr>
        <p:spPr>
          <a:xfrm>
            <a:off x="2488676" y="2673590"/>
            <a:ext cx="742856" cy="352185"/>
          </a:xfrm>
          <a:prstGeom prst="flowChartConnector">
            <a:avLst/>
          </a:prstGeom>
          <a:noFill/>
          <a:ln>
            <a:solidFill>
              <a:srgbClr val="242126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00" dirty="0" smtClean="0">
                <a:solidFill>
                  <a:srgbClr val="FF0000"/>
                </a:solidFill>
              </a:rPr>
              <a:t>No</a:t>
            </a:r>
          </a:p>
        </p:txBody>
      </p:sp>
      <p:cxnSp>
        <p:nvCxnSpPr>
          <p:cNvPr id="28" name="Straight Arrow Connector 27"/>
          <p:cNvCxnSpPr>
            <a:stCxn id="20" idx="1"/>
            <a:endCxn id="27" idx="6"/>
          </p:cNvCxnSpPr>
          <p:nvPr/>
        </p:nvCxnSpPr>
        <p:spPr>
          <a:xfrm flipH="1">
            <a:off x="3231532" y="2843931"/>
            <a:ext cx="387489" cy="5752"/>
          </a:xfrm>
          <a:prstGeom prst="straightConnector1">
            <a:avLst/>
          </a:prstGeom>
          <a:ln>
            <a:solidFill>
              <a:srgbClr val="242126"/>
            </a:solidFill>
            <a:tailEnd type="arrow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cxnSp>
      <p:cxnSp>
        <p:nvCxnSpPr>
          <p:cNvPr id="29" name="Elbow Connector 28"/>
          <p:cNvCxnSpPr>
            <a:stCxn id="27" idx="0"/>
            <a:endCxn id="7" idx="1"/>
          </p:cNvCxnSpPr>
          <p:nvPr/>
        </p:nvCxnSpPr>
        <p:spPr>
          <a:xfrm rot="5400000" flipH="1" flipV="1">
            <a:off x="2496232" y="1972283"/>
            <a:ext cx="1065181" cy="337436"/>
          </a:xfrm>
          <a:prstGeom prst="bentConnector2">
            <a:avLst/>
          </a:prstGeom>
          <a:ln>
            <a:solidFill>
              <a:srgbClr val="242126"/>
            </a:solidFill>
            <a:tailEnd type="arrow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cxnSp>
      <p:sp>
        <p:nvSpPr>
          <p:cNvPr id="30" name="Connector 126"/>
          <p:cNvSpPr/>
          <p:nvPr/>
        </p:nvSpPr>
        <p:spPr>
          <a:xfrm>
            <a:off x="5903041" y="2663659"/>
            <a:ext cx="742856" cy="352185"/>
          </a:xfrm>
          <a:prstGeom prst="flowChartConnector">
            <a:avLst/>
          </a:prstGeom>
          <a:ln w="12700" cmpd="sng">
            <a:solidFill>
              <a:srgbClr val="EE3123"/>
            </a:solidFill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rgbClr val="FF0000"/>
                </a:solidFill>
              </a:rPr>
              <a:t>No</a:t>
            </a:r>
          </a:p>
        </p:txBody>
      </p:sp>
      <p:cxnSp>
        <p:nvCxnSpPr>
          <p:cNvPr id="31" name="Straight Arrow Connector 30"/>
          <p:cNvCxnSpPr>
            <a:stCxn id="20" idx="3"/>
            <a:endCxn id="30" idx="2"/>
          </p:cNvCxnSpPr>
          <p:nvPr/>
        </p:nvCxnSpPr>
        <p:spPr>
          <a:xfrm flipV="1">
            <a:off x="5399828" y="2839751"/>
            <a:ext cx="503214" cy="4180"/>
          </a:xfrm>
          <a:prstGeom prst="straightConnector1">
            <a:avLst/>
          </a:prstGeom>
          <a:ln w="12700" cmpd="sng">
            <a:solidFill>
              <a:srgbClr val="EE3123"/>
            </a:solidFill>
            <a:prstDash val="sysDash"/>
            <a:tailEnd type="arrow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cxnSp>
      <p:cxnSp>
        <p:nvCxnSpPr>
          <p:cNvPr id="32" name="Elbow Connector 31"/>
          <p:cNvCxnSpPr>
            <a:stCxn id="30" idx="0"/>
            <a:endCxn id="13" idx="3"/>
          </p:cNvCxnSpPr>
          <p:nvPr/>
        </p:nvCxnSpPr>
        <p:spPr>
          <a:xfrm rot="16200000" flipV="1">
            <a:off x="5561131" y="1950321"/>
            <a:ext cx="1055249" cy="371428"/>
          </a:xfrm>
          <a:prstGeom prst="bentConnector2">
            <a:avLst/>
          </a:prstGeom>
          <a:ln w="12700" cmpd="sng">
            <a:solidFill>
              <a:srgbClr val="EE3123"/>
            </a:solidFill>
            <a:prstDash val="sysDash"/>
            <a:tailEnd type="arrow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cxnSp>
    </p:spTree>
    <p:extLst>
      <p:ext uri="{BB962C8B-B14F-4D97-AF65-F5344CB8AC3E}">
        <p14:creationId xmlns:p14="http://schemas.microsoft.com/office/powerpoint/2010/main" val="2383780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0"/>
            <a:ext cx="9156700" cy="1143000"/>
            <a:chOff x="0" y="0"/>
            <a:chExt cx="9156700" cy="1143000"/>
          </a:xfrm>
        </p:grpSpPr>
        <p:sp>
          <p:nvSpPr>
            <p:cNvPr id="7" name="Rectangle 6"/>
            <p:cNvSpPr/>
            <p:nvPr/>
          </p:nvSpPr>
          <p:spPr bwMode="auto">
            <a:xfrm>
              <a:off x="0" y="0"/>
              <a:ext cx="9156700" cy="114300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914400">
                <a:defRPr/>
              </a:pPr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+mn-ea"/>
                <a:cs typeface="+mn-cs"/>
              </a:endParaRPr>
            </a:p>
          </p:txBody>
        </p:sp>
        <p:pic>
          <p:nvPicPr>
            <p:cNvPr id="8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37563" y="263525"/>
              <a:ext cx="492125" cy="573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6944" y="104955"/>
            <a:ext cx="8229600" cy="1143000"/>
          </a:xfrm>
        </p:spPr>
        <p:txBody>
          <a:bodyPr>
            <a:normAutofit/>
          </a:bodyPr>
          <a:lstStyle/>
          <a:p>
            <a:pPr algn="l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dirty="0" smtClean="0">
                <a:latin typeface="Calibri" pitchFamily="34" charset="0"/>
              </a:rPr>
              <a:t>Summary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2763" y="1631623"/>
            <a:ext cx="7924800" cy="5226377"/>
          </a:xfrm>
        </p:spPr>
        <p:txBody>
          <a:bodyPr>
            <a:normAutofit fontScale="25000" lnSpcReduction="20000"/>
          </a:bodyPr>
          <a:lstStyle/>
          <a:p>
            <a:pPr marL="0" indent="-274320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en-US" sz="72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-27432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200" b="1" dirty="0" smtClean="0">
                <a:latin typeface="Times New Roman" pitchFamily="18" charset="0"/>
                <a:cs typeface="Times New Roman" pitchFamily="18" charset="0"/>
              </a:rPr>
              <a:t>E-mail: </a:t>
            </a:r>
            <a:r>
              <a:rPr lang="en-US" sz="7200" dirty="0" smtClean="0">
                <a:latin typeface="Times New Roman" pitchFamily="18" charset="0"/>
                <a:cs typeface="Times New Roman" pitchFamily="18" charset="0"/>
                <a:hlinkClick r:id="rId3"/>
              </a:rPr>
              <a:t>clinicalresearch@ttuhsc.edu</a:t>
            </a:r>
            <a:endParaRPr lang="en-US" sz="72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-274320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en-US" sz="72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-27432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200" b="1" dirty="0" smtClean="0">
                <a:latin typeface="Times New Roman" pitchFamily="18" charset="0"/>
                <a:cs typeface="Times New Roman" pitchFamily="18" charset="0"/>
              </a:rPr>
              <a:t>Offices</a:t>
            </a:r>
          </a:p>
          <a:p>
            <a:pPr marL="0" indent="0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7200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7200" dirty="0" smtClean="0">
                <a:latin typeface="Times New Roman" pitchFamily="18" charset="0"/>
                <a:cs typeface="Times New Roman" pitchFamily="18" charset="0"/>
              </a:rPr>
              <a:t>Odessa:  2C-44						Lubbock: BA-101, MS 8183</a:t>
            </a:r>
          </a:p>
          <a:p>
            <a:pPr marL="585216" lvl="2" indent="0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7200" dirty="0" smtClean="0">
                <a:latin typeface="Times New Roman" pitchFamily="18" charset="0"/>
                <a:cs typeface="Times New Roman" pitchFamily="18" charset="0"/>
              </a:rPr>
              <a:t>	      (432) 703-5390							</a:t>
            </a:r>
            <a:r>
              <a:rPr lang="en-US" sz="72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7200" dirty="0" smtClean="0">
                <a:latin typeface="Times New Roman" pitchFamily="18" charset="0"/>
                <a:cs typeface="Times New Roman" pitchFamily="18" charset="0"/>
              </a:rPr>
              <a:t>806)743-4222</a:t>
            </a:r>
          </a:p>
          <a:p>
            <a:pPr marL="813816" lvl="2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en-US" sz="72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-274320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7200" b="1" u="sng" dirty="0" smtClean="0">
                <a:latin typeface="Times New Roman" pitchFamily="18" charset="0"/>
                <a:cs typeface="Times New Roman" pitchFamily="18" charset="0"/>
              </a:rPr>
              <a:t>Contact Numbers</a:t>
            </a:r>
            <a:r>
              <a:rPr lang="en-US" sz="7200" b="1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en-US" sz="72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-274320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7200" b="1" dirty="0" smtClean="0">
                <a:latin typeface="Times New Roman" pitchFamily="18" charset="0"/>
                <a:cs typeface="Times New Roman" pitchFamily="18" charset="0"/>
              </a:rPr>
              <a:t> </a:t>
            </a:r>
            <a:endParaRPr lang="en-US" sz="72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-274320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7200" dirty="0" smtClean="0">
                <a:latin typeface="Times New Roman" pitchFamily="18" charset="0"/>
                <a:cs typeface="Times New Roman" pitchFamily="18" charset="0"/>
              </a:rPr>
              <a:t>         L. O. Lutherer, MD, PhD  	 			Alan Peiris, MD, PhD</a:t>
            </a:r>
          </a:p>
          <a:p>
            <a:pPr marL="0" indent="-274320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7200" dirty="0" smtClean="0">
                <a:latin typeface="Times New Roman" pitchFamily="18" charset="0"/>
                <a:cs typeface="Times New Roman" pitchFamily="18" charset="0"/>
              </a:rPr>
              <a:t>         (806) 743-2532						(</a:t>
            </a:r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806) 743-3554</a:t>
            </a:r>
            <a:r>
              <a:rPr lang="en-US" sz="7200" dirty="0" smtClean="0">
                <a:latin typeface="Times New Roman" pitchFamily="18" charset="0"/>
                <a:cs typeface="Times New Roman" pitchFamily="18" charset="0"/>
              </a:rPr>
              <a:t>		</a:t>
            </a:r>
          </a:p>
          <a:p>
            <a:pPr marL="0" indent="-274320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7200" dirty="0" smtClean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marL="0" indent="-274320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7200" dirty="0" smtClean="0">
                <a:latin typeface="Times New Roman" pitchFamily="18" charset="0"/>
                <a:cs typeface="Times New Roman" pitchFamily="18" charset="0"/>
              </a:rPr>
              <a:t>         Tom Tenner</a:t>
            </a:r>
            <a:r>
              <a:rPr lang="en-US" sz="7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7200" dirty="0" smtClean="0">
                <a:latin typeface="Times New Roman" pitchFamily="18" charset="0"/>
                <a:cs typeface="Times New Roman" pitchFamily="18" charset="0"/>
              </a:rPr>
              <a:t>PhD						Cathy </a:t>
            </a:r>
            <a:r>
              <a:rPr lang="en-US" sz="7200" dirty="0">
                <a:latin typeface="Times New Roman" pitchFamily="18" charset="0"/>
                <a:cs typeface="Times New Roman" pitchFamily="18" charset="0"/>
              </a:rPr>
              <a:t>Lovett, RN, </a:t>
            </a:r>
            <a:r>
              <a:rPr lang="en-US" sz="7200" dirty="0" smtClean="0">
                <a:latin typeface="Times New Roman" pitchFamily="18" charset="0"/>
                <a:cs typeface="Times New Roman" pitchFamily="18" charset="0"/>
              </a:rPr>
              <a:t>MSN</a:t>
            </a:r>
          </a:p>
          <a:p>
            <a:pPr marL="0" indent="-274320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7200" dirty="0"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en-US" sz="7200" dirty="0" smtClean="0">
                <a:latin typeface="Times New Roman" pitchFamily="18" charset="0"/>
                <a:cs typeface="Times New Roman" pitchFamily="18" charset="0"/>
              </a:rPr>
              <a:t>(806) 743-3010						(</a:t>
            </a:r>
            <a:r>
              <a:rPr lang="en-US" sz="7200" dirty="0">
                <a:latin typeface="Times New Roman" pitchFamily="18" charset="0"/>
                <a:cs typeface="Times New Roman" pitchFamily="18" charset="0"/>
              </a:rPr>
              <a:t>806) 743-4433</a:t>
            </a:r>
            <a:r>
              <a:rPr lang="en-US" sz="7200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7200" b="1" dirty="0" smtClean="0">
                <a:latin typeface="Times New Roman" pitchFamily="18" charset="0"/>
                <a:cs typeface="Times New Roman" pitchFamily="18" charset="0"/>
              </a:rPr>
              <a:t>	</a:t>
            </a:r>
            <a:endParaRPr lang="en-US" sz="72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-274320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7200" b="1" dirty="0" smtClean="0">
                <a:latin typeface="Times New Roman" pitchFamily="18" charset="0"/>
                <a:cs typeface="Times New Roman" pitchFamily="18" charset="0"/>
              </a:rPr>
              <a:t> </a:t>
            </a:r>
            <a:endParaRPr lang="en-US" sz="72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-274320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7200" b="1" dirty="0" smtClean="0">
                <a:latin typeface="Times New Roman" pitchFamily="18" charset="0"/>
                <a:cs typeface="Times New Roman" pitchFamily="18" charset="0"/>
              </a:rPr>
              <a:t>	</a:t>
            </a:r>
          </a:p>
          <a:p>
            <a:pPr marL="0" indent="-274320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en-US" sz="72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-274320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7200" b="1" dirty="0" smtClean="0">
                <a:latin typeface="Times New Roman" pitchFamily="18" charset="0"/>
                <a:cs typeface="Times New Roman" pitchFamily="18" charset="0"/>
              </a:rPr>
              <a:t>Website: </a:t>
            </a:r>
            <a:r>
              <a:rPr lang="en-US" sz="7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hlinkClick r:id="rId4"/>
              </a:rPr>
              <a:t>http://www.ttuhsc.edu/clinicalresearch/</a:t>
            </a:r>
            <a:endParaRPr lang="en-US" sz="72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-274320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en-US" sz="72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973138" lvl="4" indent="-27432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CRI </a:t>
            </a:r>
            <a:r>
              <a:rPr lang="en-US" sz="7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Work Order</a:t>
            </a:r>
            <a:endParaRPr lang="en-US" sz="72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973138" lvl="4" indent="-27432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Protocol template</a:t>
            </a:r>
          </a:p>
          <a:p>
            <a:pPr marL="973138" lvl="4" indent="-27432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Useful links, i.e. FDA, IRB</a:t>
            </a:r>
          </a:p>
          <a:p>
            <a:pPr marL="0" indent="-274320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4500" b="1" dirty="0" smtClean="0">
                <a:latin typeface="Times New Roman" pitchFamily="18" charset="0"/>
                <a:cs typeface="Times New Roman" pitchFamily="18" charset="0"/>
              </a:rPr>
              <a:t>		</a:t>
            </a:r>
            <a:endParaRPr lang="en-US" sz="4500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zh-CN" altLang="en-US" sz="4400" dirty="0" smtClean="0"/>
          </a:p>
        </p:txBody>
      </p:sp>
      <p:sp>
        <p:nvSpPr>
          <p:cNvPr id="4" name="Rectangle 3"/>
          <p:cNvSpPr/>
          <p:nvPr/>
        </p:nvSpPr>
        <p:spPr>
          <a:xfrm>
            <a:off x="3202875" y="1262291"/>
            <a:ext cx="322735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USE US! (Please, or lose us)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llustration of a blank frame border with stars : Free Stock Phot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9024" y="247066"/>
            <a:ext cx="5991727" cy="2270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54680" y="1237258"/>
            <a:ext cx="4360864" cy="1143000"/>
          </a:xfrm>
        </p:spPr>
        <p:txBody>
          <a:bodyPr>
            <a:normAutofit/>
          </a:bodyPr>
          <a:lstStyle/>
          <a:p>
            <a:pPr algn="l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dirty="0" smtClean="0">
                <a:latin typeface="Calibri" pitchFamily="34" charset="0"/>
              </a:rPr>
              <a:t>Lubbock CRI Staff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94256" y="5774543"/>
            <a:ext cx="55412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Phone:   (806) 743-4222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Office: BA-101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864" y="2869844"/>
            <a:ext cx="6734048" cy="2609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70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llustration of a blank frame border with stars : Free Stock Phot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9248" y="109906"/>
            <a:ext cx="5991727" cy="2270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54680" y="1237258"/>
            <a:ext cx="4360864" cy="1143000"/>
          </a:xfrm>
        </p:spPr>
        <p:txBody>
          <a:bodyPr>
            <a:normAutofit/>
          </a:bodyPr>
          <a:lstStyle/>
          <a:p>
            <a:pPr algn="l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dirty="0" smtClean="0">
                <a:latin typeface="Calibri" pitchFamily="34" charset="0"/>
              </a:rPr>
              <a:t>Odessa CRI Staff</a:t>
            </a:r>
            <a:endParaRPr lang="en-US" dirty="0">
              <a:latin typeface="Calibri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0049" y="2494130"/>
            <a:ext cx="1809928" cy="271489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632" y="2481236"/>
            <a:ext cx="1812976" cy="271946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67048" y="5386177"/>
            <a:ext cx="20141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Jennifer Hinojosa, RN Certified CRC</a:t>
            </a:r>
            <a:endParaRPr lang="en-US" sz="1600" dirty="0"/>
          </a:p>
        </p:txBody>
      </p:sp>
      <p:sp>
        <p:nvSpPr>
          <p:cNvPr id="14" name="TextBox 13"/>
          <p:cNvSpPr txBox="1"/>
          <p:nvPr/>
        </p:nvSpPr>
        <p:spPr>
          <a:xfrm>
            <a:off x="4794238" y="5335581"/>
            <a:ext cx="22602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Eva Santiago, LVN</a:t>
            </a:r>
          </a:p>
          <a:p>
            <a:r>
              <a:rPr lang="en-US" sz="1600" dirty="0" smtClean="0"/>
              <a:t>Certified CRC</a:t>
            </a:r>
            <a:endParaRPr lang="en-US" sz="1600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1471" y="2494130"/>
            <a:ext cx="1809524" cy="2714892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607614" y="5360419"/>
            <a:ext cx="20141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/>
              <a:t>Ailena</a:t>
            </a:r>
            <a:r>
              <a:rPr lang="en-US" sz="1600" dirty="0" smtClean="0"/>
              <a:t> Mulkey, RN Certified CRC</a:t>
            </a:r>
            <a:endParaRPr lang="en-US" sz="1600" dirty="0"/>
          </a:p>
        </p:txBody>
      </p:sp>
      <p:sp>
        <p:nvSpPr>
          <p:cNvPr id="17" name="TextBox 16"/>
          <p:cNvSpPr txBox="1"/>
          <p:nvPr/>
        </p:nvSpPr>
        <p:spPr>
          <a:xfrm>
            <a:off x="6873913" y="5360419"/>
            <a:ext cx="20141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Cari White, RN, CRC</a:t>
            </a:r>
            <a:endParaRPr lang="en-US" sz="1600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3913" y="2485808"/>
            <a:ext cx="1809712" cy="27148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57400" y="6236208"/>
            <a:ext cx="5303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Phone:   (432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) 703-5390	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Office: 2C-44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898984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0"/>
            <a:ext cx="9156700" cy="1143000"/>
            <a:chOff x="0" y="0"/>
            <a:chExt cx="9156700" cy="1143000"/>
          </a:xfrm>
        </p:grpSpPr>
        <p:sp>
          <p:nvSpPr>
            <p:cNvPr id="7" name="Rectangle 6"/>
            <p:cNvSpPr/>
            <p:nvPr/>
          </p:nvSpPr>
          <p:spPr bwMode="auto">
            <a:xfrm>
              <a:off x="0" y="0"/>
              <a:ext cx="9156700" cy="114300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914400">
                <a:defRPr/>
              </a:pPr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+mn-ea"/>
                <a:cs typeface="+mn-cs"/>
              </a:endParaRPr>
            </a:p>
          </p:txBody>
        </p:sp>
        <p:pic>
          <p:nvPicPr>
            <p:cNvPr id="8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37563" y="263525"/>
              <a:ext cx="492125" cy="573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6944" y="104955"/>
            <a:ext cx="8229600" cy="1143000"/>
          </a:xfrm>
        </p:spPr>
        <p:txBody>
          <a:bodyPr>
            <a:normAutofit/>
          </a:bodyPr>
          <a:lstStyle/>
          <a:p>
            <a:pPr algn="l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dirty="0" smtClean="0">
                <a:latin typeface="Calibri" pitchFamily="34" charset="0"/>
              </a:rPr>
              <a:t>(P.S.)	Training- #1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2763" y="1247955"/>
            <a:ext cx="7924800" cy="5226377"/>
          </a:xfrm>
        </p:spPr>
        <p:txBody>
          <a:bodyPr>
            <a:normAutofit/>
          </a:bodyPr>
          <a:lstStyle/>
          <a:p>
            <a:pPr lvl="0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Citi Training-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(Some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faculty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completed this training before orientation, if you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have,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please change the primary email address to a </a:t>
            </a:r>
            <a:r>
              <a:rPr lang="en-US" sz="2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TTUHSC email address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once you are provided with one) </a:t>
            </a:r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buNone/>
            </a:pPr>
            <a:endParaRPr lang="en-US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This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course will introduce you to the research world and get you familiar with the regulations governing clinical research.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(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must be renewed every 3 years)</a:t>
            </a:r>
          </a:p>
          <a:p>
            <a:pPr lvl="1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If you have not done so please complete the required courses at </a:t>
            </a:r>
            <a:r>
              <a:rPr lang="en-US" sz="2000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www.citiprogram.org</a:t>
            </a:r>
            <a:r>
              <a:rPr lang="en-US" sz="2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Please remember to use your </a:t>
            </a:r>
            <a:r>
              <a:rPr lang="en-US" sz="2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TTUHSC email to register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and a personal as a backup. </a:t>
            </a:r>
          </a:p>
          <a:p>
            <a:pPr lvl="1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Click on the words “Register here” and follow the instructions to register.   Be sure to affiliate with Texas Tech University Health Sciences Center and </a:t>
            </a:r>
            <a:r>
              <a:rPr lang="en-US" sz="2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not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with Texas Tech University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  </a:t>
            </a:r>
          </a:p>
          <a:p>
            <a:pPr algn="ctr">
              <a:buNone/>
            </a:pPr>
            <a:endParaRPr lang="zh-CN" altLang="en-US" sz="4400" dirty="0" smtClean="0"/>
          </a:p>
        </p:txBody>
      </p:sp>
    </p:spTree>
    <p:extLst>
      <p:ext uri="{BB962C8B-B14F-4D97-AF65-F5344CB8AC3E}">
        <p14:creationId xmlns:p14="http://schemas.microsoft.com/office/powerpoint/2010/main" val="3805798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0"/>
            <a:ext cx="9156700" cy="1143000"/>
            <a:chOff x="0" y="0"/>
            <a:chExt cx="9156700" cy="1143000"/>
          </a:xfrm>
        </p:grpSpPr>
        <p:sp>
          <p:nvSpPr>
            <p:cNvPr id="7" name="Rectangle 6"/>
            <p:cNvSpPr/>
            <p:nvPr/>
          </p:nvSpPr>
          <p:spPr bwMode="auto">
            <a:xfrm>
              <a:off x="0" y="0"/>
              <a:ext cx="9156700" cy="114300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914400">
                <a:defRPr/>
              </a:pPr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+mn-ea"/>
                <a:cs typeface="+mn-cs"/>
              </a:endParaRPr>
            </a:p>
          </p:txBody>
        </p:sp>
        <p:pic>
          <p:nvPicPr>
            <p:cNvPr id="8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37563" y="263525"/>
              <a:ext cx="492125" cy="573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6944" y="104955"/>
            <a:ext cx="8229600" cy="1143000"/>
          </a:xfrm>
        </p:spPr>
        <p:txBody>
          <a:bodyPr>
            <a:normAutofit/>
          </a:bodyPr>
          <a:lstStyle/>
          <a:p>
            <a:pPr algn="l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dirty="0" smtClean="0">
                <a:latin typeface="Calibri" pitchFamily="34" charset="0"/>
              </a:rPr>
              <a:t>Training- #2</a:t>
            </a:r>
            <a:endParaRPr lang="en-US" dirty="0">
              <a:latin typeface="Calibri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725117"/>
              </p:ext>
            </p:extLst>
          </p:nvPr>
        </p:nvGraphicFramePr>
        <p:xfrm>
          <a:off x="1564821" y="5489545"/>
          <a:ext cx="6667500" cy="100203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667500"/>
              </a:tblGrid>
              <a:tr h="0">
                <a:tc>
                  <a:txBody>
                    <a:bodyPr/>
                    <a:lstStyle/>
                    <a:p>
                      <a:pPr marL="95250" marR="9525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The training and disclosure modules may be accessed through “Required Courses” on ACME, through the “Training Resources” tab on </a:t>
                      </a:r>
                      <a:r>
                        <a:rPr lang="en-US" sz="1100" dirty="0" err="1">
                          <a:effectLst/>
                        </a:rPr>
                        <a:t>WebRaider</a:t>
                      </a:r>
                      <a:r>
                        <a:rPr lang="en-US" sz="1100" dirty="0">
                          <a:effectLst/>
                        </a:rPr>
                        <a:t> or by clicking  </a:t>
                      </a:r>
                      <a:r>
                        <a:rPr lang="en-US" sz="1100" u="sng" dirty="0">
                          <a:effectLst/>
                          <a:hlinkClick r:id="rId3"/>
                        </a:rPr>
                        <a:t>http://www.ttuhsc.edu/IT/ACME/roles/authenticated/courses.aspx</a:t>
                      </a:r>
                      <a:r>
                        <a:rPr lang="en-US" sz="1100" dirty="0">
                          <a:effectLst/>
                        </a:rPr>
                        <a:t> then click next or </a:t>
                      </a:r>
                      <a:r>
                        <a:rPr lang="en-US" sz="1100" u="sng" dirty="0">
                          <a:effectLst/>
                          <a:hlinkClick r:id="rId4"/>
                        </a:rPr>
                        <a:t>https://tthsclubbock.co1.qualtrics.com/jfe/form/SV_0v4zMgpJvoXEjXv</a:t>
                      </a:r>
                      <a:r>
                        <a:rPr lang="en-US" sz="1100" dirty="0">
                          <a:effectLst/>
                        </a:rPr>
                        <a:t>.    When completing the disclosure portion of the module, be sure to indicate that you ARE involved in research.</a:t>
                      </a:r>
                      <a:endParaRPr lang="en-US" sz="1100" dirty="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57150" marR="57150" marT="19050" marB="19050"/>
                </a:tc>
              </a:tr>
            </a:tbl>
          </a:graphicData>
        </a:graphic>
      </p:graphicFrame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568131" y="1379247"/>
            <a:ext cx="8020438" cy="4093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171450" marR="0" lvl="0" indent="-1714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Conflict of Interest and Commitment (COIC Training)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alt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 You will need to complete the COIC training which can be found on your </a:t>
            </a:r>
            <a:r>
              <a:rPr kumimoji="0" lang="en-US" altLang="en-U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Webraider</a:t>
            </a: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page on the right hand side. As you complete the training be sure to indicated that you are involved in research.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 If you do not have an </a:t>
            </a:r>
            <a:r>
              <a:rPr kumimoji="0" lang="en-US" altLang="en-U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eraider</a:t>
            </a: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ID or are not a TTUHSC staff or student please contact Virginia Smith in the TTUHSC Research Integrity Office about completion of this requirement 806-743-2991 or </a:t>
            </a: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Virginia.smith@ttuhsc.edu</a:t>
            </a: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 For more information: </a:t>
            </a: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https://www.ttuhsc.edu/research/financialdisclosure.aspx</a:t>
            </a: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alt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82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0"/>
            <a:ext cx="9156700" cy="1143000"/>
            <a:chOff x="0" y="0"/>
            <a:chExt cx="9156700" cy="1143000"/>
          </a:xfrm>
        </p:grpSpPr>
        <p:sp>
          <p:nvSpPr>
            <p:cNvPr id="7" name="Rectangle 6"/>
            <p:cNvSpPr/>
            <p:nvPr/>
          </p:nvSpPr>
          <p:spPr bwMode="auto">
            <a:xfrm>
              <a:off x="0" y="0"/>
              <a:ext cx="9156700" cy="114300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914400">
                <a:defRPr/>
              </a:pPr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+mn-ea"/>
                <a:cs typeface="+mn-cs"/>
              </a:endParaRPr>
            </a:p>
          </p:txBody>
        </p:sp>
        <p:pic>
          <p:nvPicPr>
            <p:cNvPr id="8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37563" y="263525"/>
              <a:ext cx="492125" cy="573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6944" y="104955"/>
            <a:ext cx="8229600" cy="1143000"/>
          </a:xfrm>
        </p:spPr>
        <p:txBody>
          <a:bodyPr>
            <a:normAutofit/>
          </a:bodyPr>
          <a:lstStyle/>
          <a:p>
            <a:pPr algn="l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dirty="0" smtClean="0">
                <a:latin typeface="Calibri" pitchFamily="34" charset="0"/>
              </a:rPr>
              <a:t>Last item!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2763" y="1631623"/>
            <a:ext cx="7924800" cy="5052641"/>
          </a:xfrm>
        </p:spPr>
        <p:txBody>
          <a:bodyPr>
            <a:normAutofit fontScale="25000" lnSpcReduction="20000"/>
          </a:bodyPr>
          <a:lstStyle/>
          <a:p>
            <a:pPr lvl="0"/>
            <a:r>
              <a:rPr lang="en-US" sz="8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iRIS– this is the electronic system we use to communicate with the IRB</a:t>
            </a:r>
          </a:p>
          <a:p>
            <a:pPr lvl="0"/>
            <a:endParaRPr lang="en-US" sz="8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sz="8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Request </a:t>
            </a:r>
            <a:r>
              <a:rPr lang="en-US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 iRIS account- </a:t>
            </a:r>
            <a:r>
              <a:rPr lang="en-US" sz="8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All individuals who will be working on the study MUST </a:t>
            </a:r>
            <a:r>
              <a:rPr lang="en-US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have iRIS access prior to being added to a study. If they are not in iRIS, they need to request an iRIS account by clicking on the 'Request New Account' button located on the iRIS login screen. </a:t>
            </a:r>
            <a:endParaRPr lang="en-US" sz="8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buNone/>
            </a:pPr>
            <a:endParaRPr lang="en-US" sz="8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sz="8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Here </a:t>
            </a:r>
            <a:r>
              <a:rPr lang="en-US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 the link- </a:t>
            </a:r>
            <a:r>
              <a:rPr lang="en-US" sz="8000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</a:t>
            </a:r>
            <a:r>
              <a:rPr lang="en-US" sz="8000" u="sng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www.sobmrimedris.ttuhsc.edu:8867/Login.jsp?logout=Yes&amp;s=1436196019129</a:t>
            </a:r>
            <a:endParaRPr lang="en-US" sz="8000" u="sng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en-US" sz="6200" u="sng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en-US" sz="6200" u="sng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buNone/>
            </a:pPr>
            <a:endParaRPr lang="en-US" sz="62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sz="6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FOR </a:t>
            </a:r>
            <a:r>
              <a:rPr lang="en-US" sz="6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SPECIFIC QUESTIONS ABOUT ANY OF THIS TRAINING </a:t>
            </a:r>
            <a:r>
              <a:rPr lang="en-US" sz="6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OR YOUR iRIS ACCOUNT, THE CONTACT IS</a:t>
            </a:r>
          </a:p>
          <a:p>
            <a:pPr marL="0" indent="0" algn="ctr">
              <a:buNone/>
            </a:pPr>
            <a:r>
              <a:rPr lang="en-US" sz="6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 algn="ctr">
              <a:buNone/>
            </a:pPr>
            <a:r>
              <a:rPr lang="en-US" sz="6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VIRGINIA </a:t>
            </a:r>
            <a:r>
              <a:rPr lang="en-US" sz="6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SMITH AT </a:t>
            </a:r>
            <a:r>
              <a:rPr lang="en-US" sz="6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806-743-2991</a:t>
            </a:r>
          </a:p>
          <a:p>
            <a:pPr marL="0" indent="0" algn="ctr">
              <a:buNone/>
            </a:pPr>
            <a:r>
              <a:rPr lang="en-US" sz="6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Virginia.smith@ttuhsc.edu</a:t>
            </a:r>
            <a:endParaRPr lang="en-US" sz="6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buNone/>
            </a:pPr>
            <a:endParaRPr lang="en-US" sz="2000" dirty="0"/>
          </a:p>
          <a:p>
            <a:pPr algn="ctr">
              <a:buNone/>
            </a:pPr>
            <a:endParaRPr lang="zh-CN" altLang="en-US" sz="4400" dirty="0" smtClean="0"/>
          </a:p>
        </p:txBody>
      </p:sp>
    </p:spTree>
    <p:extLst>
      <p:ext uri="{BB962C8B-B14F-4D97-AF65-F5344CB8AC3E}">
        <p14:creationId xmlns:p14="http://schemas.microsoft.com/office/powerpoint/2010/main" val="3675023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F2F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4900" y="2489200"/>
            <a:ext cx="4381500" cy="187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0"/>
            <a:ext cx="9156700" cy="1143000"/>
            <a:chOff x="0" y="0"/>
            <a:chExt cx="9156700" cy="1143000"/>
          </a:xfrm>
        </p:grpSpPr>
        <p:sp>
          <p:nvSpPr>
            <p:cNvPr id="5" name="Rectangle 4"/>
            <p:cNvSpPr/>
            <p:nvPr/>
          </p:nvSpPr>
          <p:spPr bwMode="auto">
            <a:xfrm>
              <a:off x="0" y="0"/>
              <a:ext cx="9156700" cy="114300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r" defTabSz="914400">
                <a:defRPr/>
              </a:pPr>
              <a:endParaRPr lang="en-US">
                <a:latin typeface="Arial" charset="0"/>
                <a:ea typeface="+mn-ea"/>
                <a:cs typeface="+mn-cs"/>
              </a:endParaRPr>
            </a:p>
          </p:txBody>
        </p:sp>
        <p:pic>
          <p:nvPicPr>
            <p:cNvPr id="6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37563" y="263525"/>
              <a:ext cx="492125" cy="573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963" y="0"/>
            <a:ext cx="2958749" cy="1143000"/>
          </a:xfrm>
        </p:spPr>
        <p:txBody>
          <a:bodyPr>
            <a:normAutofit/>
          </a:bodyPr>
          <a:lstStyle/>
          <a:p>
            <a:r>
              <a:rPr lang="en-US" altLang="zh-CN" dirty="0" smtClean="0"/>
              <a:t>CRI Mission</a:t>
            </a:r>
            <a:endParaRPr lang="zh-CN" altLang="en-US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734056"/>
            <a:ext cx="8229600" cy="3392107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altLang="zh-CN" sz="4000" dirty="0" smtClean="0">
                <a:latin typeface="Times New Roman" pitchFamily="18" charset="0"/>
                <a:cs typeface="Times New Roman" pitchFamily="18" charset="0"/>
              </a:rPr>
              <a:t>To help you conduct original, investigator-initiated research</a:t>
            </a:r>
            <a:endParaRPr lang="zh-CN" altLang="en-US" sz="40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3985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0" y="0"/>
            <a:ext cx="9156700" cy="1143000"/>
            <a:chOff x="0" y="0"/>
            <a:chExt cx="9156700" cy="1143000"/>
          </a:xfrm>
        </p:grpSpPr>
        <p:sp>
          <p:nvSpPr>
            <p:cNvPr id="7" name="Rectangle 6"/>
            <p:cNvSpPr/>
            <p:nvPr/>
          </p:nvSpPr>
          <p:spPr bwMode="auto">
            <a:xfrm>
              <a:off x="0" y="0"/>
              <a:ext cx="9156700" cy="114300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r" defTabSz="914400"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+mn-ea"/>
                <a:cs typeface="+mn-cs"/>
              </a:endParaRPr>
            </a:p>
          </p:txBody>
        </p:sp>
        <p:pic>
          <p:nvPicPr>
            <p:cNvPr id="8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37563" y="263525"/>
              <a:ext cx="492125" cy="573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963" y="0"/>
            <a:ext cx="4957926" cy="1143000"/>
          </a:xfrm>
        </p:spPr>
        <p:txBody>
          <a:bodyPr>
            <a:normAutofit/>
          </a:bodyPr>
          <a:lstStyle/>
          <a:p>
            <a:pPr algn="l"/>
            <a:r>
              <a:rPr lang="en-US" dirty="0" smtClean="0"/>
              <a:t>Organizational Chart</a:t>
            </a:r>
            <a:endParaRPr lang="zh-CN" altLang="en-US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9179" y="1245929"/>
            <a:ext cx="5929459" cy="61388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0"/>
            <a:ext cx="9156700" cy="1143000"/>
            <a:chOff x="0" y="0"/>
            <a:chExt cx="9156700" cy="1143000"/>
          </a:xfrm>
        </p:grpSpPr>
        <p:sp>
          <p:nvSpPr>
            <p:cNvPr id="5" name="Rectangle 4"/>
            <p:cNvSpPr/>
            <p:nvPr/>
          </p:nvSpPr>
          <p:spPr bwMode="auto">
            <a:xfrm>
              <a:off x="0" y="0"/>
              <a:ext cx="9156700" cy="114300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914400">
                <a:defRPr/>
              </a:pPr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+mn-ea"/>
                <a:cs typeface="+mn-cs"/>
              </a:endParaRPr>
            </a:p>
          </p:txBody>
        </p:sp>
        <p:pic>
          <p:nvPicPr>
            <p:cNvPr id="6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37563" y="263525"/>
              <a:ext cx="492125" cy="573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509"/>
            <a:ext cx="2618072" cy="1131491"/>
          </a:xfrm>
        </p:spPr>
        <p:txBody>
          <a:bodyPr>
            <a:normAutofit/>
          </a:bodyPr>
          <a:lstStyle/>
          <a:p>
            <a:pPr algn="l"/>
            <a:r>
              <a:rPr lang="en-US" altLang="zh-CN" dirty="0" smtClean="0"/>
              <a:t>  Services</a:t>
            </a:r>
            <a:endParaRPr lang="zh-CN" altLang="en-US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8029" y="1485178"/>
            <a:ext cx="8229600" cy="4525963"/>
          </a:xfrm>
        </p:spPr>
        <p:txBody>
          <a:bodyPr>
            <a:normAutofit/>
          </a:bodyPr>
          <a:lstStyle/>
          <a:p>
            <a:pPr fontAlgn="t">
              <a:buNone/>
            </a:pPr>
            <a:r>
              <a:rPr lang="en-US" sz="2000" b="1" dirty="0" smtClean="0">
                <a:latin typeface="Times New Roman" pitchFamily="18" charset="0"/>
                <a:ea typeface="+mn-lt"/>
                <a:cs typeface="Times New Roman" pitchFamily="18" charset="0"/>
              </a:rPr>
              <a:t>The CRI can assist with the following:</a:t>
            </a:r>
          </a:p>
          <a:p>
            <a:pPr fontAlgn="t">
              <a:buNone/>
            </a:pPr>
            <a:endParaRPr lang="en-US" sz="2000" b="1" dirty="0" smtClean="0">
              <a:latin typeface="Times New Roman" pitchFamily="18" charset="0"/>
              <a:ea typeface="+mn-lt"/>
              <a:cs typeface="Times New Roman" pitchFamily="18" charset="0"/>
            </a:endParaRPr>
          </a:p>
          <a:p>
            <a:pPr marL="628650" indent="-400050" fontAlgn="t"/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Study design:</a:t>
            </a:r>
            <a:r>
              <a:rPr lang="en-US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 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Based on statistical considerations from the very beginning </a:t>
            </a:r>
          </a:p>
          <a:p>
            <a:pPr marL="628650" indent="-400050" fontAlgn="t"/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IRB submissions:</a:t>
            </a:r>
            <a:r>
              <a:rPr lang="en-US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No study with humans can be done without IRB approval.  The CRI has the personnel to prepare all necessary IRB submissions </a:t>
            </a:r>
          </a:p>
          <a:p>
            <a:pPr marL="628650" indent="-400050" fontAlgn="t"/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Study conduct for in-patient and out-patient projects:</a:t>
            </a:r>
            <a:r>
              <a:rPr lang="en-US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From recruiting subjects, scheduling appointments, performing procedures like blood draws, BMD tests, EKGs, etc., to collecting data and assisting with reports and manuscript preparation</a:t>
            </a:r>
          </a:p>
          <a:p>
            <a:pPr marL="628650" indent="-400050" fontAlgn="t"/>
            <a:r>
              <a:rPr lang="en-US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Data analysis:</a:t>
            </a:r>
            <a:r>
              <a:rPr lang="en-US" sz="2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By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statisticians 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pPr marL="228600" indent="0" fontAlgn="t">
              <a:buNone/>
            </a:pPr>
            <a:endParaRPr lang="zh-CN" altLang="en-US" sz="20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0"/>
            <a:ext cx="9156700" cy="1143000"/>
            <a:chOff x="0" y="0"/>
            <a:chExt cx="9156700" cy="1143000"/>
          </a:xfrm>
        </p:grpSpPr>
        <p:sp>
          <p:nvSpPr>
            <p:cNvPr id="5" name="Rectangle 4"/>
            <p:cNvSpPr/>
            <p:nvPr/>
          </p:nvSpPr>
          <p:spPr bwMode="auto">
            <a:xfrm>
              <a:off x="0" y="0"/>
              <a:ext cx="9156700" cy="114300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914400">
                <a:defRPr/>
              </a:pPr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+mn-ea"/>
                <a:cs typeface="+mn-cs"/>
              </a:endParaRPr>
            </a:p>
          </p:txBody>
        </p:sp>
        <p:pic>
          <p:nvPicPr>
            <p:cNvPr id="6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37563" y="263525"/>
              <a:ext cx="492125" cy="573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5888"/>
            <a:ext cx="4944359" cy="868362"/>
          </a:xfrm>
        </p:spPr>
        <p:txBody>
          <a:bodyPr>
            <a:normAutofit/>
          </a:bodyPr>
          <a:lstStyle/>
          <a:p>
            <a:pPr algn="l"/>
            <a:r>
              <a:rPr lang="en-US" altLang="zh-CN" dirty="0" smtClean="0"/>
              <a:t>How it works…………</a:t>
            </a:r>
            <a:endParaRPr lang="zh-CN" altLang="en-US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Font typeface="Wingdings 2" pitchFamily="18" charset="2"/>
              <a:buNone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Think of a research project you would like to conduct </a:t>
            </a:r>
          </a:p>
          <a:p>
            <a:pPr algn="ctr">
              <a:buFont typeface="Wingdings 2" pitchFamily="18" charset="2"/>
              <a:buNone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</a:t>
            </a: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Font typeface="Wingdings 2" pitchFamily="18" charset="2"/>
              <a:buNone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Do your literature search</a:t>
            </a:r>
          </a:p>
          <a:p>
            <a:pPr algn="ctr">
              <a:buFont typeface="Wingdings 2" pitchFamily="18" charset="2"/>
              <a:buNone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</a:t>
            </a: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Font typeface="Wingdings 2" pitchFamily="18" charset="2"/>
              <a:buNone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Download the Protocol Template from the CRI website</a:t>
            </a:r>
          </a:p>
          <a:p>
            <a:pPr algn="ctr">
              <a:buFont typeface="Wingdings 2" pitchFamily="18" charset="2"/>
              <a:buNone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and write your draft protocol</a:t>
            </a:r>
          </a:p>
          <a:p>
            <a:pPr algn="ctr">
              <a:buFont typeface="Wingdings 2" pitchFamily="18" charset="2"/>
              <a:buNone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</a:t>
            </a: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Font typeface="Wingdings 2" pitchFamily="18" charset="2"/>
              <a:buNone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Download the CRI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Work Order from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the CRI website</a:t>
            </a:r>
          </a:p>
          <a:p>
            <a:pPr algn="ctr">
              <a:buFont typeface="Wingdings 2" pitchFamily="18" charset="2"/>
              <a:buNone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</a:t>
            </a: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Font typeface="Wingdings 2" pitchFamily="18" charset="2"/>
              <a:buNone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Submit the signed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Work Order and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draft protocol to the CRI</a:t>
            </a:r>
          </a:p>
          <a:p>
            <a:pPr algn="ctr">
              <a:buFont typeface="Wingdings 2" pitchFamily="18" charset="2"/>
              <a:buNone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</a:t>
            </a: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Font typeface="Wingdings 2" pitchFamily="18" charset="2"/>
              <a:buNone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The CRI will help you finalize your protocol</a:t>
            </a:r>
          </a:p>
          <a:p>
            <a:pPr algn="ctr">
              <a:buNone/>
            </a:pPr>
            <a:endParaRPr lang="zh-CN" altLang="en-US" sz="20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0"/>
            <a:ext cx="9156700" cy="1143000"/>
            <a:chOff x="0" y="0"/>
            <a:chExt cx="9156700" cy="1143000"/>
          </a:xfrm>
        </p:grpSpPr>
        <p:sp>
          <p:nvSpPr>
            <p:cNvPr id="5" name="Rectangle 4"/>
            <p:cNvSpPr/>
            <p:nvPr/>
          </p:nvSpPr>
          <p:spPr bwMode="auto">
            <a:xfrm>
              <a:off x="0" y="0"/>
              <a:ext cx="9156700" cy="114300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914400">
                <a:defRPr/>
              </a:pPr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+mn-ea"/>
                <a:cs typeface="+mn-cs"/>
              </a:endParaRPr>
            </a:p>
          </p:txBody>
        </p:sp>
        <p:pic>
          <p:nvPicPr>
            <p:cNvPr id="6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37563" y="263525"/>
              <a:ext cx="492125" cy="573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7319"/>
            <a:ext cx="4755823" cy="868362"/>
          </a:xfrm>
        </p:spPr>
        <p:txBody>
          <a:bodyPr>
            <a:normAutofit/>
          </a:bodyPr>
          <a:lstStyle/>
          <a:p>
            <a:pPr algn="l"/>
            <a:r>
              <a:rPr lang="en-US" altLang="zh-CN" dirty="0" smtClean="0"/>
              <a:t>How it works…………</a:t>
            </a:r>
            <a:endParaRPr lang="zh-CN" altLang="en-US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53998"/>
            <a:ext cx="8229600" cy="5548460"/>
          </a:xfrm>
        </p:spPr>
        <p:txBody>
          <a:bodyPr>
            <a:normAutofit fontScale="25000" lnSpcReduction="20000"/>
          </a:bodyPr>
          <a:lstStyle/>
          <a:p>
            <a:pPr algn="ctr">
              <a:lnSpc>
                <a:spcPct val="80000"/>
              </a:lnSpc>
              <a:buNone/>
            </a:pPr>
            <a:endParaRPr lang="en-US" sz="8000" dirty="0" smtClean="0">
              <a:latin typeface="Times New Roman" pitchFamily="18" charset="0"/>
            </a:endParaRPr>
          </a:p>
          <a:p>
            <a:pPr algn="ctr">
              <a:lnSpc>
                <a:spcPct val="80000"/>
              </a:lnSpc>
              <a:buNone/>
            </a:pPr>
            <a:r>
              <a:rPr lang="en-US" sz="8000" dirty="0" smtClean="0">
                <a:latin typeface="Times New Roman" pitchFamily="18" charset="0"/>
              </a:rPr>
              <a:t>The CRI will prepare and submit ALL IRB paperwork</a:t>
            </a:r>
          </a:p>
          <a:p>
            <a:pPr algn="ctr">
              <a:lnSpc>
                <a:spcPct val="80000"/>
              </a:lnSpc>
              <a:buNone/>
            </a:pPr>
            <a:r>
              <a:rPr lang="en-US" sz="6400" i="1" dirty="0" smtClean="0">
                <a:latin typeface="Times New Roman" pitchFamily="18" charset="0"/>
              </a:rPr>
              <a:t>(make sure ALL your training, and iRIS accounts are up to date!)</a:t>
            </a:r>
          </a:p>
          <a:p>
            <a:pPr algn="ctr">
              <a:lnSpc>
                <a:spcPct val="80000"/>
              </a:lnSpc>
              <a:buNone/>
            </a:pPr>
            <a:r>
              <a:rPr lang="en-US" sz="8000" dirty="0" smtClean="0">
                <a:latin typeface="Times New Roman" pitchFamily="18" charset="0"/>
              </a:rPr>
              <a:t> </a:t>
            </a:r>
          </a:p>
          <a:p>
            <a:pPr algn="ctr">
              <a:lnSpc>
                <a:spcPct val="80000"/>
              </a:lnSpc>
              <a:buNone/>
            </a:pPr>
            <a:r>
              <a:rPr lang="en-US" sz="8000" dirty="0" smtClean="0">
                <a:latin typeface="Times New Roman" pitchFamily="18" charset="0"/>
                <a:sym typeface="Symbol" pitchFamily="18" charset="2"/>
              </a:rPr>
              <a:t></a:t>
            </a:r>
          </a:p>
          <a:p>
            <a:pPr algn="ctr">
              <a:lnSpc>
                <a:spcPct val="120000"/>
              </a:lnSpc>
              <a:buNone/>
            </a:pPr>
            <a:r>
              <a:rPr lang="en-US" sz="8000" dirty="0" smtClean="0">
                <a:latin typeface="Times New Roman" pitchFamily="18" charset="0"/>
              </a:rPr>
              <a:t>Once IRB approval is obtained, your research nurse will organize/coordinate the study for you.  This includes: subject recruitment, staff education, data collection, IRB paperwork, patient visits and follow-up, study closure, etc.</a:t>
            </a:r>
          </a:p>
          <a:p>
            <a:pPr algn="ctr">
              <a:lnSpc>
                <a:spcPct val="120000"/>
              </a:lnSpc>
              <a:buNone/>
            </a:pPr>
            <a:r>
              <a:rPr lang="en-US" sz="8000" dirty="0" smtClean="0">
                <a:latin typeface="Times New Roman" pitchFamily="18" charset="0"/>
                <a:sym typeface="Symbol" pitchFamily="18" charset="2"/>
              </a:rPr>
              <a:t></a:t>
            </a:r>
          </a:p>
          <a:p>
            <a:pPr algn="ctr">
              <a:lnSpc>
                <a:spcPct val="120000"/>
              </a:lnSpc>
              <a:buNone/>
            </a:pPr>
            <a:r>
              <a:rPr lang="en-US" sz="8000" dirty="0" smtClean="0">
                <a:latin typeface="Times New Roman" pitchFamily="18" charset="0"/>
              </a:rPr>
              <a:t>The PI needs to:  </a:t>
            </a:r>
          </a:p>
          <a:p>
            <a:pPr algn="ctr">
              <a:lnSpc>
                <a:spcPct val="120000"/>
              </a:lnSpc>
              <a:buNone/>
            </a:pPr>
            <a:r>
              <a:rPr lang="en-US" sz="8000" dirty="0" smtClean="0">
                <a:latin typeface="Times New Roman" pitchFamily="18" charset="0"/>
              </a:rPr>
              <a:t>Identify &amp; help recruit study subjects</a:t>
            </a:r>
          </a:p>
          <a:p>
            <a:pPr algn="ctr">
              <a:lnSpc>
                <a:spcPct val="120000"/>
              </a:lnSpc>
              <a:buNone/>
            </a:pPr>
            <a:r>
              <a:rPr lang="en-US" sz="8000" dirty="0" smtClean="0">
                <a:latin typeface="Times New Roman" pitchFamily="18" charset="0"/>
              </a:rPr>
              <a:t>See the study subjects at each visit per the protocol</a:t>
            </a:r>
          </a:p>
          <a:p>
            <a:pPr algn="ctr">
              <a:lnSpc>
                <a:spcPct val="120000"/>
              </a:lnSpc>
              <a:buNone/>
            </a:pPr>
            <a:r>
              <a:rPr lang="en-US" sz="8000" dirty="0" smtClean="0">
                <a:latin typeface="Times New Roman" pitchFamily="18" charset="0"/>
              </a:rPr>
              <a:t>Be available for questions and signatures</a:t>
            </a:r>
            <a:endParaRPr lang="en-US" sz="8000" dirty="0" smtClean="0">
              <a:latin typeface="Times New Roman" pitchFamily="18" charset="0"/>
              <a:sym typeface="Symbol" pitchFamily="18" charset="2"/>
            </a:endParaRPr>
          </a:p>
          <a:p>
            <a:pPr algn="ctr">
              <a:lnSpc>
                <a:spcPct val="80000"/>
              </a:lnSpc>
              <a:buNone/>
            </a:pPr>
            <a:endParaRPr lang="en-US" sz="8000" dirty="0" smtClean="0">
              <a:latin typeface="Times New Roman" pitchFamily="18" charset="0"/>
              <a:sym typeface="Symbol" pitchFamily="18" charset="2"/>
            </a:endParaRPr>
          </a:p>
          <a:p>
            <a:pPr algn="ctr">
              <a:lnSpc>
                <a:spcPct val="80000"/>
              </a:lnSpc>
              <a:buNone/>
            </a:pPr>
            <a:r>
              <a:rPr lang="en-US" sz="8000" dirty="0" smtClean="0">
                <a:latin typeface="Times New Roman" pitchFamily="18" charset="0"/>
                <a:sym typeface="Symbol" pitchFamily="18" charset="2"/>
              </a:rPr>
              <a:t></a:t>
            </a:r>
          </a:p>
          <a:p>
            <a:pPr algn="ctr">
              <a:lnSpc>
                <a:spcPct val="80000"/>
              </a:lnSpc>
              <a:buNone/>
            </a:pPr>
            <a:r>
              <a:rPr lang="en-US" sz="8000" dirty="0" smtClean="0">
                <a:latin typeface="Times New Roman" pitchFamily="18" charset="0"/>
                <a:sym typeface="Symbol" pitchFamily="18" charset="2"/>
              </a:rPr>
              <a:t>Study completed---CRI will work with you to get it published!</a:t>
            </a:r>
          </a:p>
          <a:p>
            <a:pPr algn="ctr">
              <a:lnSpc>
                <a:spcPct val="80000"/>
              </a:lnSpc>
              <a:buNone/>
            </a:pPr>
            <a:endParaRPr lang="en-US" sz="8000" dirty="0" smtClean="0">
              <a:latin typeface="Times New Roman" pitchFamily="18" charset="0"/>
              <a:sym typeface="Symbol" pitchFamily="18" charset="2"/>
            </a:endParaRPr>
          </a:p>
          <a:p>
            <a:pPr algn="ctr">
              <a:lnSpc>
                <a:spcPct val="80000"/>
              </a:lnSpc>
              <a:buNone/>
            </a:pPr>
            <a:endParaRPr lang="en-US" sz="8000" dirty="0" smtClean="0">
              <a:solidFill>
                <a:srgbClr val="C00000"/>
              </a:solidFill>
              <a:latin typeface="Times New Roman" pitchFamily="18" charset="0"/>
              <a:sym typeface="Symbol" pitchFamily="18" charset="2"/>
            </a:endParaRPr>
          </a:p>
          <a:p>
            <a:pPr algn="ctr">
              <a:lnSpc>
                <a:spcPct val="80000"/>
              </a:lnSpc>
              <a:buNone/>
            </a:pPr>
            <a:r>
              <a:rPr lang="en-US" sz="11200" b="1" dirty="0" smtClean="0">
                <a:solidFill>
                  <a:srgbClr val="C00000"/>
                </a:solidFill>
                <a:latin typeface="Times New Roman" pitchFamily="18" charset="0"/>
                <a:sym typeface="Symbol" pitchFamily="18" charset="2"/>
              </a:rPr>
              <a:t>**ALL AT NO COST TO YOU!**</a:t>
            </a:r>
          </a:p>
          <a:p>
            <a:pPr algn="ctr">
              <a:buNone/>
            </a:pPr>
            <a:endParaRPr lang="zh-CN" altLang="en-US" sz="4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0"/>
            <a:ext cx="9156700" cy="1143000"/>
            <a:chOff x="0" y="0"/>
            <a:chExt cx="9156700" cy="1143000"/>
          </a:xfrm>
        </p:grpSpPr>
        <p:sp>
          <p:nvSpPr>
            <p:cNvPr id="5" name="Rectangle 4"/>
            <p:cNvSpPr/>
            <p:nvPr/>
          </p:nvSpPr>
          <p:spPr bwMode="auto">
            <a:xfrm>
              <a:off x="0" y="0"/>
              <a:ext cx="9156700" cy="114300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r" defTabSz="914400"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+mn-ea"/>
                <a:cs typeface="+mn-cs"/>
              </a:endParaRPr>
            </a:p>
          </p:txBody>
        </p:sp>
        <p:pic>
          <p:nvPicPr>
            <p:cNvPr id="2051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37563" y="263525"/>
              <a:ext cx="492125" cy="573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6386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144463"/>
            <a:ext cx="3766008" cy="793750"/>
          </a:xfrm>
        </p:spPr>
        <p:txBody>
          <a:bodyPr rtlCol="0">
            <a:noAutofit/>
          </a:bodyPr>
          <a:lstStyle/>
          <a:p>
            <a:pPr algn="l" fontAlgn="auto">
              <a:spcAft>
                <a:spcPts val="0"/>
              </a:spcAft>
              <a:defRPr/>
            </a:pPr>
            <a:r>
              <a:rPr lang="en-US" sz="3600" dirty="0" smtClean="0">
                <a:latin typeface="Times New Roman" charset="0"/>
                <a:ea typeface="+mj-ea"/>
                <a:cs typeface="+mj-cs"/>
              </a:rPr>
              <a:t>CRI Review</a:t>
            </a:r>
          </a:p>
        </p:txBody>
      </p:sp>
      <p:sp>
        <p:nvSpPr>
          <p:cNvPr id="3" name="Rectangle 2"/>
          <p:cNvSpPr/>
          <p:nvPr/>
        </p:nvSpPr>
        <p:spPr>
          <a:xfrm>
            <a:off x="354372" y="1358059"/>
            <a:ext cx="8447955" cy="5447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latin typeface="Times New Roman"/>
                <a:cs typeface="Times New Roman"/>
              </a:rPr>
              <a:t>CRI Directors/Statistician/Monitor will review the draft documents you submit to help you finalize your protocol</a:t>
            </a:r>
          </a:p>
          <a:p>
            <a:pPr algn="ctr"/>
            <a:r>
              <a:rPr lang="en-US" sz="2800" b="1" dirty="0" smtClean="0">
                <a:latin typeface="Times New Roman"/>
                <a:cs typeface="Times New Roman"/>
              </a:rPr>
              <a:t>Why?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Times New Roman"/>
                <a:cs typeface="Times New Roman"/>
              </a:rPr>
              <a:t>Because we want: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US" sz="2000" dirty="0" smtClean="0">
                <a:latin typeface="Times New Roman"/>
                <a:cs typeface="Times New Roman"/>
              </a:rPr>
              <a:t>Your project to be the best it can be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US" sz="2000" dirty="0" smtClean="0">
                <a:latin typeface="Times New Roman"/>
                <a:cs typeface="Times New Roman"/>
              </a:rPr>
              <a:t>Your project to be successful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US" sz="2000" dirty="0" smtClean="0">
                <a:latin typeface="Times New Roman"/>
                <a:cs typeface="Times New Roman"/>
              </a:rPr>
              <a:t>You to have no problems getting IRB approval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US" sz="2000" dirty="0" smtClean="0">
                <a:latin typeface="Times New Roman"/>
                <a:cs typeface="Times New Roman"/>
              </a:rPr>
              <a:t>You to be able to publish your project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Times New Roman"/>
              <a:cs typeface="Times New Roman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Times New Roman"/>
                <a:cs typeface="Times New Roman"/>
              </a:rPr>
              <a:t>Because of our experience with the IRB we know: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US" sz="2000" dirty="0" smtClean="0">
                <a:latin typeface="Times New Roman"/>
                <a:cs typeface="Times New Roman"/>
              </a:rPr>
              <a:t>What they want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US" sz="2000" dirty="0" smtClean="0">
                <a:latin typeface="Times New Roman"/>
                <a:cs typeface="Times New Roman"/>
              </a:rPr>
              <a:t>What they look for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US" sz="2000" dirty="0">
                <a:latin typeface="Times New Roman"/>
                <a:cs typeface="Times New Roman"/>
              </a:rPr>
              <a:t>H</a:t>
            </a:r>
            <a:r>
              <a:rPr lang="en-US" sz="2000" dirty="0" smtClean="0">
                <a:latin typeface="Times New Roman"/>
                <a:cs typeface="Times New Roman"/>
              </a:rPr>
              <a:t>ow they want things worded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US" sz="2000" dirty="0" smtClean="0">
                <a:latin typeface="Times New Roman"/>
                <a:cs typeface="Times New Roman"/>
              </a:rPr>
              <a:t>What wording raises their blood pressure</a:t>
            </a:r>
          </a:p>
          <a:p>
            <a:pPr lvl="1"/>
            <a:endParaRPr lang="en-US" sz="2000" dirty="0" smtClean="0">
              <a:latin typeface="Times New Roman"/>
              <a:cs typeface="Times New Roman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Times New Roman"/>
                <a:cs typeface="Times New Roman"/>
              </a:rPr>
              <a:t>Because CRI resources will be used we must ensure they are used appropriately and in the most efficient manner</a:t>
            </a:r>
            <a:endParaRPr lang="en-US" sz="20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9218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0"/>
            <a:ext cx="9156700" cy="1143000"/>
            <a:chOff x="0" y="0"/>
            <a:chExt cx="9156700" cy="1143000"/>
          </a:xfrm>
        </p:grpSpPr>
        <p:sp>
          <p:nvSpPr>
            <p:cNvPr id="5" name="Rectangle 4"/>
            <p:cNvSpPr/>
            <p:nvPr/>
          </p:nvSpPr>
          <p:spPr bwMode="auto">
            <a:xfrm>
              <a:off x="0" y="0"/>
              <a:ext cx="9156700" cy="114300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r" defTabSz="914400"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+mn-ea"/>
                <a:cs typeface="+mn-cs"/>
              </a:endParaRPr>
            </a:p>
          </p:txBody>
        </p:sp>
        <p:pic>
          <p:nvPicPr>
            <p:cNvPr id="2051" name="Picture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37563" y="263525"/>
              <a:ext cx="492125" cy="573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6386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144463"/>
            <a:ext cx="5495544" cy="793750"/>
          </a:xfrm>
        </p:spPr>
        <p:txBody>
          <a:bodyPr rtlCol="0">
            <a:noAutofit/>
          </a:bodyPr>
          <a:lstStyle/>
          <a:p>
            <a:pPr algn="l" fontAlgn="auto">
              <a:spcAft>
                <a:spcPts val="0"/>
              </a:spcAft>
              <a:defRPr/>
            </a:pPr>
            <a:r>
              <a:rPr lang="en-US" sz="3600" dirty="0" smtClean="0">
                <a:latin typeface="Times New Roman" charset="0"/>
                <a:ea typeface="+mj-ea"/>
                <a:cs typeface="+mj-cs"/>
              </a:rPr>
              <a:t>Protocol Review Process</a:t>
            </a:r>
          </a:p>
        </p:txBody>
      </p:sp>
      <p:sp>
        <p:nvSpPr>
          <p:cNvPr id="3" name="Rectangle 2"/>
          <p:cNvSpPr/>
          <p:nvPr/>
        </p:nvSpPr>
        <p:spPr>
          <a:xfrm>
            <a:off x="354372" y="1559227"/>
            <a:ext cx="8447955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Times New Roman"/>
                <a:cs typeface="Times New Roman"/>
              </a:rPr>
              <a:t>Is it clear in the background that you did a literature review?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000" dirty="0" smtClean="0">
                <a:latin typeface="Times New Roman"/>
                <a:cs typeface="Times New Roman"/>
              </a:rPr>
              <a:t>Statements supported by references?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000" dirty="0" smtClean="0">
                <a:latin typeface="Times New Roman"/>
                <a:cs typeface="Times New Roman"/>
              </a:rPr>
              <a:t>Do you </a:t>
            </a:r>
            <a:r>
              <a:rPr lang="en-US" sz="2000" dirty="0">
                <a:latin typeface="Times New Roman"/>
                <a:cs typeface="Times New Roman"/>
              </a:rPr>
              <a:t>present  </a:t>
            </a:r>
            <a:r>
              <a:rPr lang="en-US" sz="2000" dirty="0" smtClean="0">
                <a:latin typeface="Times New Roman"/>
                <a:cs typeface="Times New Roman"/>
              </a:rPr>
              <a:t>both </a:t>
            </a:r>
            <a:r>
              <a:rPr lang="en-US" sz="2000" dirty="0">
                <a:latin typeface="Times New Roman"/>
                <a:cs typeface="Times New Roman"/>
              </a:rPr>
              <a:t>sides of a question and suggest </a:t>
            </a:r>
            <a:r>
              <a:rPr lang="en-US" sz="2000" dirty="0" smtClean="0">
                <a:latin typeface="Times New Roman"/>
                <a:cs typeface="Times New Roman"/>
              </a:rPr>
              <a:t>why you think </a:t>
            </a:r>
            <a:r>
              <a:rPr lang="en-US" sz="2000" dirty="0">
                <a:latin typeface="Times New Roman"/>
                <a:cs typeface="Times New Roman"/>
              </a:rPr>
              <a:t>one is correct? </a:t>
            </a:r>
            <a:endParaRPr lang="en-US" sz="2000" dirty="0" smtClean="0">
              <a:latin typeface="Times New Roman"/>
              <a:cs typeface="Times New Roman"/>
            </a:endParaRPr>
          </a:p>
          <a:p>
            <a:pPr lvl="1"/>
            <a:endParaRPr lang="en-US" sz="2000" dirty="0">
              <a:latin typeface="Times New Roman"/>
              <a:cs typeface="Times New Roman"/>
            </a:endParaRPr>
          </a:p>
          <a:p>
            <a:pPr marL="339725" lvl="1" indent="-339725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Times New Roman"/>
                <a:cs typeface="Times New Roman"/>
              </a:rPr>
              <a:t>Is there support </a:t>
            </a:r>
            <a:r>
              <a:rPr lang="en-US" sz="2000" dirty="0">
                <a:latin typeface="Times New Roman"/>
                <a:cs typeface="Times New Roman"/>
              </a:rPr>
              <a:t>for the </a:t>
            </a:r>
            <a:r>
              <a:rPr lang="en-US" sz="2000" b="1" dirty="0" smtClean="0">
                <a:latin typeface="Times New Roman"/>
                <a:cs typeface="Times New Roman"/>
              </a:rPr>
              <a:t>methods</a:t>
            </a:r>
            <a:r>
              <a:rPr lang="en-US" sz="2000" dirty="0" smtClean="0">
                <a:latin typeface="Times New Roman"/>
                <a:cs typeface="Times New Roman"/>
              </a:rPr>
              <a:t> you </a:t>
            </a:r>
            <a:r>
              <a:rPr lang="en-US" sz="2000" dirty="0">
                <a:latin typeface="Times New Roman"/>
                <a:cs typeface="Times New Roman"/>
              </a:rPr>
              <a:t>want to use</a:t>
            </a:r>
            <a:r>
              <a:rPr lang="en-US" sz="2000" dirty="0" smtClean="0">
                <a:latin typeface="Times New Roman"/>
                <a:cs typeface="Times New Roman"/>
              </a:rPr>
              <a:t>?</a:t>
            </a:r>
          </a:p>
          <a:p>
            <a:pPr marL="804863" lvl="2" indent="-342900">
              <a:buFont typeface="Wingdings" panose="05000000000000000000" pitchFamily="2" charset="2"/>
              <a:buChar char="Ø"/>
            </a:pPr>
            <a:r>
              <a:rPr lang="en-US" sz="2000" dirty="0" smtClean="0">
                <a:latin typeface="Times New Roman"/>
                <a:cs typeface="Times New Roman"/>
              </a:rPr>
              <a:t>Are surveys/instruments validated?	</a:t>
            </a:r>
            <a:r>
              <a:rPr lang="en-US" sz="2000" dirty="0">
                <a:latin typeface="Times New Roman"/>
                <a:cs typeface="Times New Roman"/>
              </a:rPr>
              <a:t> </a:t>
            </a:r>
            <a:r>
              <a:rPr lang="en-US" sz="2000" dirty="0" smtClean="0">
                <a:latin typeface="Times New Roman"/>
                <a:cs typeface="Times New Roman"/>
              </a:rPr>
              <a:t>(especially </a:t>
            </a:r>
            <a:r>
              <a:rPr lang="en-US" sz="2000" dirty="0">
                <a:latin typeface="Times New Roman"/>
                <a:cs typeface="Times New Roman"/>
              </a:rPr>
              <a:t>for constructs like depression, communication, happiness, etc</a:t>
            </a:r>
            <a:r>
              <a:rPr lang="en-US" sz="2000" dirty="0" smtClean="0">
                <a:latin typeface="Times New Roman"/>
                <a:cs typeface="Times New Roman"/>
              </a:rPr>
              <a:t>.)</a:t>
            </a:r>
          </a:p>
          <a:p>
            <a:pPr marL="804863" lvl="2" indent="-342900">
              <a:buFont typeface="Wingdings" panose="05000000000000000000" pitchFamily="2" charset="2"/>
              <a:buChar char="Ø"/>
            </a:pPr>
            <a:r>
              <a:rPr lang="en-US" sz="2000" dirty="0" smtClean="0">
                <a:latin typeface="Times New Roman"/>
                <a:cs typeface="Times New Roman"/>
              </a:rPr>
              <a:t>Are devices scientifically supported for accuracy/safety?</a:t>
            </a:r>
          </a:p>
          <a:p>
            <a:pPr marL="461963" lvl="2"/>
            <a:endParaRPr lang="en-US" sz="2000" dirty="0">
              <a:latin typeface="Times New Roman"/>
              <a:cs typeface="Times New Roman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Times New Roman"/>
                <a:cs typeface="Times New Roman"/>
              </a:rPr>
              <a:t>Is </a:t>
            </a:r>
            <a:r>
              <a:rPr lang="en-US" sz="2000" dirty="0">
                <a:latin typeface="Times New Roman"/>
                <a:cs typeface="Times New Roman"/>
              </a:rPr>
              <a:t>the protocol </a:t>
            </a:r>
            <a:r>
              <a:rPr lang="en-US" sz="2000" b="1" dirty="0">
                <a:latin typeface="Times New Roman"/>
                <a:cs typeface="Times New Roman"/>
              </a:rPr>
              <a:t>focused</a:t>
            </a:r>
            <a:r>
              <a:rPr lang="en-US" sz="2000" dirty="0">
                <a:latin typeface="Times New Roman"/>
                <a:cs typeface="Times New Roman"/>
              </a:rPr>
              <a:t>? 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000" dirty="0" smtClean="0">
                <a:latin typeface="Times New Roman"/>
                <a:cs typeface="Times New Roman"/>
              </a:rPr>
              <a:t>Investigators </a:t>
            </a:r>
            <a:r>
              <a:rPr lang="en-US" sz="2000" dirty="0">
                <a:latin typeface="Times New Roman"/>
                <a:cs typeface="Times New Roman"/>
              </a:rPr>
              <a:t>perspective: even the smallest research takes a lot of time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000" dirty="0">
                <a:latin typeface="Times New Roman"/>
                <a:cs typeface="Times New Roman"/>
              </a:rPr>
              <a:t>Patients perspective: avoid involving “innocent” people in poorly designed </a:t>
            </a:r>
            <a:r>
              <a:rPr lang="en-US" sz="2000" dirty="0" smtClean="0">
                <a:latin typeface="Times New Roman"/>
                <a:cs typeface="Times New Roman"/>
              </a:rPr>
              <a:t>research</a:t>
            </a:r>
          </a:p>
          <a:p>
            <a:pPr lvl="1"/>
            <a:endParaRPr lang="en-US" sz="20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84671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610</TotalTime>
  <Words>1532</Words>
  <Application>Microsoft Office PowerPoint</Application>
  <PresentationFormat>On-screen Show (4:3)</PresentationFormat>
  <Paragraphs>292</Paragraphs>
  <Slides>27</Slides>
  <Notes>10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Office Theme</vt:lpstr>
      <vt:lpstr>The nuts and bolts of the CRI             and the IRB</vt:lpstr>
      <vt:lpstr>Overview</vt:lpstr>
      <vt:lpstr>CRI Mission</vt:lpstr>
      <vt:lpstr>Organizational Chart</vt:lpstr>
      <vt:lpstr>  Services</vt:lpstr>
      <vt:lpstr>How it works…………</vt:lpstr>
      <vt:lpstr>How it works…………</vt:lpstr>
      <vt:lpstr>CRI Review</vt:lpstr>
      <vt:lpstr>Protocol Review Process</vt:lpstr>
      <vt:lpstr>Review Process</vt:lpstr>
      <vt:lpstr>Review Process</vt:lpstr>
      <vt:lpstr>Review Process</vt:lpstr>
      <vt:lpstr>Review Process</vt:lpstr>
      <vt:lpstr>IRB-Who is it?</vt:lpstr>
      <vt:lpstr>IRB-What does it do?</vt:lpstr>
      <vt:lpstr>IRB-What does it do?</vt:lpstr>
      <vt:lpstr>IRB-Submission</vt:lpstr>
      <vt:lpstr>IRB-Types of Review</vt:lpstr>
      <vt:lpstr>IRB-Criteria for approval</vt:lpstr>
      <vt:lpstr>    Process</vt:lpstr>
      <vt:lpstr>Summary</vt:lpstr>
      <vt:lpstr>Lubbock CRI Staff</vt:lpstr>
      <vt:lpstr>Odessa CRI Staff</vt:lpstr>
      <vt:lpstr>(P.S.) Training- #1</vt:lpstr>
      <vt:lpstr>Training- #2</vt:lpstr>
      <vt:lpstr>Last item!</vt:lpstr>
      <vt:lpstr>PowerPoint Presentation</vt:lpstr>
    </vt:vector>
  </TitlesOfParts>
  <Company>TTUHSC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New Scholarly Activity Requirements for Residency Programs Set by the ACGME HOW THE CLINICAL RESEARCH INSTITUTE (CRI) CAN ASSIST RESIDENTS AND FACULTY TO COMPLETE A CLINICAL RESEARCH STUDY THAT MEETS THE REQUIREMENTS</dc:title>
  <dc:creator>Eneko Larumbe</dc:creator>
  <cp:lastModifiedBy>Lovett, Cathy</cp:lastModifiedBy>
  <cp:revision>90</cp:revision>
  <dcterms:created xsi:type="dcterms:W3CDTF">2014-11-10T15:24:05Z</dcterms:created>
  <dcterms:modified xsi:type="dcterms:W3CDTF">2016-07-28T20:25:33Z</dcterms:modified>
</cp:coreProperties>
</file>