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722" r:id="rId3"/>
  </p:sldMasterIdLst>
  <p:sldIdLst>
    <p:sldId id="262" r:id="rId4"/>
    <p:sldId id="256" r:id="rId5"/>
    <p:sldId id="261" r:id="rId6"/>
    <p:sldId id="267" r:id="rId7"/>
    <p:sldId id="268" r:id="rId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464"/>
    <a:srgbClr val="B83D00"/>
    <a:srgbClr val="5C1C49"/>
    <a:srgbClr val="713D04"/>
    <a:srgbClr val="3F4A13"/>
    <a:srgbClr val="BD8C00"/>
    <a:srgbClr val="052147"/>
    <a:srgbClr val="B50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322" autoAdjust="0"/>
  </p:normalViewPr>
  <p:slideViewPr>
    <p:cSldViewPr snapToGrid="0" snapToObjects="1">
      <p:cViewPr varScale="1">
        <p:scale>
          <a:sx n="112" d="100"/>
          <a:sy n="112" d="100"/>
        </p:scale>
        <p:origin x="984" y="78"/>
      </p:cViewPr>
      <p:guideLst>
        <p:guide orient="horz" pos="216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4363" y="-42863"/>
            <a:ext cx="7513637" cy="1143001"/>
          </a:xfrm>
        </p:spPr>
        <p:txBody>
          <a:bodyPr/>
          <a:lstStyle>
            <a:lvl1pPr>
              <a:lnSpc>
                <a:spcPct val="120000"/>
              </a:lnSpc>
              <a:spcAft>
                <a:spcPct val="20000"/>
              </a:spcAft>
              <a:defRPr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66738" y="3076575"/>
            <a:ext cx="6400800" cy="1752600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sz="3600"/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6683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02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2113" y="-25400"/>
            <a:ext cx="2057400" cy="66817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9913" y="-25400"/>
            <a:ext cx="6019800" cy="66817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21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TUS Seal Li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1697038"/>
            <a:ext cx="4694238" cy="469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686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4363" y="-42863"/>
            <a:ext cx="7513637" cy="1143001"/>
          </a:xfrm>
        </p:spPr>
        <p:txBody>
          <a:bodyPr/>
          <a:lstStyle>
            <a:lvl1pPr>
              <a:lnSpc>
                <a:spcPct val="120000"/>
              </a:lnSpc>
              <a:spcAft>
                <a:spcPct val="20000"/>
              </a:spcAft>
              <a:defRPr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66738" y="3076575"/>
            <a:ext cx="6400800" cy="1752600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sz="3600"/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1136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4363" y="-25400"/>
            <a:ext cx="75152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69913" y="2130425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350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3514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4363" y="-25400"/>
            <a:ext cx="7515225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69913" y="21304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1304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1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03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4363" y="-25400"/>
            <a:ext cx="7515225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657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329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DFF441F2-0758-4D3F-BB4F-D548A3AE2D84}" type="datetimeFigureOut">
              <a:rPr lang="en-US" altLang="en-US"/>
              <a:pPr>
                <a:defRPr/>
              </a:pPr>
              <a:t>2/29/2016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55C7AF-14C4-45D2-9F90-821A273EFB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418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013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3898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4363" y="-25400"/>
            <a:ext cx="75152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9913" y="2130425"/>
            <a:ext cx="82296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Title 1"/>
          <p:cNvSpPr>
            <a:spLocks noGrp="1"/>
          </p:cNvSpPr>
          <p:nvPr>
            <p:ph type="title" orient="vert"/>
          </p:nvPr>
        </p:nvSpPr>
        <p:spPr>
          <a:xfrm>
            <a:off x="6742113" y="-25400"/>
            <a:ext cx="2057400" cy="66817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9913" y="-25400"/>
            <a:ext cx="6019800" cy="66817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2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0CF32005-4FAE-439A-8D71-0A11BD612831}" type="datetimeFigureOut">
              <a:rPr lang="en-US" altLang="en-US"/>
              <a:pPr>
                <a:defRPr/>
              </a:pPr>
              <a:t>2/29/2016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26C2BE-38A4-4484-8535-86F281F7D3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780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F5386AAC-4023-4725-ABC5-48DBE84B8FBF}" type="datetimeFigureOut">
              <a:rPr lang="en-US" altLang="en-US"/>
              <a:pPr>
                <a:defRPr/>
              </a:pPr>
              <a:t>2/29/2016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8F7E5D-37C6-4B39-B75B-B77097C6EF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060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181FE4B2-0463-4B54-B684-E7CB6A914EEC}" type="datetimeFigureOut">
              <a:rPr lang="en-US" altLang="en-US"/>
              <a:pPr>
                <a:defRPr/>
              </a:pPr>
              <a:t>2/29/2016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9C9555-F64D-4C05-A1CA-6AFA45AF3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861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12FD42A3-11BE-4ADF-86C8-AAF3F6D3FECC}" type="datetimeFigureOut">
              <a:rPr lang="en-US" altLang="en-US"/>
              <a:pPr>
                <a:defRPr/>
              </a:pPr>
              <a:t>2/29/2016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B67A3E4-BADB-4D5B-B269-864654983C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273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9AEC6945-DA92-4683-BA67-F982448D5C2F}" type="datetimeFigureOut">
              <a:rPr lang="en-US" altLang="en-US"/>
              <a:pPr>
                <a:defRPr/>
              </a:pPr>
              <a:t>2/29/2016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A88A881-E05C-4B86-803E-9EC61EF04F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7572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13BD7A31-D572-4188-B357-BA86ACF63604}" type="datetimeFigureOut">
              <a:rPr lang="en-US" altLang="en-US"/>
              <a:pPr>
                <a:defRPr/>
              </a:pPr>
              <a:t>2/29/2016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7484E3-AF0B-414F-AB52-198E0E5E1C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50666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D1814D8F-FFCC-4752-AB51-A18AF673FF47}" type="datetimeFigureOut">
              <a:rPr lang="en-US" altLang="en-US"/>
              <a:pPr>
                <a:defRPr/>
              </a:pPr>
              <a:t>2/29/2016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776FB3-7875-4C6B-973C-DC48C8E885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968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30724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445593DA-D980-4638-B3FE-B4D1FDE57C7A}" type="datetimeFigureOut">
              <a:rPr lang="en-US" altLang="en-US"/>
              <a:pPr>
                <a:defRPr/>
              </a:pPr>
              <a:t>2/29/2016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D1655F5-7273-43D0-832E-EBDA1812EF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593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06C1F2BD-6F75-4768-B245-4B0D9AA42C3C}" type="datetimeFigureOut">
              <a:rPr lang="en-US" altLang="en-US"/>
              <a:pPr>
                <a:defRPr/>
              </a:pPr>
              <a:t>2/29/2016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8CCE5FE-8235-4959-BA32-BCFDF43BD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502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CC480199-D471-44E8-B793-3F507B965B6C}" type="datetimeFigureOut">
              <a:rPr lang="en-US" altLang="en-US"/>
              <a:pPr>
                <a:defRPr/>
              </a:pPr>
              <a:t>2/29/2016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CA5DB6-54A6-484B-BA76-8C505C8500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7506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fld id="{34662278-7CD2-4B2B-BCFE-1D0456720D68}" type="datetimeFigureOut">
              <a:rPr lang="en-US" altLang="en-US"/>
              <a:pPr>
                <a:defRPr/>
              </a:pPr>
              <a:t>2/29/2016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DD00C-F4CD-4305-A466-80569370AE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933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9913" y="21304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1304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10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59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925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935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505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6496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4363" y="-25400"/>
            <a:ext cx="75152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9913" y="2130425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1" r:id="rId8"/>
    <p:sldLayoutId id="2147484272" r:id="rId9"/>
    <p:sldLayoutId id="2147484273" r:id="rId10"/>
    <p:sldLayoutId id="214748427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Times New Roman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Times New Roman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Times New Roman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5000"/>
        </a:spcAft>
        <a:defRPr sz="3200">
          <a:solidFill>
            <a:schemeClr val="bg1"/>
          </a:solidFill>
          <a:latin typeface="+mn-lt"/>
          <a:ea typeface="+mn-ea"/>
          <a:cs typeface="ＭＳ Ｐゴシック" charset="0"/>
        </a:defRPr>
      </a:lvl1pPr>
      <a:lvl2pPr marL="4000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90000"/>
        <a:buFont typeface="Wingdings" panose="05000000000000000000" pitchFamily="2" charset="2"/>
        <a:buChar char="§"/>
        <a:defRPr sz="2400">
          <a:solidFill>
            <a:schemeClr val="bg1"/>
          </a:solidFill>
          <a:latin typeface="+mn-lt"/>
          <a:ea typeface="+mn-ea"/>
        </a:defRPr>
      </a:lvl2pPr>
      <a:lvl3pPr marL="742950" indent="-228600" algn="l" rtl="0" eaLnBrk="0" fontAlgn="base" hangingPunct="0">
        <a:spcBef>
          <a:spcPct val="40000"/>
        </a:spcBef>
        <a:spcAft>
          <a:spcPct val="0"/>
        </a:spcAft>
        <a:buChar char="•"/>
        <a:defRPr i="1">
          <a:solidFill>
            <a:schemeClr val="bg1"/>
          </a:solidFill>
          <a:latin typeface="+mn-lt"/>
          <a:ea typeface="+mn-ea"/>
        </a:defRPr>
      </a:lvl3pPr>
      <a:lvl4pPr marL="1258888" indent="-228600" algn="l" rtl="0" eaLnBrk="0" fontAlgn="base" hangingPunct="0">
        <a:spcBef>
          <a:spcPct val="4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+mn-ea"/>
        </a:defRPr>
      </a:lvl4pPr>
      <a:lvl5pPr marL="1422400" indent="406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bg1"/>
          </a:solidFill>
          <a:latin typeface="+mn-lt"/>
          <a:ea typeface="+mn-ea"/>
        </a:defRPr>
      </a:lvl5pPr>
      <a:lvl6pPr marL="1879600" algn="l" rtl="0" fontAlgn="base">
        <a:spcBef>
          <a:spcPct val="20000"/>
        </a:spcBef>
        <a:spcAft>
          <a:spcPct val="0"/>
        </a:spcAft>
        <a:defRPr>
          <a:solidFill>
            <a:schemeClr val="bg1"/>
          </a:solidFill>
          <a:latin typeface="+mn-lt"/>
          <a:ea typeface="+mn-ea"/>
        </a:defRPr>
      </a:lvl6pPr>
      <a:lvl7pPr marL="2336800" algn="l" rtl="0" fontAlgn="base">
        <a:spcBef>
          <a:spcPct val="20000"/>
        </a:spcBef>
        <a:spcAft>
          <a:spcPct val="0"/>
        </a:spcAft>
        <a:defRPr>
          <a:solidFill>
            <a:schemeClr val="bg1"/>
          </a:solidFill>
          <a:latin typeface="+mn-lt"/>
          <a:ea typeface="+mn-ea"/>
        </a:defRPr>
      </a:lvl7pPr>
      <a:lvl8pPr marL="2794000" algn="l" rtl="0" fontAlgn="base">
        <a:spcBef>
          <a:spcPct val="20000"/>
        </a:spcBef>
        <a:spcAft>
          <a:spcPct val="0"/>
        </a:spcAft>
        <a:defRPr>
          <a:solidFill>
            <a:schemeClr val="bg1"/>
          </a:solidFill>
          <a:latin typeface="+mn-lt"/>
          <a:ea typeface="+mn-ea"/>
        </a:defRPr>
      </a:lvl8pPr>
      <a:lvl9pPr marL="3251200" algn="l" rtl="0" fontAlgn="base">
        <a:spcBef>
          <a:spcPct val="20000"/>
        </a:spcBef>
        <a:spcAft>
          <a:spcPct val="0"/>
        </a:spcAft>
        <a:defRPr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146175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CC0000"/>
              </a:solidFill>
            </a:endParaRPr>
          </a:p>
        </p:txBody>
      </p:sp>
      <p:pic>
        <p:nvPicPr>
          <p:cNvPr id="2051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134938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4363" y="-25400"/>
            <a:ext cx="75152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9913" y="2130425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  <p:sldLayoutId id="2147484286" r:id="rId8"/>
    <p:sldLayoutId id="2147484281" r:id="rId9"/>
    <p:sldLayoutId id="2147484282" r:id="rId10"/>
    <p:sldLayoutId id="2147484283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bg1"/>
          </a:solidFill>
          <a:latin typeface="Times New Roman"/>
          <a:ea typeface="ＭＳ Ｐゴシック" charset="0"/>
          <a:cs typeface="Times New Roman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Times New Roman" charset="0"/>
          <a:ea typeface="ＭＳ Ｐゴシック" charset="0"/>
          <a:cs typeface="Times New Roman" panose="02020603050405020304" pitchFamily="1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Times New Roman" charset="0"/>
          <a:ea typeface="ＭＳ Ｐゴシック" charset="0"/>
          <a:cs typeface="Times New Roman" panose="02020603050405020304" pitchFamily="1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Times New Roman" charset="0"/>
          <a:ea typeface="ＭＳ Ｐゴシック" charset="0"/>
          <a:cs typeface="Times New Roman" panose="02020603050405020304" pitchFamily="1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Times New Roman" charset="0"/>
          <a:ea typeface="ＭＳ Ｐゴシック" charset="0"/>
          <a:cs typeface="Times New Roman" panose="02020603050405020304" pitchFamily="1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Times New Roman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Times New Roman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Times New Roman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3200" kern="1200">
          <a:solidFill>
            <a:schemeClr val="tx1"/>
          </a:solidFill>
          <a:latin typeface="Times New Roman"/>
          <a:ea typeface="ＭＳ Ｐゴシック" charset="0"/>
          <a:cs typeface="Times New Roman"/>
        </a:defRPr>
      </a:lvl1pPr>
      <a:lvl2pPr marL="8001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anose="05000000000000000000" pitchFamily="2" charset="2"/>
        <a:buChar char="§"/>
        <a:defRPr sz="2400" kern="1200">
          <a:solidFill>
            <a:srgbClr val="000000"/>
          </a:solidFill>
          <a:latin typeface="Times New Roman"/>
          <a:ea typeface="ＭＳ Ｐゴシック" charset="0"/>
          <a:cs typeface="Times New Roman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i="1" kern="1200">
          <a:solidFill>
            <a:schemeClr val="tx1"/>
          </a:solidFill>
          <a:latin typeface="Times New Roman"/>
          <a:ea typeface="ＭＳ Ｐゴシック" charset="0"/>
          <a:cs typeface="Times New Roman"/>
        </a:defRPr>
      </a:lvl3pPr>
      <a:lvl4pPr marL="16573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/>
        <a:buChar char="-"/>
        <a:defRPr kern="1200">
          <a:solidFill>
            <a:schemeClr val="tx1"/>
          </a:solidFill>
          <a:latin typeface="Times New Roman"/>
          <a:ea typeface="ＭＳ Ｐゴシック" charset="0"/>
          <a:cs typeface="Times New Roman"/>
        </a:defRPr>
      </a:lvl4pPr>
      <a:lvl5pPr marL="1828800" algn="l" defTabSz="457200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defRPr kern="1200">
          <a:solidFill>
            <a:schemeClr val="tx1"/>
          </a:solidFill>
          <a:latin typeface="Times New Roman"/>
          <a:ea typeface="ＭＳ Ｐゴシック" charset="0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146175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274763" y="-25400"/>
            <a:ext cx="6896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ctr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bg1"/>
                </a:solidFill>
                <a:latin typeface="Times New Roman"/>
                <a:ea typeface="ＭＳ Ｐゴシック" charset="0"/>
                <a:cs typeface="Times New Roman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TEXAS TECH UNIVERSITY SYSTEM</a:t>
            </a:r>
            <a:endParaRPr lang="en-US" dirty="0"/>
          </a:p>
        </p:txBody>
      </p:sp>
      <p:pic>
        <p:nvPicPr>
          <p:cNvPr id="3076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34938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usan.Back@ttu.ed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usan.Back@ttu.edu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139825"/>
            <a:ext cx="9218612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1139825"/>
            <a:ext cx="9144000" cy="6311900"/>
          </a:xfrm>
          <a:prstGeom prst="rect">
            <a:avLst/>
          </a:prstGeom>
          <a:solidFill>
            <a:schemeClr val="bg1">
              <a:lumMod val="85000"/>
              <a:alpha val="5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38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655638" y="3219450"/>
            <a:ext cx="7764462" cy="1824038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altLang="en-US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Sponsored By:</a:t>
            </a:r>
          </a:p>
          <a:p>
            <a:pPr marL="0" indent="0" eaLnBrk="1" hangingPunct="1">
              <a:defRPr/>
            </a:pPr>
            <a:endParaRPr lang="en-US" altLang="ja-JP" sz="2000" b="1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0" indent="0" eaLnBrk="1" hangingPunct="1">
              <a:defRPr/>
            </a:pPr>
            <a:r>
              <a:rPr lang="en-US" altLang="en-US" sz="2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TTUHSC Office of the Vice President for </a:t>
            </a:r>
            <a:r>
              <a:rPr lang="en-US" altLang="en-US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Research</a:t>
            </a:r>
          </a:p>
          <a:p>
            <a:pPr marL="0" indent="0" eaLnBrk="1" hangingPunct="1">
              <a:defRPr/>
            </a:pPr>
            <a:r>
              <a:rPr lang="en-US" altLang="en-US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TTU Office of the Vice President for Research</a:t>
            </a:r>
          </a:p>
          <a:p>
            <a:pPr marL="0" indent="0" eaLnBrk="1" hangingPunct="1">
              <a:defRPr/>
            </a:pPr>
            <a:r>
              <a:rPr lang="en-US" altLang="en-US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Office of Research Commercialization </a:t>
            </a:r>
          </a:p>
          <a:p>
            <a:pPr marL="0" indent="0" eaLnBrk="1" hangingPunct="1">
              <a:defRPr/>
            </a:pPr>
            <a:endParaRPr lang="en-US" altLang="en-US" sz="2000" b="1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0" indent="0" eaLnBrk="1" hangingPunct="1">
              <a:defRPr/>
            </a:pPr>
            <a:r>
              <a:rPr lang="en-US" altLang="en-US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February 19, 2016</a:t>
            </a:r>
          </a:p>
        </p:txBody>
      </p:sp>
      <p:sp>
        <p:nvSpPr>
          <p:cNvPr id="1638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41313" y="1377950"/>
            <a:ext cx="8326437" cy="170021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How to Obtain Federal Funds for Research</a:t>
            </a:r>
            <a:br>
              <a:rPr lang="en-US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That Is Commercializable:</a:t>
            </a:r>
            <a:br>
              <a:rPr lang="en-US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The SBIR/STTR Program</a:t>
            </a:r>
            <a:endParaRPr lang="en-US" sz="2400" dirty="0" smtClean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1843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5472113"/>
            <a:ext cx="536575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5816600"/>
            <a:ext cx="2986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7" descr="TTUS_Title P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9825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413"/>
            <a:ext cx="9144000" cy="571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35000" y="1331913"/>
            <a:ext cx="7513638" cy="151765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How to Obtain Federal Funds for Research</a:t>
            </a:r>
            <a:br>
              <a:rPr lang="en-US" sz="24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That Is Commercializable:</a:t>
            </a:r>
            <a:br>
              <a:rPr lang="en-US" sz="24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The SBIR/STTR Program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192213" y="3040063"/>
            <a:ext cx="7191375" cy="1562100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altLang="en-US" sz="2000" b="1" i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Hosted By:</a:t>
            </a:r>
          </a:p>
          <a:p>
            <a:pPr marL="0" indent="0" eaLnBrk="1" hangingPunct="1">
              <a:defRPr/>
            </a:pPr>
            <a:endParaRPr lang="en-US" altLang="ja-JP" sz="2000" b="1" dirty="0" smtClean="0">
              <a:solidFill>
                <a:schemeClr val="tx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marL="0" indent="0" eaLnBrk="1" hangingPunct="1">
              <a:defRPr/>
            </a:pPr>
            <a:r>
              <a:rPr lang="en-US" altLang="en-US" sz="20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Dr. P. Michael Conn, Ph.D.</a:t>
            </a:r>
            <a:endParaRPr lang="en-US" altLang="en-US" sz="1800" dirty="0">
              <a:solidFill>
                <a:schemeClr val="tx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marL="0" indent="0" eaLnBrk="1" hangingPunct="1">
              <a:defRPr/>
            </a:pPr>
            <a:r>
              <a:rPr lang="en-US" altLang="en-US" sz="1800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	</a:t>
            </a:r>
            <a:r>
              <a:rPr lang="en-US" altLang="en-US" sz="2000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Senior Vice President for Research </a:t>
            </a:r>
          </a:p>
          <a:p>
            <a:pPr marL="0" indent="0" eaLnBrk="1" hangingPunct="1">
              <a:defRPr/>
            </a:pPr>
            <a:r>
              <a:rPr lang="en-US" altLang="en-US" sz="2000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	Texas Tech University Health Sciences Center </a:t>
            </a:r>
          </a:p>
          <a:p>
            <a:pPr marL="0" indent="0" eaLnBrk="1" hangingPunct="1">
              <a:defRPr/>
            </a:pPr>
            <a:endParaRPr lang="en-US" altLang="en-US" sz="1800" dirty="0">
              <a:solidFill>
                <a:schemeClr val="tx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marL="0" indent="0" eaLnBrk="1" hangingPunct="1">
              <a:defRPr/>
            </a:pPr>
            <a:r>
              <a:rPr lang="en-US" altLang="en-US" sz="20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Dr. Robert V. Duncan, Ph.D. </a:t>
            </a:r>
          </a:p>
          <a:p>
            <a:pPr marL="0" indent="0" eaLnBrk="1" hangingPunct="1">
              <a:defRPr/>
            </a:pPr>
            <a:r>
              <a:rPr lang="en-US" altLang="en-US" sz="1800" b="1" dirty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	</a:t>
            </a:r>
            <a:r>
              <a:rPr lang="en-US" altLang="en-US" sz="2000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Senior Vice President for Research</a:t>
            </a:r>
          </a:p>
          <a:p>
            <a:pPr marL="0" indent="0" eaLnBrk="1" hangingPunct="1">
              <a:defRPr/>
            </a:pPr>
            <a:r>
              <a:rPr lang="en-US" altLang="en-US" sz="2000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	Texas Tech University </a:t>
            </a:r>
          </a:p>
          <a:p>
            <a:pPr marL="0" indent="0" eaLnBrk="1" hangingPunct="1">
              <a:defRPr/>
            </a:pPr>
            <a:endParaRPr lang="en-US" alt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6" descr="TTUS_Title P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9825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158875"/>
            <a:ext cx="9144000" cy="571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2"/>
          <p:cNvSpPr txBox="1">
            <a:spLocks noChangeArrowheads="1"/>
          </p:cNvSpPr>
          <p:nvPr/>
        </p:nvSpPr>
        <p:spPr bwMode="auto">
          <a:xfrm>
            <a:off x="11113" y="1260475"/>
            <a:ext cx="9144000" cy="563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spcBef>
                <a:spcPct val="20000"/>
              </a:spcBef>
              <a:spcAft>
                <a:spcPct val="25000"/>
              </a:spcAf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400050" indent="-285750">
              <a:spcBef>
                <a:spcPct val="20000"/>
              </a:spcBef>
              <a:buClr>
                <a:srgbClr val="CC0000"/>
              </a:buClr>
              <a:buSzPct val="90000"/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742950" indent="-228600">
              <a:spcBef>
                <a:spcPct val="40000"/>
              </a:spcBef>
              <a:buChar char="•"/>
              <a:defRPr i="1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258888" indent="-228600">
              <a:spcBef>
                <a:spcPct val="40000"/>
              </a:spcBef>
              <a:buChar char="–"/>
              <a:defRPr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422400" indent="406400">
              <a:spcBef>
                <a:spcPct val="20000"/>
              </a:spcBef>
              <a:defRPr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879600" indent="4064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336800" indent="4064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794000" indent="4064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251200" indent="4064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ja-JP" sz="2000" b="1" i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Panel</a:t>
            </a:r>
          </a:p>
          <a:p>
            <a:pPr eaLnBrk="1" hangingPunct="1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ja-JP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914400" eaLnBrk="1" hangingPunct="1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ja-JP" sz="1800" b="1" dirty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Eli Velasquez, JD </a:t>
            </a:r>
            <a:r>
              <a:rPr lang="en-US" altLang="ja-JP" sz="1800" dirty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Managing Director, Venture Development</a:t>
            </a:r>
          </a:p>
          <a:p>
            <a:pPr eaLnBrk="1" hangingPunct="1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ja-JP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914400" eaLnBrk="1" hangingPunct="1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ja-JP" sz="18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Susan M. Back, PhD, MBA, </a:t>
            </a:r>
            <a:r>
              <a:rPr lang="en-US" altLang="ja-JP" sz="1800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Director, SBIR/STTR Resource Center</a:t>
            </a:r>
          </a:p>
          <a:p>
            <a:pPr eaLnBrk="1" hangingPunct="1">
              <a:spcBef>
                <a:spcPts val="600"/>
              </a:spcBef>
              <a:spcAft>
                <a:spcPct val="0"/>
              </a:spcAft>
              <a:defRPr/>
            </a:pPr>
            <a:endParaRPr lang="en-US" altLang="ja-JP" sz="1800" dirty="0" smtClean="0">
              <a:solidFill>
                <a:schemeClr val="tx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ja-JP" sz="18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	PJ Pronger, MPA, </a:t>
            </a:r>
            <a:r>
              <a:rPr lang="en-US" altLang="ja-JP" sz="1800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Associate</a:t>
            </a:r>
            <a:r>
              <a:rPr lang="en-US" altLang="ja-JP" sz="18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en-US" altLang="ja-JP" sz="1800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Managing Director </a:t>
            </a:r>
          </a:p>
          <a:p>
            <a:pPr marL="1312863" eaLnBrk="1" hangingPunct="1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ja-JP" sz="1800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	Regional Business </a:t>
            </a:r>
            <a:r>
              <a:rPr lang="en-US" altLang="ja-JP" sz="180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Development Partnership, TTU</a:t>
            </a:r>
            <a:endParaRPr lang="en-US" altLang="ja-JP" sz="1800" b="1" dirty="0" smtClean="0">
              <a:solidFill>
                <a:schemeClr val="tx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marL="1312863" eaLnBrk="1" hangingPunct="1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ja-JP" sz="18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	</a:t>
            </a:r>
            <a:r>
              <a:rPr lang="en-US" altLang="ja-JP" sz="1800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Regional Small Business Development Center</a:t>
            </a:r>
          </a:p>
          <a:p>
            <a:pPr eaLnBrk="1" hangingPunct="1">
              <a:spcBef>
                <a:spcPts val="600"/>
              </a:spcBef>
              <a:spcAft>
                <a:spcPct val="0"/>
              </a:spcAft>
              <a:defRPr/>
            </a:pPr>
            <a:endParaRPr lang="en-US" altLang="ja-JP" sz="1800" dirty="0" smtClean="0">
              <a:solidFill>
                <a:schemeClr val="tx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ja-JP" sz="18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	Lisa McDonald</a:t>
            </a:r>
            <a:r>
              <a:rPr lang="en-US" altLang="ja-JP" sz="1800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, </a:t>
            </a:r>
            <a:r>
              <a:rPr lang="en-US" altLang="ja-JP" sz="18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MSTC</a:t>
            </a:r>
            <a:r>
              <a:rPr lang="en-US" altLang="ja-JP" sz="1800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, Director, Texas Tech Accelerator</a:t>
            </a:r>
          </a:p>
          <a:p>
            <a:pPr eaLnBrk="1" hangingPunct="1">
              <a:spcBef>
                <a:spcPts val="600"/>
              </a:spcBef>
              <a:spcAft>
                <a:spcPct val="0"/>
              </a:spcAft>
              <a:defRPr/>
            </a:pPr>
            <a:endParaRPr lang="en-US" altLang="ja-JP" sz="1800" dirty="0" smtClean="0">
              <a:solidFill>
                <a:schemeClr val="tx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ja-JP" sz="18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	Weston Waldo, </a:t>
            </a:r>
            <a:r>
              <a:rPr lang="en-US" altLang="ja-JP" sz="1800" dirty="0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President, yearONE, LLC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413"/>
            <a:ext cx="9144000" cy="571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2"/>
          <p:cNvSpPr txBox="1">
            <a:spLocks noChangeArrowheads="1"/>
          </p:cNvSpPr>
          <p:nvPr/>
        </p:nvSpPr>
        <p:spPr bwMode="auto">
          <a:xfrm>
            <a:off x="398463" y="2843213"/>
            <a:ext cx="8347075" cy="331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n-lt"/>
                <a:ea typeface="+mn-ea"/>
                <a:cs typeface="ＭＳ Ｐゴシック" charset="0"/>
              </a:defRPr>
            </a:lvl1pPr>
            <a:lvl2pPr marL="4000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90000"/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  <a:ea typeface="+mn-ea"/>
              </a:defRPr>
            </a:lvl2pPr>
            <a:lvl3pPr marL="74295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i="1">
                <a:solidFill>
                  <a:schemeClr val="bg1"/>
                </a:solidFill>
                <a:latin typeface="+mn-lt"/>
                <a:ea typeface="+mn-ea"/>
              </a:defRPr>
            </a:lvl3pPr>
            <a:lvl4pPr marL="1258888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har char="–"/>
              <a:defRPr>
                <a:solidFill>
                  <a:schemeClr val="bg1"/>
                </a:solidFill>
                <a:latin typeface="+mn-lt"/>
                <a:ea typeface="+mn-ea"/>
              </a:defRPr>
            </a:lvl4pPr>
            <a:lvl5pPr marL="1422400" indent="4064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n-lt"/>
                <a:ea typeface="+mn-ea"/>
              </a:defRPr>
            </a:lvl5pPr>
            <a:lvl6pPr marL="1879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n-lt"/>
                <a:ea typeface="+mn-ea"/>
              </a:defRPr>
            </a:lvl6pPr>
            <a:lvl7pPr marL="23368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n-lt"/>
                <a:ea typeface="+mn-ea"/>
              </a:defRPr>
            </a:lvl7pPr>
            <a:lvl8pPr marL="27940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n-lt"/>
                <a:ea typeface="+mn-ea"/>
              </a:defRPr>
            </a:lvl8pPr>
            <a:lvl9pPr marL="32512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defRPr/>
            </a:pPr>
            <a:r>
              <a:rPr lang="en-US" altLang="en-US" sz="4000" b="1" i="1" kern="0" dirty="0" smtClean="0">
                <a:solidFill>
                  <a:schemeClr val="tx1"/>
                </a:solidFill>
              </a:rPr>
              <a:t>Q &amp; A</a:t>
            </a:r>
          </a:p>
          <a:p>
            <a:pPr marL="0" indent="0" eaLnBrk="1" hangingPunct="1">
              <a:defRPr/>
            </a:pPr>
            <a:endParaRPr lang="en-US" altLang="ja-JP" sz="2800" b="1" kern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 algn="ctr" eaLnBrk="1" hangingPunct="1">
              <a:defRPr/>
            </a:pPr>
            <a:r>
              <a:rPr lang="en-US" altLang="ja-JP" sz="2800" b="1" i="1" kern="0" dirty="0" smtClean="0">
                <a:solidFill>
                  <a:schemeClr val="tx1"/>
                </a:solidFill>
              </a:rPr>
              <a:t>Please Send Follow-Up Questions and </a:t>
            </a:r>
          </a:p>
          <a:p>
            <a:pPr marL="0" indent="0" algn="ctr" eaLnBrk="1" hangingPunct="1">
              <a:defRPr/>
            </a:pPr>
            <a:r>
              <a:rPr lang="en-US" altLang="ja-JP" sz="2800" b="1" i="1" kern="0" dirty="0" smtClean="0">
                <a:solidFill>
                  <a:schemeClr val="tx1"/>
                </a:solidFill>
              </a:rPr>
              <a:t>Suggestions for Further Programs to:</a:t>
            </a:r>
          </a:p>
          <a:p>
            <a:pPr marL="0" indent="0" algn="ctr" eaLnBrk="1" hangingPunct="1">
              <a:defRPr/>
            </a:pPr>
            <a:r>
              <a:rPr lang="en-US" altLang="ja-JP" sz="2800" b="1" i="1" kern="0" dirty="0" smtClean="0">
                <a:solidFill>
                  <a:schemeClr val="tx1"/>
                </a:solidFill>
                <a:hlinkClick r:id="rId4"/>
              </a:rPr>
              <a:t>Susan.Back@ttu.edu</a:t>
            </a:r>
            <a:endParaRPr lang="en-US" altLang="ja-JP" sz="2800" b="1" i="1" kern="0" dirty="0" smtClean="0">
              <a:solidFill>
                <a:schemeClr val="tx1"/>
              </a:solidFill>
            </a:endParaRPr>
          </a:p>
          <a:p>
            <a:pPr marL="0" indent="0" eaLnBrk="1" hangingPunct="1">
              <a:defRPr/>
            </a:pPr>
            <a:endParaRPr lang="en-US" altLang="ja-JP" sz="2800" b="1" i="1" kern="0" dirty="0" smtClean="0">
              <a:solidFill>
                <a:schemeClr val="tx1"/>
              </a:solidFill>
            </a:endParaRPr>
          </a:p>
          <a:p>
            <a:pPr marL="0" indent="0" eaLnBrk="1" hangingPunct="1">
              <a:defRPr/>
            </a:pPr>
            <a:endParaRPr lang="en-US" altLang="ja-JP" sz="2800" b="1" kern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 eaLnBrk="1" hangingPunct="1">
              <a:defRPr/>
            </a:pPr>
            <a:endParaRPr lang="en-US" altLang="ja-JP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682625" y="1558925"/>
            <a:ext cx="7834313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 b="1">
                <a:cs typeface="Arial" panose="020B0604020202020204" pitchFamily="34" charset="0"/>
              </a:rPr>
              <a:t/>
            </a:r>
            <a:br>
              <a:rPr lang="en-US" altLang="en-US" sz="2400" b="1">
                <a:cs typeface="Arial" panose="020B0604020202020204" pitchFamily="34" charset="0"/>
              </a:rPr>
            </a:br>
            <a:r>
              <a:rPr lang="en-US" altLang="en-US" sz="2800" b="1">
                <a:cs typeface="Arial" panose="020B0604020202020204" pitchFamily="34" charset="0"/>
              </a:rPr>
              <a:t>The SBIR/STTR Program</a:t>
            </a:r>
            <a:endParaRPr lang="en-US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413"/>
            <a:ext cx="9144000" cy="571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/>
          <p:cNvSpPr txBox="1">
            <a:spLocks noChangeArrowheads="1"/>
          </p:cNvSpPr>
          <p:nvPr/>
        </p:nvSpPr>
        <p:spPr bwMode="auto">
          <a:xfrm>
            <a:off x="635000" y="1562100"/>
            <a:ext cx="75136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ctr"/>
          <a:lstStyle>
            <a:lvl1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defRPr sz="2000">
                <a:solidFill>
                  <a:schemeClr val="bg1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kern="0" dirty="0" smtClean="0">
                <a:solidFill>
                  <a:schemeClr val="tx1"/>
                </a:solidFill>
                <a:cs typeface="+mj-cs"/>
              </a:rPr>
              <a:t>SBIR/STTR</a:t>
            </a:r>
            <a:br>
              <a:rPr lang="en-US" sz="3600" kern="0" dirty="0" smtClean="0">
                <a:solidFill>
                  <a:schemeClr val="tx1"/>
                </a:solidFill>
                <a:cs typeface="+mj-cs"/>
              </a:rPr>
            </a:br>
            <a:r>
              <a:rPr lang="en-US" sz="1600" kern="0" dirty="0" smtClean="0">
                <a:solidFill>
                  <a:schemeClr val="tx1"/>
                </a:solidFill>
                <a:cs typeface="+mj-cs"/>
              </a:rPr>
              <a:t>STRATEGIES FOR SUBMITTING A WINNING APPLICATION</a:t>
            </a:r>
          </a:p>
        </p:txBody>
      </p:sp>
      <p:sp>
        <p:nvSpPr>
          <p:cNvPr id="10" name="Rectangle 12"/>
          <p:cNvSpPr txBox="1">
            <a:spLocks noChangeArrowheads="1"/>
          </p:cNvSpPr>
          <p:nvPr/>
        </p:nvSpPr>
        <p:spPr bwMode="auto">
          <a:xfrm>
            <a:off x="731838" y="3406775"/>
            <a:ext cx="7608887" cy="331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n-lt"/>
                <a:ea typeface="+mn-ea"/>
                <a:cs typeface="ＭＳ Ｐゴシック" charset="0"/>
              </a:defRPr>
            </a:lvl1pPr>
            <a:lvl2pPr marL="4000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90000"/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  <a:ea typeface="+mn-ea"/>
              </a:defRPr>
            </a:lvl2pPr>
            <a:lvl3pPr marL="74295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i="1">
                <a:solidFill>
                  <a:schemeClr val="bg1"/>
                </a:solidFill>
                <a:latin typeface="+mn-lt"/>
                <a:ea typeface="+mn-ea"/>
              </a:defRPr>
            </a:lvl3pPr>
            <a:lvl4pPr marL="1258888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har char="–"/>
              <a:defRPr>
                <a:solidFill>
                  <a:schemeClr val="bg1"/>
                </a:solidFill>
                <a:latin typeface="+mn-lt"/>
                <a:ea typeface="+mn-ea"/>
              </a:defRPr>
            </a:lvl4pPr>
            <a:lvl5pPr marL="1422400" indent="4064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n-lt"/>
                <a:ea typeface="+mn-ea"/>
              </a:defRPr>
            </a:lvl5pPr>
            <a:lvl6pPr marL="1879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n-lt"/>
                <a:ea typeface="+mn-ea"/>
              </a:defRPr>
            </a:lvl6pPr>
            <a:lvl7pPr marL="23368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n-lt"/>
                <a:ea typeface="+mn-ea"/>
              </a:defRPr>
            </a:lvl7pPr>
            <a:lvl8pPr marL="27940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n-lt"/>
                <a:ea typeface="+mn-ea"/>
              </a:defRPr>
            </a:lvl8pPr>
            <a:lvl9pPr marL="32512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defRPr/>
            </a:pPr>
            <a:r>
              <a:rPr lang="en-US" altLang="ja-JP" sz="4000" b="1" i="1" kern="0" dirty="0" smtClean="0">
                <a:solidFill>
                  <a:schemeClr val="tx1"/>
                </a:solidFill>
              </a:rPr>
              <a:t>Thank You!</a:t>
            </a:r>
          </a:p>
          <a:p>
            <a:pPr marL="0" indent="0" eaLnBrk="1" hangingPunct="1">
              <a:defRPr/>
            </a:pPr>
            <a:endParaRPr lang="en-US" altLang="ja-JP" sz="2400" i="1" kern="0" dirty="0">
              <a:solidFill>
                <a:schemeClr val="tx1"/>
              </a:solidFill>
            </a:endParaRPr>
          </a:p>
          <a:p>
            <a:pPr marL="0" indent="0" eaLnBrk="1" hangingPunct="1">
              <a:defRPr/>
            </a:pPr>
            <a:endParaRPr lang="en-US" altLang="ja-JP" sz="2400" i="1" kern="0" dirty="0" smtClean="0">
              <a:solidFill>
                <a:schemeClr val="tx1"/>
              </a:solidFill>
            </a:endParaRPr>
          </a:p>
          <a:p>
            <a:pPr marL="0" indent="0" eaLnBrk="1" hangingPunct="1">
              <a:defRPr/>
            </a:pPr>
            <a:endParaRPr lang="en-US" altLang="ja-JP" sz="2400" i="1" kern="0" dirty="0">
              <a:solidFill>
                <a:schemeClr val="tx1"/>
              </a:solidFill>
            </a:endParaRPr>
          </a:p>
          <a:p>
            <a:pPr marL="0" indent="0" eaLnBrk="1" hangingPunct="1">
              <a:defRPr/>
            </a:pPr>
            <a:endParaRPr lang="en-US" altLang="ja-JP" sz="2400" i="1" kern="0" dirty="0" smtClean="0">
              <a:solidFill>
                <a:schemeClr val="tx1"/>
              </a:solidFill>
            </a:endParaRPr>
          </a:p>
          <a:p>
            <a:pPr marL="0" indent="0" eaLnBrk="1" hangingPunct="1">
              <a:defRPr/>
            </a:pPr>
            <a:endParaRPr lang="en-US" altLang="ja-JP" sz="2400" i="1" kern="0" dirty="0">
              <a:solidFill>
                <a:schemeClr val="tx1"/>
              </a:solidFill>
            </a:endParaRPr>
          </a:p>
          <a:p>
            <a:pPr marL="0" indent="0" eaLnBrk="1" hangingPunct="1">
              <a:defRPr/>
            </a:pPr>
            <a:r>
              <a:rPr lang="en-US" altLang="ja-JP" sz="1800" i="1" kern="0" dirty="0" smtClean="0">
                <a:solidFill>
                  <a:schemeClr val="tx1"/>
                </a:solidFill>
              </a:rPr>
              <a:t>For Further Information, Contact: </a:t>
            </a:r>
            <a:r>
              <a:rPr lang="en-US" altLang="ja-JP" sz="1800" i="1" kern="0" dirty="0" smtClean="0">
                <a:solidFill>
                  <a:schemeClr val="tx1"/>
                </a:solidFill>
                <a:hlinkClick r:id="rId3"/>
              </a:rPr>
              <a:t>Susan.Back@ttu.edu</a:t>
            </a:r>
            <a:r>
              <a:rPr lang="en-US" altLang="ja-JP" sz="1800" i="1" kern="0" dirty="0" smtClean="0">
                <a:solidFill>
                  <a:schemeClr val="tx1"/>
                </a:solidFill>
              </a:rPr>
              <a:t>  806.834.4789</a:t>
            </a:r>
            <a:endParaRPr lang="en-US" altLang="ja-JP" sz="18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646464"/>
      </a:lt2>
      <a:accent1>
        <a:srgbClr val="B50C00"/>
      </a:accent1>
      <a:accent2>
        <a:srgbClr val="052147"/>
      </a:accent2>
      <a:accent3>
        <a:srgbClr val="FFFFFF"/>
      </a:accent3>
      <a:accent4>
        <a:srgbClr val="000000"/>
      </a:accent4>
      <a:accent5>
        <a:srgbClr val="D7AAAA"/>
      </a:accent5>
      <a:accent6>
        <a:srgbClr val="041D3F"/>
      </a:accent6>
      <a:hlink>
        <a:srgbClr val="BD8C00"/>
      </a:hlink>
      <a:folHlink>
        <a:srgbClr val="3F4A01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FF1100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CC0000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AAA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50C00"/>
        </a:accent1>
        <a:accent2>
          <a:srgbClr val="052147"/>
        </a:accent2>
        <a:accent3>
          <a:srgbClr val="FFFFFF"/>
        </a:accent3>
        <a:accent4>
          <a:srgbClr val="000000"/>
        </a:accent4>
        <a:accent5>
          <a:srgbClr val="D7AAAA"/>
        </a:accent5>
        <a:accent6>
          <a:srgbClr val="041D3F"/>
        </a:accent6>
        <a:hlink>
          <a:srgbClr val="BD8C00"/>
        </a:hlink>
        <a:folHlink>
          <a:srgbClr val="3F4A0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81</Words>
  <Application>Microsoft Office PowerPoint</Application>
  <PresentationFormat>On-screen Show (4:3)</PresentationFormat>
  <Paragraphs>46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Arial</vt:lpstr>
      <vt:lpstr>ＭＳ Ｐゴシック</vt:lpstr>
      <vt:lpstr>Times New Roman</vt:lpstr>
      <vt:lpstr>Wingdings</vt:lpstr>
      <vt:lpstr>Calibri</vt:lpstr>
      <vt:lpstr>Lucida Grande</vt:lpstr>
      <vt:lpstr>Bookman Old Style</vt:lpstr>
      <vt:lpstr>Default Design</vt:lpstr>
      <vt:lpstr>Custom Design</vt:lpstr>
      <vt:lpstr>1_Custom Design</vt:lpstr>
      <vt:lpstr>How to Obtain Federal Funds for Research  That Is Commercializable: The SBIR/STTR Program</vt:lpstr>
      <vt:lpstr>How to Obtain Federal Funds for Research  That Is Commercializable: The SBIR/STTR Program</vt:lpstr>
      <vt:lpstr>PowerPoint Presentation</vt:lpstr>
      <vt:lpstr>PowerPoint Presentation</vt:lpstr>
      <vt:lpstr>PowerPoint Presentation</vt:lpstr>
    </vt:vector>
  </TitlesOfParts>
  <Company>Presentation Diva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Lori Randel</dc:creator>
  <cp:lastModifiedBy>Mary</cp:lastModifiedBy>
  <cp:revision>79</cp:revision>
  <dcterms:created xsi:type="dcterms:W3CDTF">2005-04-19T19:05:52Z</dcterms:created>
  <dcterms:modified xsi:type="dcterms:W3CDTF">2016-02-29T13:50:58Z</dcterms:modified>
</cp:coreProperties>
</file>