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  <p:sldMasterId id="2147483660" r:id="rId3"/>
  </p:sldMasterIdLst>
  <p:notesMasterIdLst>
    <p:notesMasterId r:id="rId24"/>
  </p:notesMasterIdLst>
  <p:sldIdLst>
    <p:sldId id="256" r:id="rId4"/>
    <p:sldId id="300" r:id="rId5"/>
    <p:sldId id="299" r:id="rId6"/>
    <p:sldId id="297" r:id="rId7"/>
    <p:sldId id="289" r:id="rId8"/>
    <p:sldId id="298" r:id="rId9"/>
    <p:sldId id="314" r:id="rId10"/>
    <p:sldId id="315" r:id="rId11"/>
    <p:sldId id="316" r:id="rId12"/>
    <p:sldId id="313" r:id="rId13"/>
    <p:sldId id="317" r:id="rId14"/>
    <p:sldId id="306" r:id="rId15"/>
    <p:sldId id="307" r:id="rId16"/>
    <p:sldId id="308" r:id="rId17"/>
    <p:sldId id="287" r:id="rId18"/>
    <p:sldId id="309" r:id="rId19"/>
    <p:sldId id="310" r:id="rId20"/>
    <p:sldId id="311" r:id="rId21"/>
    <p:sldId id="312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6"/>
    <a:srgbClr val="B40000"/>
    <a:srgbClr val="EE0000"/>
    <a:srgbClr val="B0B37B"/>
    <a:srgbClr val="899FB4"/>
    <a:srgbClr val="C4A97C"/>
    <a:srgbClr val="EAE0C6"/>
    <a:srgbClr val="9A2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4692" autoAdjust="0"/>
  </p:normalViewPr>
  <p:slideViewPr>
    <p:cSldViewPr snapToGrid="0" snapToObjects="1">
      <p:cViewPr varScale="1">
        <p:scale>
          <a:sx n="106" d="100"/>
          <a:sy n="106" d="100"/>
        </p:scale>
        <p:origin x="115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02766-728A-4C25-9245-D916CD3C9EB6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1E807-481A-4341-90AD-956B28D4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23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1E807-481A-4341-90AD-956B28D47B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ln w="3175">
            <a:noFill/>
          </a:ln>
        </p:spPr>
        <p:txBody>
          <a:bodyPr/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0830"/>
            <a:ext cx="8229600" cy="4802045"/>
          </a:xfrm>
          <a:prstGeom prst="rect">
            <a:avLst/>
          </a:prstGeom>
        </p:spPr>
        <p:txBody>
          <a:bodyPr/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Wingdings" charset="2"/>
              <a:buChar char="ü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100000"/>
              <a:buFont typeface="Arial"/>
              <a:buChar char="•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70000"/>
              <a:buFont typeface="Wingdings 3" charset="2"/>
              <a:buChar char="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Courier New"/>
              <a:buChar char="o"/>
              <a:tabLst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-8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Click to add text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Wingdings" charset="2"/>
              <a:buChar char="ü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Second level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70000"/>
              <a:buFont typeface="Wingdings 3" charset="2"/>
              <a:buChar char="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prstClr val="white">
                  <a:lumMod val="75000"/>
                </a:prstClr>
              </a:buClr>
              <a:buSzPct val="80000"/>
              <a:buFont typeface="Courier New"/>
              <a:buChar char="o"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4D431-6F74-6D4C-B76B-A44FF2AD8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8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60094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99606"/>
            <a:ext cx="7772400" cy="1815766"/>
          </a:xfrm>
        </p:spPr>
        <p:txBody>
          <a:bodyPr anchor="ctr">
            <a:normAutofit/>
          </a:bodyPr>
          <a:lstStyle>
            <a:lvl1pPr algn="ctr">
              <a:defRPr sz="3600" b="1" i="1" cap="none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9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92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bg1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121261" y="114872"/>
            <a:ext cx="8909456" cy="1384842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>
                  <a:lumMod val="8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innerShdw blurRad="511175" dist="25400" dir="13500000">
              <a:srgbClr val="000000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724" y="197835"/>
            <a:ext cx="7486242" cy="12198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Page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D431-6F74-6D4C-B76B-A44FF2AD83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Double-T_4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30" y="337286"/>
            <a:ext cx="799628" cy="9323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93191"/>
            <a:ext cx="8229600" cy="4799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667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400" b="1" i="0" kern="1200" spc="-150" baseline="0">
          <a:ln>
            <a:noFill/>
          </a:ln>
          <a:solidFill>
            <a:schemeClr val="tx1">
              <a:lumMod val="75000"/>
              <a:lumOff val="25000"/>
            </a:schemeClr>
          </a:solidFill>
          <a:effectLst>
            <a:outerShdw dist="38100" dir="2700000" algn="tl" rotWithShape="0">
              <a:srgbClr val="000000">
                <a:alpha val="12000"/>
              </a:srgbClr>
            </a:outerShdw>
          </a:effectLst>
          <a:latin typeface="Arial"/>
          <a:ea typeface="+mj-ea"/>
          <a:cs typeface="Arial"/>
        </a:defRPr>
      </a:lvl1pPr>
    </p:titleStyle>
    <p:bodyStyle>
      <a:lvl1pPr marL="230188" marR="0" indent="-230188" algn="l" defTabSz="457200" rtl="0" eaLnBrk="1" fontAlgn="auto" latinLnBrk="0" hangingPunct="1">
        <a:lnSpc>
          <a:spcPct val="100000"/>
        </a:lnSpc>
        <a:spcBef>
          <a:spcPts val="2400"/>
        </a:spcBef>
        <a:spcAft>
          <a:spcPts val="0"/>
        </a:spcAft>
        <a:buClrTx/>
        <a:buSzTx/>
        <a:buFont typeface="Arial"/>
        <a:buChar char="•"/>
        <a:tabLst/>
        <a:defRPr sz="2400" b="1" kern="1200" spc="-8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Wingdings" charset="2"/>
        <a:buChar char="ü"/>
        <a:tabLst/>
        <a:defRPr sz="2000" b="0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>
            <a:lumMod val="75000"/>
          </a:schemeClr>
        </a:buClr>
        <a:buSzPct val="100000"/>
        <a:buFont typeface="Arial"/>
        <a:buChar char="•"/>
        <a:tabLst/>
        <a:defRPr sz="1600" b="1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>
            <a:lumMod val="75000"/>
          </a:schemeClr>
        </a:buClr>
        <a:buSzPct val="70000"/>
        <a:buFont typeface="Wingdings 3" charset="2"/>
        <a:buChar char=""/>
        <a:tabLst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bg1">
            <a:lumMod val="75000"/>
          </a:schemeClr>
        </a:buClr>
        <a:buSzPct val="80000"/>
        <a:buFont typeface="Courier New"/>
        <a:buChar char="o"/>
        <a:tabLst/>
        <a:defRPr sz="1200" b="0" i="1" kern="1200">
          <a:solidFill>
            <a:schemeClr val="tx1">
              <a:lumMod val="75000"/>
              <a:lumOff val="25000"/>
            </a:schemeClr>
          </a:solidFill>
          <a:latin typeface="Times New Roman"/>
          <a:ea typeface="+mn-ea"/>
          <a:cs typeface="Times New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TU_DblTalt_c4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042" y="2199390"/>
            <a:ext cx="3006380" cy="24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9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7930"/>
            <a:ext cx="9144000" cy="342007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2035" y="382907"/>
            <a:ext cx="7739930" cy="2004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035" y="2570228"/>
            <a:ext cx="7739930" cy="279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8" name="Picture 7" descr="Double-T_4C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430" y="5713338"/>
            <a:ext cx="799628" cy="93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3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</p:sldLayoutIdLst>
  <p:txStyles>
    <p:titleStyle>
      <a:lvl1pPr algn="r" defTabSz="457200" rtl="0" eaLnBrk="1" latinLnBrk="0" hangingPunct="1">
        <a:spcBef>
          <a:spcPct val="0"/>
        </a:spcBef>
        <a:buNone/>
        <a:defRPr sz="4800" b="1" i="1" kern="1200" spc="-150">
          <a:solidFill>
            <a:srgbClr val="FF0000"/>
          </a:solidFill>
          <a:latin typeface="Times New Roman"/>
          <a:ea typeface="+mj-ea"/>
          <a:cs typeface="Times New Roman"/>
        </a:defRPr>
      </a:lvl1pPr>
    </p:titleStyle>
    <p:bodyStyle>
      <a:lvl1pPr marL="0" indent="0" algn="r" defTabSz="457200" rtl="0" eaLnBrk="1" latinLnBrk="0" hangingPunct="1">
        <a:lnSpc>
          <a:spcPct val="80000"/>
        </a:lnSpc>
        <a:spcBef>
          <a:spcPct val="20000"/>
        </a:spcBef>
        <a:buFontTx/>
        <a:buNone/>
        <a:defRPr sz="2800" b="1" i="0" kern="1200" spc="-100" baseline="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back@tt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nts.nih.gov/grants/funding/sbir_faqs.htm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.Back@ttu.ed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76126" y="115478"/>
            <a:ext cx="7739930" cy="1698129"/>
          </a:xfrm>
        </p:spPr>
        <p:txBody>
          <a:bodyPr>
            <a:normAutofit/>
          </a:bodyPr>
          <a:lstStyle/>
          <a:p>
            <a:pPr algn="ctr"/>
            <a:r>
              <a:rPr lang="en-US" sz="3100" i="0" dirty="0" smtClean="0">
                <a:solidFill>
                  <a:srgbClr val="EE0000"/>
                </a:solidFill>
                <a:latin typeface="Calibri" panose="020F0502020204030204" pitchFamily="34" charset="0"/>
              </a:rPr>
              <a:t>Small Business Innovation Research</a:t>
            </a:r>
            <a:br>
              <a:rPr lang="en-US" sz="3100" i="0" dirty="0" smtClean="0">
                <a:solidFill>
                  <a:srgbClr val="EE0000"/>
                </a:solidFill>
                <a:latin typeface="Calibri" panose="020F0502020204030204" pitchFamily="34" charset="0"/>
              </a:rPr>
            </a:br>
            <a:r>
              <a:rPr lang="en-US" sz="3100" i="0" dirty="0" smtClean="0">
                <a:solidFill>
                  <a:srgbClr val="EE0000"/>
                </a:solidFill>
                <a:latin typeface="Calibri" panose="020F0502020204030204" pitchFamily="34" charset="0"/>
              </a:rPr>
              <a:t>Small Business Technology Transfer Research</a:t>
            </a:r>
            <a:r>
              <a:rPr lang="en-US" sz="4000" dirty="0" smtClean="0">
                <a:solidFill>
                  <a:srgbClr val="EE0000"/>
                </a:solidFill>
                <a:latin typeface="Calibri" panose="020F0502020204030204" pitchFamily="34" charset="0"/>
              </a:rPr>
              <a:t/>
            </a:r>
            <a:br>
              <a:rPr lang="en-US" sz="4000" dirty="0" smtClean="0">
                <a:solidFill>
                  <a:srgbClr val="EE0000"/>
                </a:solidFill>
                <a:latin typeface="Calibri" panose="020F0502020204030204" pitchFamily="34" charset="0"/>
              </a:rPr>
            </a:br>
            <a:endParaRPr lang="en-US" sz="2800" dirty="0">
              <a:solidFill>
                <a:srgbClr val="EE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8523" y="1596788"/>
            <a:ext cx="7886686" cy="413554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latin typeface="+mn-lt"/>
              </a:rPr>
              <a:t>Prepared by:</a:t>
            </a:r>
          </a:p>
          <a:p>
            <a:pPr algn="ctr"/>
            <a:endParaRPr lang="en-US" sz="2400" dirty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Susan Malone Back, PhD, MBA</a:t>
            </a:r>
          </a:p>
          <a:p>
            <a:pPr algn="ctr"/>
            <a:r>
              <a:rPr lang="en-US" sz="2400" dirty="0" smtClean="0">
                <a:latin typeface="+mn-lt"/>
              </a:rPr>
              <a:t>Director, SBIR/STTR Resource Center</a:t>
            </a:r>
          </a:p>
          <a:p>
            <a:pPr algn="ctr"/>
            <a:r>
              <a:rPr lang="en-US" sz="2400" dirty="0" smtClean="0">
                <a:latin typeface="+mn-lt"/>
              </a:rPr>
              <a:t>Office of Research Commercialization</a:t>
            </a:r>
          </a:p>
          <a:p>
            <a:pPr algn="ctr"/>
            <a:r>
              <a:rPr lang="en-US" sz="2400" dirty="0" smtClean="0">
                <a:latin typeface="+mn-lt"/>
                <a:hlinkClick r:id="rId3"/>
              </a:rPr>
              <a:t>Susan.back@ttu.edu</a:t>
            </a:r>
            <a:endParaRPr lang="en-US" sz="2400" dirty="0" smtClean="0">
              <a:latin typeface="+mn-lt"/>
            </a:endParaRPr>
          </a:p>
          <a:p>
            <a:pPr algn="ctr"/>
            <a:r>
              <a:rPr lang="en-US" sz="2400" dirty="0" smtClean="0">
                <a:latin typeface="+mn-lt"/>
              </a:rPr>
              <a:t>806.834.4789</a:t>
            </a:r>
          </a:p>
          <a:p>
            <a:pPr algn="ctr"/>
            <a:endParaRPr lang="en-US" sz="2200" b="0" dirty="0">
              <a:latin typeface="+mj-lt"/>
            </a:endParaRPr>
          </a:p>
          <a:p>
            <a:pPr algn="ctr"/>
            <a:endParaRPr lang="en-US" sz="2200" dirty="0">
              <a:latin typeface="+mj-lt"/>
            </a:endParaRPr>
          </a:p>
          <a:p>
            <a:pPr algn="ctr"/>
            <a:endParaRPr lang="en-US" sz="1800" b="0" dirty="0"/>
          </a:p>
          <a:p>
            <a:pPr>
              <a:spcBef>
                <a:spcPts val="2880"/>
              </a:spcBef>
            </a:pPr>
            <a:endParaRPr lang="en-US" sz="2000" b="0" i="1" spc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0" y="5631784"/>
            <a:ext cx="4121624" cy="92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443" y="5854890"/>
            <a:ext cx="3019485" cy="50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678" y="2054463"/>
            <a:ext cx="8229600" cy="48020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Competitive Advantages of SBIR/STTR Funding: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Non-Dilutable Source of Capital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Validation of Your R &amp; D Efforts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Attractive to Investors</a:t>
            </a:r>
          </a:p>
          <a:p>
            <a:pPr marL="0" indent="0">
              <a:buNone/>
            </a:pPr>
            <a:endParaRPr lang="en-US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43" y="1645031"/>
            <a:ext cx="8229600" cy="5096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Required Registrations: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Dun and Bradstreet DUNS #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System for Award Management (SAM)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SBA Company Registration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NSF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Fast Lane - Company and PI Registration</a:t>
            </a:r>
          </a:p>
          <a:p>
            <a:pPr lvl="1">
              <a:lnSpc>
                <a:spcPct val="200000"/>
              </a:lnSpc>
              <a:spcBef>
                <a:spcPts val="600"/>
              </a:spcBef>
            </a:pPr>
            <a:r>
              <a:rPr lang="en-US" sz="2800" b="1" u="sng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NIH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: eRA Commons – Signing Official and PD/PI	</a:t>
            </a:r>
            <a:r>
              <a:rPr lang="en-US" sz="22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		         </a:t>
            </a:r>
            <a:r>
              <a:rPr lang="en-US" sz="2800" b="1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Grants.gov in lieu of Fast Lane</a:t>
            </a:r>
            <a:endParaRPr lang="en-US" sz="2800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29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PI Eligibility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Primary </a:t>
            </a:r>
            <a:r>
              <a:rPr lang="en-US" dirty="0">
                <a:latin typeface="+mn-lt"/>
                <a:cs typeface="Arial" panose="020B0604020202020204" pitchFamily="34" charset="0"/>
              </a:rPr>
              <a:t>Employment of PI </a:t>
            </a:r>
            <a:r>
              <a:rPr lang="en-US" u="sng" dirty="0">
                <a:latin typeface="+mn-lt"/>
                <a:cs typeface="Arial" panose="020B0604020202020204" pitchFamily="34" charset="0"/>
              </a:rPr>
              <a:t>Must</a:t>
            </a:r>
            <a:r>
              <a:rPr lang="en-US" dirty="0">
                <a:latin typeface="+mn-lt"/>
                <a:cs typeface="Arial" panose="020B0604020202020204" pitchFamily="34" charset="0"/>
              </a:rPr>
              <a:t> Be with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Small Business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 smtClean="0">
                <a:latin typeface="+mn-lt"/>
                <a:cs typeface="Arial" panose="020B0604020202020204" pitchFamily="34" charset="0"/>
              </a:rPr>
              <a:t>More 51%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 Time Must </a:t>
            </a:r>
            <a:r>
              <a:rPr lang="en-US" dirty="0">
                <a:latin typeface="+mn-lt"/>
                <a:cs typeface="Arial" panose="020B0604020202020204" pitchFamily="34" charset="0"/>
              </a:rPr>
              <a:t>Be Spent with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the Small Business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No Need To </a:t>
            </a:r>
            <a:r>
              <a:rPr lang="en-US" dirty="0">
                <a:latin typeface="+mn-lt"/>
                <a:cs typeface="Arial" panose="020B0604020202020204" pitchFamily="34" charset="0"/>
              </a:rPr>
              <a:t>Spend 51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% On Project, Just in Company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No Minimum on Time Spent on Project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Note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51%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orking 20+ Hours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eek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Small Business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hile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till Employed F/T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by U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niversity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479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Phases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– Phase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Determine </a:t>
            </a:r>
            <a:r>
              <a:rPr lang="en-US" dirty="0">
                <a:latin typeface="+mn-lt"/>
                <a:cs typeface="Arial" panose="020B0604020202020204" pitchFamily="34" charset="0"/>
              </a:rPr>
              <a:t>Scientific or Technical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Merit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Proving </a:t>
            </a:r>
            <a:r>
              <a:rPr lang="en-US" dirty="0">
                <a:latin typeface="+mn-lt"/>
                <a:cs typeface="Arial" panose="020B0604020202020204" pitchFamily="34" charset="0"/>
              </a:rPr>
              <a:t>the Scientific or Technical </a:t>
            </a:r>
            <a:r>
              <a:rPr lang="en-US" u="sng" dirty="0">
                <a:latin typeface="+mn-lt"/>
                <a:cs typeface="Arial" panose="020B0604020202020204" pitchFamily="34" charset="0"/>
              </a:rPr>
              <a:t>Feasibility</a:t>
            </a:r>
            <a:r>
              <a:rPr lang="en-US" dirty="0">
                <a:latin typeface="+mn-lt"/>
                <a:cs typeface="Arial" panose="020B0604020202020204" pitchFamily="34" charset="0"/>
              </a:rPr>
              <a:t> of the Approach or Concept: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That </a:t>
            </a:r>
            <a:r>
              <a:rPr lang="en-US" sz="2800" b="1" u="sng" dirty="0">
                <a:latin typeface="+mn-lt"/>
                <a:cs typeface="Arial" panose="020B0604020202020204" pitchFamily="34" charset="0"/>
              </a:rPr>
              <a:t>Would be Prerequisite to Further Support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in Phase II</a:t>
            </a:r>
            <a:endParaRPr lang="en-US" sz="2800" b="1" dirty="0">
              <a:latin typeface="+mn-lt"/>
              <a:cs typeface="Arial" panose="020B0604020202020204" pitchFamily="34" charset="0"/>
              <a:hlinkClick r:id="rId2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Tip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 The Purpose of a Phase I Is to </a:t>
            </a:r>
            <a:r>
              <a:rPr lang="en-US" u="sng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Get a Phase II 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114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B40000"/>
                </a:solidFill>
                <a:latin typeface="+mn-lt"/>
                <a:cs typeface="Arial" panose="020B0604020202020204" pitchFamily="34" charset="0"/>
              </a:rPr>
              <a:t>Phase I, SBIR/STTR: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Award </a:t>
            </a:r>
            <a:r>
              <a:rPr lang="en-US" dirty="0">
                <a:latin typeface="+mn-lt"/>
                <a:cs typeface="Arial" panose="020B0604020202020204" pitchFamily="34" charset="0"/>
              </a:rPr>
              <a:t>Amount: Up to $150,000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- $225,000  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Duration: Up to 6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Months to 1 Year, Depending on Agency &amp; SBIR/STTR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Subcontracting Is Permitted,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but Limited:</a:t>
            </a:r>
          </a:p>
          <a:p>
            <a:pPr marL="855662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u="sng" dirty="0" smtClean="0">
                <a:latin typeface="+mn-lt"/>
                <a:cs typeface="Arial" panose="020B0604020202020204" pitchFamily="34" charset="0"/>
              </a:rPr>
              <a:t>SBIR: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 33% in Phase I, 50% in Phase II </a:t>
            </a:r>
          </a:p>
          <a:p>
            <a:pPr marL="855662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u="sng" dirty="0" smtClean="0">
                <a:latin typeface="+mn-lt"/>
                <a:cs typeface="Arial" panose="020B0604020202020204" pitchFamily="34" charset="0"/>
              </a:rPr>
              <a:t>STTR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: Up to 60% to Research Institution(s)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82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24" y="197836"/>
            <a:ext cx="7486242" cy="1098702"/>
          </a:xfrm>
        </p:spPr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Resource Center </a:t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Tech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</a:t>
            </a: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sz="31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STTR Differs from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SBIR:</a:t>
            </a:r>
            <a:endParaRPr lang="en-US" dirty="0" smtClean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Business Must </a:t>
            </a:r>
            <a:r>
              <a:rPr lang="en-US" dirty="0">
                <a:latin typeface="+mn-lt"/>
                <a:cs typeface="Arial" panose="020B0604020202020204" pitchFamily="34" charset="0"/>
              </a:rPr>
              <a:t>Establish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IP Agreement with Partner(s)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Business Must Perform </a:t>
            </a:r>
            <a:r>
              <a:rPr lang="en-US" dirty="0">
                <a:latin typeface="+mn-lt"/>
                <a:cs typeface="Arial" panose="020B0604020202020204" pitchFamily="34" charset="0"/>
              </a:rPr>
              <a:t>at Least 40% of the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R&amp;D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Single </a:t>
            </a:r>
            <a:r>
              <a:rPr lang="en-US" dirty="0">
                <a:latin typeface="+mn-lt"/>
                <a:cs typeface="Arial" panose="020B0604020202020204" pitchFamily="34" charset="0"/>
              </a:rPr>
              <a:t>Partnering Research Institution Must Perform at Least 30% 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Some Agencies Do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b="1" u="sng" dirty="0">
                <a:latin typeface="+mn-lt"/>
                <a:cs typeface="Arial" panose="020B0604020202020204" pitchFamily="34" charset="0"/>
              </a:rPr>
              <a:t>Not</a:t>
            </a:r>
            <a:r>
              <a:rPr lang="en-US" b="1" dirty="0">
                <a:latin typeface="+mn-lt"/>
                <a:cs typeface="Arial" panose="020B0604020202020204" pitchFamily="34" charset="0"/>
              </a:rPr>
              <a:t> Require PI to be Primarily Employed by </a:t>
            </a:r>
            <a:r>
              <a:rPr lang="en-US" b="1" dirty="0" smtClean="0">
                <a:latin typeface="+mn-lt"/>
                <a:cs typeface="Arial" panose="020B0604020202020204" pitchFamily="34" charset="0"/>
              </a:rPr>
              <a:t>Small Business in Phase I. </a:t>
            </a:r>
          </a:p>
          <a:p>
            <a:pPr marL="457200" lvl="1" indent="0">
              <a:buNone/>
            </a:pPr>
            <a:endParaRPr lang="en-US" sz="1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99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Tech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Phases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– Phase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Expand </a:t>
            </a:r>
            <a:r>
              <a:rPr lang="en-US" dirty="0">
                <a:latin typeface="+mn-lt"/>
                <a:cs typeface="Arial" panose="020B0604020202020204" pitchFamily="34" charset="0"/>
              </a:rPr>
              <a:t>on Results of and Further Pursue Development of Phase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Build a Prototype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Develop a More Detailed </a:t>
            </a:r>
            <a:r>
              <a:rPr lang="en-US" dirty="0">
                <a:latin typeface="+mn-lt"/>
                <a:cs typeface="Arial" panose="020B0604020202020204" pitchFamily="34" charset="0"/>
              </a:rPr>
              <a:t>Commercial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Plan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Funding Based on Results in Phase I </a:t>
            </a:r>
            <a:endParaRPr lang="en-US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latin typeface="+mn-lt"/>
              <a:cs typeface="Arial" panose="020B0604020202020204" pitchFamily="34" charset="0"/>
            </a:endParaRPr>
          </a:p>
          <a:p>
            <a:pPr marL="223838" lvl="1" indent="-223838">
              <a:spcBef>
                <a:spcPts val="0"/>
              </a:spcBef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Phase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II is the Principal Research or R&amp;D Effort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07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" y="2090549"/>
            <a:ext cx="8229600" cy="4802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Phases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– Phase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III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Not </a:t>
            </a:r>
            <a:r>
              <a:rPr lang="en-US" dirty="0">
                <a:latin typeface="+mn-lt"/>
                <a:cs typeface="Arial" panose="020B0604020202020204" pitchFamily="34" charset="0"/>
              </a:rPr>
              <a:t>Funded by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SBIR, Except in Some Cases, e.g., </a:t>
            </a:r>
          </a:p>
          <a:p>
            <a:pPr marL="855662" lvl="1" indent="-342900"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DoD if Products/Processes Meet Their Needs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Arial" panose="020B0604020202020204" pitchFamily="34" charset="0"/>
              </a:rPr>
              <a:t>Business Pursues Commercialization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Must Be Private Sources of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Funds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0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Tech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724" y="1690830"/>
            <a:ext cx="8374076" cy="50375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Phases – Phase I B &amp; II B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NSF Offers Phase I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B </a:t>
            </a:r>
            <a:r>
              <a:rPr lang="en-US" dirty="0">
                <a:latin typeface="+mn-lt"/>
                <a:cs typeface="Arial" panose="020B0604020202020204" pitchFamily="34" charset="0"/>
              </a:rPr>
              <a:t>for SBIR and 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STTR:</a:t>
            </a:r>
            <a:endParaRPr lang="en-US" sz="2800" dirty="0">
              <a:latin typeface="+mn-lt"/>
              <a:cs typeface="Arial" panose="020B0604020202020204" pitchFamily="34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If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Your Have a Phase I and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Up To $60,000 from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Third-Party Investor </a:t>
            </a: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Must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e Investment $,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Not Revenue or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Federal $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NSF Will Award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$30,000 in Supplemental </a:t>
            </a:r>
            <a:r>
              <a:rPr lang="en-US" sz="2800" b="1" dirty="0" smtClean="0">
                <a:latin typeface="+mn-lt"/>
              </a:rPr>
              <a:t>Funding </a:t>
            </a:r>
            <a:endParaRPr lang="en-US" sz="2800" b="1" dirty="0">
              <a:latin typeface="+mn-lt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b="1" dirty="0" smtClean="0">
                <a:latin typeface="+mn-lt"/>
              </a:rPr>
              <a:t>NSF Will Extend Phase I by Up To 6 Months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sz="2800" b="1" dirty="0" smtClean="0">
                <a:latin typeface="+mn-lt"/>
              </a:rPr>
              <a:t>Must Use for Research, Not Market Research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0645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Tech University System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830"/>
            <a:ext cx="8577618" cy="48020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Some Agencies Offer Phase II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B:</a:t>
            </a: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573088" lvl="1" indent="-231775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Helps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Bridge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G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ap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etween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Phase II and Phase III </a:t>
            </a:r>
            <a:endParaRPr lang="en-US" sz="2800" b="1" dirty="0">
              <a:latin typeface="+mn-lt"/>
            </a:endParaRPr>
          </a:p>
          <a:p>
            <a:pPr marL="573088" lvl="1" indent="-231775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NSF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Phase II B: </a:t>
            </a: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marL="968375" lvl="2" indent="-3413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If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Investor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commits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$1,000,000 </a:t>
            </a: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marL="968375" lvl="2" indent="-3413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NSF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Will Match Up to 50% for a Maximum of $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500,000</a:t>
            </a:r>
          </a:p>
          <a:p>
            <a:pPr marL="968375" lvl="2" indent="-3413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>
                <a:latin typeface="+mn-lt"/>
              </a:rPr>
              <a:t>NSF Will Extend Phase </a:t>
            </a:r>
            <a:r>
              <a:rPr lang="en-US" sz="2800" dirty="0" smtClean="0">
                <a:latin typeface="+mn-lt"/>
              </a:rPr>
              <a:t>II by </a:t>
            </a:r>
            <a:r>
              <a:rPr lang="en-US" sz="2800" dirty="0">
                <a:latin typeface="+mn-lt"/>
              </a:rPr>
              <a:t>Up </a:t>
            </a:r>
            <a:r>
              <a:rPr lang="en-US" sz="2800" dirty="0" smtClean="0">
                <a:latin typeface="+mn-lt"/>
              </a:rPr>
              <a:t>To 12 Months</a:t>
            </a:r>
          </a:p>
          <a:p>
            <a:pPr marL="968375" lvl="2" indent="-341313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Must Be Used for Research </a:t>
            </a:r>
            <a:r>
              <a:rPr lang="en-US" sz="2800" u="sng" dirty="0" smtClean="0">
                <a:latin typeface="+mn-lt"/>
              </a:rPr>
              <a:t>Not</a:t>
            </a:r>
            <a:r>
              <a:rPr lang="en-US" sz="2800" dirty="0" smtClean="0">
                <a:latin typeface="+mn-lt"/>
              </a:rPr>
              <a:t> Market Research</a:t>
            </a:r>
            <a:endParaRPr lang="en-US" sz="2800" dirty="0">
              <a:latin typeface="+mn-lt"/>
            </a:endParaRPr>
          </a:p>
          <a:p>
            <a:pPr marL="1200150" lvl="2" indent="-342900">
              <a:lnSpc>
                <a:spcPct val="150000"/>
              </a:lnSpc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36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the Texas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 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sz="3200" i="1" dirty="0" smtClean="0">
                <a:solidFill>
                  <a:srgbClr val="C00000"/>
                </a:solidFill>
                <a:latin typeface="+mj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Target Audience: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Faculty Who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H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ave 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D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isclosed IP</a:t>
            </a:r>
          </a:p>
          <a:p>
            <a:pPr lvl="1">
              <a:spcBef>
                <a:spcPts val="0"/>
              </a:spcBef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Faculty Engaged in Research with Commercial Applications</a:t>
            </a:r>
          </a:p>
          <a:p>
            <a:pPr lvl="1">
              <a:spcBef>
                <a:spcPts val="0"/>
              </a:spcBef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Small Businesses Licensing IP from the University</a:t>
            </a:r>
          </a:p>
          <a:p>
            <a:pPr lvl="1">
              <a:spcBef>
                <a:spcPts val="0"/>
              </a:spcBef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Student and Alumni Entrepreneurs</a:t>
            </a:r>
          </a:p>
          <a:p>
            <a:pPr lvl="1">
              <a:spcBef>
                <a:spcPts val="0"/>
              </a:spcBef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Venture Capitalists</a:t>
            </a:r>
          </a:p>
          <a:p>
            <a:pPr lvl="1">
              <a:spcBef>
                <a:spcPts val="0"/>
              </a:spcBef>
            </a:pPr>
            <a:endParaRPr lang="en-US" sz="2800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Angel Investors</a:t>
            </a:r>
          </a:p>
          <a:p>
            <a:pPr lvl="1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n-lt"/>
                <a:cs typeface="Arial" panose="020B0604020202020204" pitchFamily="34" charset="0"/>
              </a:rPr>
              <a:t>SBIR/STTR </a:t>
            </a:r>
            <a:r>
              <a:rPr lang="en-US" sz="3100" i="1" dirty="0">
                <a:solidFill>
                  <a:srgbClr val="EE0000"/>
                </a:solidFill>
                <a:latin typeface="+mn-lt"/>
                <a:cs typeface="Arial" panose="020B0604020202020204" pitchFamily="34" charset="0"/>
              </a:rPr>
              <a:t>Resource Center </a:t>
            </a:r>
            <a:br>
              <a:rPr lang="en-US" sz="3100" i="1" dirty="0">
                <a:solidFill>
                  <a:srgbClr val="EE0000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EE0000"/>
                </a:solidFill>
                <a:latin typeface="+mn-lt"/>
                <a:cs typeface="Arial" panose="020B0604020202020204" pitchFamily="34" charset="0"/>
              </a:rPr>
              <a:t>	Serving the Texas </a:t>
            </a:r>
            <a:r>
              <a:rPr lang="en-US" sz="3100" i="1" dirty="0" smtClean="0">
                <a:solidFill>
                  <a:srgbClr val="EE0000"/>
                </a:solidFill>
                <a:latin typeface="+mn-lt"/>
                <a:cs typeface="Arial" panose="020B0604020202020204" pitchFamily="34" charset="0"/>
              </a:rPr>
              <a:t>Tech System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</a:b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8575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For Questions, please contact: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 smtClean="0">
                <a:latin typeface="+mn-lt"/>
                <a:cs typeface="Arial" panose="020B0604020202020204" pitchFamily="34" charset="0"/>
              </a:rPr>
              <a:t>	Susan </a:t>
            </a:r>
            <a:r>
              <a:rPr lang="en-US" sz="3400" dirty="0">
                <a:latin typeface="+mn-lt"/>
                <a:cs typeface="Arial" panose="020B0604020202020204" pitchFamily="34" charset="0"/>
              </a:rPr>
              <a:t>Malone Back, PhD, </a:t>
            </a:r>
            <a:r>
              <a:rPr lang="en-US" sz="3400" dirty="0" smtClean="0">
                <a:latin typeface="+mn-lt"/>
                <a:cs typeface="Arial" panose="020B0604020202020204" pitchFamily="34" charset="0"/>
              </a:rPr>
              <a:t>MBA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i="1" dirty="0">
                <a:latin typeface="+mn-lt"/>
                <a:cs typeface="Arial" panose="020B0604020202020204" pitchFamily="34" charset="0"/>
              </a:rPr>
              <a:t>	</a:t>
            </a:r>
            <a:r>
              <a:rPr lang="en-US" sz="3400" dirty="0" smtClean="0">
                <a:latin typeface="+mn-lt"/>
                <a:cs typeface="Arial" panose="020B0604020202020204" pitchFamily="34" charset="0"/>
              </a:rPr>
              <a:t>Director</a:t>
            </a:r>
            <a:r>
              <a:rPr lang="en-US" sz="3400" dirty="0">
                <a:latin typeface="+mn-lt"/>
                <a:cs typeface="Arial" panose="020B0604020202020204" pitchFamily="34" charset="0"/>
              </a:rPr>
              <a:t>, SBIR/STTR Resource Center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 smtClean="0">
                <a:latin typeface="+mn-lt"/>
                <a:cs typeface="Arial" panose="020B0604020202020204" pitchFamily="34" charset="0"/>
              </a:rPr>
              <a:t>	Office </a:t>
            </a:r>
            <a:r>
              <a:rPr lang="en-US" sz="3400" dirty="0">
                <a:latin typeface="+mn-lt"/>
                <a:cs typeface="Arial" panose="020B0604020202020204" pitchFamily="34" charset="0"/>
              </a:rPr>
              <a:t>of Research Commercialization </a:t>
            </a:r>
            <a:r>
              <a:rPr lang="en-US" sz="3400" dirty="0" smtClean="0">
                <a:latin typeface="+mn-lt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>
                <a:latin typeface="+mn-lt"/>
                <a:cs typeface="Arial" panose="020B0604020202020204" pitchFamily="34" charset="0"/>
              </a:rPr>
              <a:t>	</a:t>
            </a:r>
            <a:r>
              <a:rPr lang="en-US" sz="3400" dirty="0" smtClean="0">
                <a:latin typeface="+mn-lt"/>
                <a:cs typeface="Arial" panose="020B0604020202020204" pitchFamily="34" charset="0"/>
              </a:rPr>
              <a:t>Texas Tech University System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>
                <a:latin typeface="+mn-lt"/>
                <a:cs typeface="Arial" panose="020B0604020202020204" pitchFamily="34" charset="0"/>
              </a:rPr>
              <a:t>	</a:t>
            </a:r>
            <a:r>
              <a:rPr lang="en-US" sz="3400" dirty="0" smtClean="0">
                <a:latin typeface="+mn-lt"/>
                <a:cs typeface="Arial" panose="020B0604020202020204" pitchFamily="34" charset="0"/>
              </a:rPr>
              <a:t>MS 42007</a:t>
            </a:r>
            <a:endParaRPr lang="en-US" sz="34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 smtClean="0">
                <a:latin typeface="+mn-lt"/>
                <a:cs typeface="Arial" panose="020B0604020202020204" pitchFamily="34" charset="0"/>
              </a:rPr>
              <a:t>	Lubbock, TX 79414</a:t>
            </a:r>
            <a:endParaRPr lang="en-US" sz="34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dirty="0" smtClean="0">
                <a:latin typeface="+mn-lt"/>
                <a:cs typeface="Arial" panose="020B0604020202020204" pitchFamily="34" charset="0"/>
              </a:rPr>
              <a:t>	806.834.4789</a:t>
            </a:r>
            <a:endParaRPr lang="en-US" sz="3400" dirty="0"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400" i="1" u="sng" dirty="0" smtClean="0">
                <a:latin typeface="+mn-lt"/>
                <a:cs typeface="Arial" panose="020B0604020202020204" pitchFamily="34" charset="0"/>
                <a:hlinkClick r:id="rId2"/>
              </a:rPr>
              <a:t>Susan.Back@ttu.edu</a:t>
            </a:r>
            <a:endParaRPr lang="en-US" sz="3400" dirty="0">
              <a:latin typeface="+mn-lt"/>
              <a:cs typeface="Arial" panose="020B0604020202020204" pitchFamily="34" charset="0"/>
            </a:endParaRPr>
          </a:p>
          <a:p>
            <a:pPr marL="285750" lvl="1" indent="0">
              <a:buNone/>
            </a:pPr>
            <a:endParaRPr lang="en-US" sz="3000" b="1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the Texas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 </a:t>
            </a:r>
            <a:r>
              <a:rPr lang="en-US" sz="31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1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5955"/>
            <a:ext cx="8229600" cy="480204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Services:</a:t>
            </a:r>
            <a:endParaRPr lang="en-US" b="1" dirty="0" smtClean="0">
              <a:latin typeface="+mn-lt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Educational Forums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Proposal Preparation Information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Networking</a:t>
            </a:r>
          </a:p>
          <a:p>
            <a:pPr lvl="1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Collaboration with</a:t>
            </a:r>
          </a:p>
          <a:p>
            <a:pPr lvl="2">
              <a:spcBef>
                <a:spcPts val="600"/>
              </a:spcBef>
            </a:pPr>
            <a:r>
              <a:rPr lang="en-US" sz="2400" b="1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Small Business Administration</a:t>
            </a:r>
          </a:p>
          <a:p>
            <a:pPr lvl="2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 Small Business Development Centers </a:t>
            </a:r>
          </a:p>
          <a:p>
            <a:pPr lvl="2">
              <a:spcBef>
                <a:spcPts val="600"/>
              </a:spcBef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Angel Networks</a:t>
            </a:r>
          </a:p>
          <a:p>
            <a:pPr lvl="1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95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en-US" sz="3100" i="1" dirty="0" smtClean="0">
                <a:solidFill>
                  <a:srgbClr val="EE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the Texas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 </a:t>
            </a:r>
            <a:r>
              <a:rPr lang="en-US" sz="3200" i="1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en-US" sz="3200" i="1" dirty="0" smtClean="0">
                <a:solidFill>
                  <a:srgbClr val="C00000"/>
                </a:solidFill>
                <a:latin typeface="+mj-lt"/>
              </a:rPr>
            </a:br>
            <a:r>
              <a:rPr lang="en-US" sz="3200" i="1" dirty="0">
                <a:solidFill>
                  <a:srgbClr val="C00000"/>
                </a:solidFill>
                <a:latin typeface="+mn-lt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830"/>
            <a:ext cx="8229600" cy="494198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Purpose of Federal SBIR Program: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Stimulate Technological Innovation in </a:t>
            </a:r>
            <a:r>
              <a:rPr lang="en-US" sz="2800" b="1" u="sng" dirty="0">
                <a:latin typeface="+mn-lt"/>
                <a:cs typeface="Arial" panose="020B0604020202020204" pitchFamily="34" charset="0"/>
              </a:rPr>
              <a:t>Private Sector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Meet  Federal R&amp;D Needs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Increase Private-Sector </a:t>
            </a:r>
            <a:r>
              <a:rPr lang="en-US" sz="2800" b="1" u="sng" dirty="0">
                <a:latin typeface="+mn-lt"/>
                <a:cs typeface="Arial" panose="020B0604020202020204" pitchFamily="34" charset="0"/>
              </a:rPr>
              <a:t>Commercialization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 of Innovations Derived from Federal R &amp; D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Improve the </a:t>
            </a:r>
            <a:r>
              <a:rPr lang="en-US" sz="2800" b="1" u="sng" dirty="0">
                <a:latin typeface="+mn-lt"/>
                <a:cs typeface="Arial" panose="020B0604020202020204" pitchFamily="34" charset="0"/>
              </a:rPr>
              <a:t>Return on Investment</a:t>
            </a:r>
            <a:r>
              <a:rPr lang="en-US" sz="2800" b="1" dirty="0">
                <a:latin typeface="+mn-lt"/>
                <a:cs typeface="Arial" panose="020B0604020202020204" pitchFamily="34" charset="0"/>
              </a:rPr>
              <a:t> from Federally-Funded Research for Economic and Social Benefits to the U.S</a:t>
            </a: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.</a:t>
            </a:r>
            <a:endParaRPr lang="en-US" sz="2800" b="1" u="sng" dirty="0">
              <a:latin typeface="+mn-lt"/>
              <a:cs typeface="Arial" panose="020B0604020202020204" pitchFamily="34" charset="0"/>
            </a:endParaRPr>
          </a:p>
          <a:p>
            <a:pPr marL="0" lvl="1" indent="0">
              <a:buNone/>
            </a:pPr>
            <a:endParaRPr lang="en-US" sz="1200" b="1" u="sng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9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767" y="1603024"/>
            <a:ext cx="8311987" cy="5000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Purpose of Federal 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STTR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Program</a:t>
            </a:r>
            <a:r>
              <a:rPr lang="en-US" sz="30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+mn-lt"/>
                <a:cs typeface="Arial" panose="020B0604020202020204" pitchFamily="34" charset="0"/>
              </a:rPr>
              <a:t>nother </a:t>
            </a:r>
            <a:r>
              <a:rPr lang="en-US" dirty="0">
                <a:latin typeface="+mn-lt"/>
                <a:cs typeface="Arial" panose="020B0604020202020204" pitchFamily="34" charset="0"/>
              </a:rPr>
              <a:t>Venue for Expanding Funding Opportunities for Federal R&amp;D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Expansion of Public/Private Partnership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Joint Venture Opportunities for Small Businesses and Nonprofit Research Orgs</a:t>
            </a: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Small Business Must Collaborate with a Research Institution in Phase I </a:t>
            </a:r>
            <a:r>
              <a:rPr lang="en-US" u="sng" dirty="0">
                <a:latin typeface="+mn-lt"/>
                <a:cs typeface="Arial" panose="020B0604020202020204" pitchFamily="34" charset="0"/>
              </a:rPr>
              <a:t>and</a:t>
            </a:r>
            <a:r>
              <a:rPr lang="en-US" dirty="0">
                <a:latin typeface="+mn-lt"/>
                <a:cs typeface="Arial" panose="020B0604020202020204" pitchFamily="34" charset="0"/>
              </a:rPr>
              <a:t> Phase II</a:t>
            </a:r>
          </a:p>
          <a:p>
            <a:pPr marL="0" indent="0"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32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2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32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</a:t>
            </a:r>
            <a:r>
              <a:rPr lang="en-US" sz="32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System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1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Resource Center </a:t>
            </a:r>
            <a:b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28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28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en-US" sz="33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SBIR/STTR Source of Funding: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 smtClean="0">
              <a:solidFill>
                <a:schemeClr val="accent2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SBIR</a:t>
            </a: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Agencies with Extramural R&amp;D </a:t>
            </a: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 &gt; 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$100 </a:t>
            </a: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Million:</a:t>
            </a:r>
          </a:p>
          <a:p>
            <a:pPr marL="120015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Required 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to </a:t>
            </a:r>
            <a:r>
              <a:rPr lang="en-US" sz="3000" b="1" u="sng" dirty="0">
                <a:latin typeface="+mn-lt"/>
                <a:cs typeface="Arial" panose="020B0604020202020204" pitchFamily="34" charset="0"/>
              </a:rPr>
              <a:t>Allocate 3</a:t>
            </a:r>
            <a:r>
              <a:rPr lang="en-US" sz="3000" b="1" u="sng" dirty="0" smtClean="0">
                <a:latin typeface="+mn-lt"/>
                <a:cs typeface="Arial" panose="020B0604020202020204" pitchFamily="34" charset="0"/>
              </a:rPr>
              <a:t>% </a:t>
            </a:r>
            <a:r>
              <a:rPr lang="en-US" sz="3000" b="1" u="sng" dirty="0">
                <a:latin typeface="+mn-lt"/>
                <a:cs typeface="Arial" panose="020B0604020202020204" pitchFamily="34" charset="0"/>
              </a:rPr>
              <a:t>to SBIR</a:t>
            </a:r>
            <a:r>
              <a:rPr lang="en-US" sz="3000" b="1" i="1" u="sng" dirty="0">
                <a:latin typeface="+mn-lt"/>
                <a:cs typeface="Arial" panose="020B0604020202020204" pitchFamily="34" charset="0"/>
              </a:rPr>
              <a:t>: </a:t>
            </a:r>
          </a:p>
          <a:p>
            <a:pPr marL="1257300" lvl="2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dirty="0">
                <a:latin typeface="+mn-lt"/>
                <a:cs typeface="Arial" panose="020B0604020202020204" pitchFamily="34" charset="0"/>
              </a:rPr>
              <a:t>Will increase to </a:t>
            </a:r>
            <a:r>
              <a:rPr lang="en-US" sz="3000" u="sng" dirty="0">
                <a:latin typeface="+mn-lt"/>
                <a:cs typeface="Arial" panose="020B0604020202020204" pitchFamily="34" charset="0"/>
              </a:rPr>
              <a:t>3.2% by FY 2017</a:t>
            </a:r>
          </a:p>
          <a:p>
            <a:pPr marL="457200" lvl="1" indent="0">
              <a:spcBef>
                <a:spcPts val="600"/>
              </a:spcBef>
              <a:buNone/>
            </a:pPr>
            <a:endParaRPr lang="en-US" sz="3000" b="1" dirty="0">
              <a:latin typeface="+mn-lt"/>
              <a:cs typeface="Arial" panose="020B0604020202020204" pitchFamily="34" charset="0"/>
            </a:endParaRPr>
          </a:p>
          <a:p>
            <a:pPr lvl="1" indent="-457200">
              <a:spcBef>
                <a:spcPts val="600"/>
              </a:spcBef>
            </a:pPr>
            <a:r>
              <a:rPr lang="en-US" sz="3000" b="1" u="sng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STTR</a:t>
            </a: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: 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Agencies With Budgets &gt; $1 </a:t>
            </a:r>
            <a:r>
              <a:rPr lang="en-US" sz="3000" b="1" u="sng" dirty="0">
                <a:latin typeface="+mn-lt"/>
                <a:cs typeface="Arial" panose="020B0604020202020204" pitchFamily="34" charset="0"/>
              </a:rPr>
              <a:t>Billion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 </a:t>
            </a:r>
          </a:p>
          <a:p>
            <a:pPr lvl="1" indent="-457200">
              <a:spcBef>
                <a:spcPts val="600"/>
              </a:spcBef>
            </a:pPr>
            <a:r>
              <a:rPr lang="en-US" sz="3000" b="1" dirty="0" smtClean="0">
                <a:latin typeface="+mn-lt"/>
                <a:cs typeface="Arial" panose="020B0604020202020204" pitchFamily="34" charset="0"/>
              </a:rPr>
              <a:t>Required to Set </a:t>
            </a:r>
            <a:r>
              <a:rPr lang="en-US" sz="3000" b="1" dirty="0">
                <a:latin typeface="+mn-lt"/>
                <a:cs typeface="Arial" panose="020B0604020202020204" pitchFamily="34" charset="0"/>
              </a:rPr>
              <a:t>Aside </a:t>
            </a:r>
            <a:r>
              <a:rPr lang="en-US" sz="3000" b="1" u="sng" dirty="0">
                <a:latin typeface="+mn-lt"/>
                <a:cs typeface="Arial" panose="020B0604020202020204" pitchFamily="34" charset="0"/>
              </a:rPr>
              <a:t>0.45% </a:t>
            </a:r>
            <a:endParaRPr lang="en-US" sz="30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endParaRPr lang="en-US" sz="2600" b="1" dirty="0" smtClean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Each </a:t>
            </a:r>
            <a:r>
              <a:rPr lang="en-US" sz="3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Agency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Has Slightly Different Guidelines</a:t>
            </a:r>
            <a:endParaRPr lang="en-US" sz="3000" b="1" dirty="0">
              <a:solidFill>
                <a:schemeClr val="accent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endParaRPr lang="en-US" dirty="0">
              <a:latin typeface="+mn-l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Resource Center </a:t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</a:t>
            </a:r>
            <a:r>
              <a:rPr lang="en-US" sz="31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1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sz="31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" y="1690830"/>
            <a:ext cx="8144933" cy="5051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SBIR Agencies</a:t>
            </a:r>
            <a:endParaRPr lang="en-US" sz="3600" dirty="0" smtClean="0">
              <a:latin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Agriculture							- DHHS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Transportation						- DHS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Education								- EPA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Defense								- NASA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Energy									- NSF</a:t>
            </a:r>
          </a:p>
          <a:p>
            <a:pPr marL="0" indent="0">
              <a:buNone/>
            </a:pPr>
            <a:r>
              <a:rPr lang="en-US" sz="3600" dirty="0" smtClean="0">
                <a:latin typeface="+mn-lt"/>
              </a:rPr>
              <a:t>- NIST								</a:t>
            </a:r>
            <a:r>
              <a:rPr lang="en-US" sz="3600" dirty="0">
                <a:latin typeface="+mn-lt"/>
              </a:rPr>
              <a:t>	</a:t>
            </a:r>
            <a:r>
              <a:rPr lang="en-US" sz="3600" dirty="0" smtClean="0">
                <a:latin typeface="+mn-lt"/>
              </a:rPr>
              <a:t>	- NOAA</a:t>
            </a:r>
            <a:r>
              <a:rPr lang="en-US" sz="3300" dirty="0" smtClean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	</a:t>
            </a:r>
            <a:r>
              <a:rPr lang="en-US" dirty="0" smtClean="0"/>
              <a:t>						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8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SBIR/STTR </a:t>
            </a: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Resource Center </a:t>
            </a:r>
            <a:b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	Serving the Texas </a:t>
            </a:r>
            <a:r>
              <a:rPr lang="en-US" sz="3100" i="1" dirty="0" smtClean="0">
                <a:solidFill>
                  <a:srgbClr val="EE0000"/>
                </a:solidFill>
                <a:latin typeface="+mj-lt"/>
                <a:cs typeface="Arial" panose="020B0604020202020204" pitchFamily="34" charset="0"/>
              </a:rPr>
              <a:t>Tech System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8675"/>
            <a:ext cx="8229600" cy="5073507"/>
          </a:xfrm>
        </p:spPr>
        <p:txBody>
          <a:bodyPr>
            <a:normAutofit/>
          </a:bodyPr>
          <a:lstStyle/>
          <a:p>
            <a:pPr marL="287338" lvl="2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STTR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Agencies</a:t>
            </a:r>
            <a:endParaRPr lang="en-US" sz="2400" dirty="0">
              <a:cs typeface="Arial" panose="020B0604020202020204" pitchFamily="34" charset="0"/>
            </a:endParaRPr>
          </a:p>
          <a:p>
            <a:pPr marL="685800" lvl="2" indent="0">
              <a:buNone/>
            </a:pPr>
            <a:endParaRPr lang="en-US" sz="24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Defense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Energy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NASA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 smtClean="0">
                <a:latin typeface="+mn-lt"/>
                <a:cs typeface="Arial" panose="020B0604020202020204" pitchFamily="34" charset="0"/>
              </a:rPr>
              <a:t>NSF</a:t>
            </a: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endParaRPr lang="en-US" sz="2800" b="1" dirty="0">
              <a:latin typeface="+mn-lt"/>
              <a:cs typeface="Arial" panose="020B0604020202020204" pitchFamily="34" charset="0"/>
            </a:endParaRPr>
          </a:p>
          <a:p>
            <a:pPr marL="800100" lvl="1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b="1" dirty="0">
                <a:latin typeface="+mn-lt"/>
                <a:cs typeface="Arial" panose="020B0604020202020204" pitchFamily="34" charset="0"/>
              </a:rPr>
              <a:t>Health &amp; Human Services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i="1" dirty="0" smtClean="0">
                <a:solidFill>
                  <a:srgbClr val="E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i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SBIR/STTR </a:t>
            </a:r>
            <a:r>
              <a:rPr lang="en-US" sz="3100" i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Center </a:t>
            </a:r>
            <a:br>
              <a:rPr lang="en-US" sz="3100" i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i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Serving the Texas Tech </a:t>
            </a:r>
            <a:r>
              <a:rPr lang="en-US" sz="3100" i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lvl="1" indent="0" algn="ctr">
              <a:buNone/>
            </a:pP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Examples of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Agency Differences </a:t>
            </a:r>
            <a:endParaRPr lang="en-US" sz="3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dirty="0" smtClean="0"/>
              <a:t>NIH:		Prefers Highly Significant Product/ Low Risk</a:t>
            </a:r>
            <a:endParaRPr lang="en-US" dirty="0"/>
          </a:p>
          <a:p>
            <a:r>
              <a:rPr lang="en-US" dirty="0" smtClean="0"/>
              <a:t>NSF: 	Prefers </a:t>
            </a:r>
            <a:r>
              <a:rPr lang="en-US" dirty="0"/>
              <a:t>Highly Significant Product/ </a:t>
            </a:r>
            <a:r>
              <a:rPr lang="en-US" dirty="0" smtClean="0"/>
              <a:t>High </a:t>
            </a:r>
            <a:r>
              <a:rPr lang="en-US" dirty="0"/>
              <a:t>Risk</a:t>
            </a:r>
          </a:p>
          <a:p>
            <a:r>
              <a:rPr lang="en-US" dirty="0" smtClean="0"/>
              <a:t>DoD: 	Contracts with Specifications/Low Risk	</a:t>
            </a:r>
          </a:p>
          <a:p>
            <a:r>
              <a:rPr lang="en-US" sz="2900" b="1" dirty="0" smtClean="0"/>
              <a:t>Some Award </a:t>
            </a:r>
            <a:r>
              <a:rPr lang="en-US" sz="2900" b="1" u="sng" dirty="0" smtClean="0"/>
              <a:t>Only Grants</a:t>
            </a:r>
            <a:r>
              <a:rPr lang="en-US" sz="2900" dirty="0"/>
              <a:t> </a:t>
            </a:r>
            <a:r>
              <a:rPr lang="en-US" sz="2900" dirty="0" smtClean="0"/>
              <a:t>- </a:t>
            </a:r>
            <a:r>
              <a:rPr lang="en-US" sz="2900" b="1" dirty="0" smtClean="0"/>
              <a:t>NSF</a:t>
            </a:r>
          </a:p>
          <a:p>
            <a:r>
              <a:rPr lang="en-US" sz="2900" dirty="0" smtClean="0"/>
              <a:t>Some Award </a:t>
            </a:r>
            <a:r>
              <a:rPr lang="en-US" sz="2900" u="sng" dirty="0" smtClean="0"/>
              <a:t>Only Contracts</a:t>
            </a:r>
            <a:r>
              <a:rPr lang="en-US" sz="2900" dirty="0"/>
              <a:t> </a:t>
            </a:r>
            <a:r>
              <a:rPr lang="en-US" sz="2900" dirty="0" smtClean="0"/>
              <a:t>- DoD</a:t>
            </a:r>
          </a:p>
          <a:p>
            <a:r>
              <a:rPr lang="en-US" sz="2900" b="1" dirty="0" smtClean="0"/>
              <a:t>Some Award </a:t>
            </a:r>
            <a:r>
              <a:rPr lang="en-US" sz="2900" b="1" u="sng" dirty="0" smtClean="0"/>
              <a:t>Both</a:t>
            </a:r>
            <a:r>
              <a:rPr lang="en-US" sz="2900" dirty="0"/>
              <a:t> </a:t>
            </a:r>
            <a:r>
              <a:rPr lang="en-US" sz="2900" dirty="0" smtClean="0"/>
              <a:t>- </a:t>
            </a:r>
            <a:r>
              <a:rPr lang="en-US" sz="2900" b="1" dirty="0" smtClean="0"/>
              <a:t>NIH</a:t>
            </a:r>
          </a:p>
          <a:p>
            <a:pPr marL="0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5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</TotalTime>
  <Words>748</Words>
  <Application>Microsoft Office PowerPoint</Application>
  <PresentationFormat>On-screen Show (4:3)</PresentationFormat>
  <Paragraphs>176</Paragraphs>
  <Slides>20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 Unicode MS</vt:lpstr>
      <vt:lpstr>Arial</vt:lpstr>
      <vt:lpstr>Calibri</vt:lpstr>
      <vt:lpstr>Courier New</vt:lpstr>
      <vt:lpstr>Times New Roman</vt:lpstr>
      <vt:lpstr>Wingdings</vt:lpstr>
      <vt:lpstr>Wingdings 3</vt:lpstr>
      <vt:lpstr>Office Theme</vt:lpstr>
      <vt:lpstr>1_Custom Design</vt:lpstr>
      <vt:lpstr>Custom Design</vt:lpstr>
      <vt:lpstr>Small Business Innovation Research Small Business Technology Transfer Research </vt:lpstr>
      <vt:lpstr> SBIR/STTR Resource Center   Serving the Texas Tech System   </vt:lpstr>
      <vt:lpstr> SBIR/STTR Resource Center   Serving the Texas Tech System   </vt:lpstr>
      <vt:lpstr> SBIR/STTR Resource Center   Serving the Texas Tech System   </vt:lpstr>
      <vt:lpstr>SBIR/STTR Resource Center   Serving the Texas Tech System</vt:lpstr>
      <vt:lpstr>SBIR/STTR Resource Center   Serving the Texas Tech System</vt:lpstr>
      <vt:lpstr> SBIR/STTR Resource Center   Serving the Texas Tech System </vt:lpstr>
      <vt:lpstr> SBIR/STTR Resource Center   Serving the Texas Tech System </vt:lpstr>
      <vt:lpstr> SBIR/STTR Resource Center   Serving the Texas Tech System </vt:lpstr>
      <vt:lpstr>SBIR/STTR Resource Center   Serving the Texas Tech System</vt:lpstr>
      <vt:lpstr>SBIR/STTR Resource Center   Serving the Texas Tech System</vt:lpstr>
      <vt:lpstr>SBIR/STTR Resource Center   Serving the Texas Tech System</vt:lpstr>
      <vt:lpstr>SBIR/STTR Resource Center   Serving the Texas Tech System</vt:lpstr>
      <vt:lpstr>SBIR/STTR Resource Center   Serving the Texas Tech System </vt:lpstr>
      <vt:lpstr> SBIR/STTR Resource Center   Serving the Texas Tech System </vt:lpstr>
      <vt:lpstr>SBIR/STTR Resource Center   Serving the Texas Tech System </vt:lpstr>
      <vt:lpstr>SBIR/STTR Resource Center   Serving the Texas Tech System </vt:lpstr>
      <vt:lpstr>SBIR/STTR Resource Center   Serving the Texas Tech System </vt:lpstr>
      <vt:lpstr>SBIR/STTR Resource Center   Serving the Texas Tech University System  </vt:lpstr>
      <vt:lpstr> SBIR/STTR Resource Center   Serving the Texas Tech System </vt:lpstr>
    </vt:vector>
  </TitlesOfParts>
  <Company>TTU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Simmons</dc:creator>
  <cp:lastModifiedBy>Mary</cp:lastModifiedBy>
  <cp:revision>113</cp:revision>
  <dcterms:created xsi:type="dcterms:W3CDTF">2013-02-18T16:44:51Z</dcterms:created>
  <dcterms:modified xsi:type="dcterms:W3CDTF">2016-02-29T13:51:49Z</dcterms:modified>
</cp:coreProperties>
</file>