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handoutMasterIdLst>
    <p:handoutMasterId r:id="rId12"/>
  </p:handoutMasterIdLst>
  <p:sldIdLst>
    <p:sldId id="256" r:id="rId2"/>
    <p:sldId id="276" r:id="rId3"/>
    <p:sldId id="273" r:id="rId4"/>
    <p:sldId id="267" r:id="rId5"/>
    <p:sldId id="269" r:id="rId6"/>
    <p:sldId id="277" r:id="rId7"/>
    <p:sldId id="259" r:id="rId8"/>
    <p:sldId id="264" r:id="rId9"/>
    <p:sldId id="268" r:id="rId10"/>
  </p:sldIdLst>
  <p:sldSz cx="9144000" cy="6858000" type="screen4x3"/>
  <p:notesSz cx="7315200" cy="96012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3399"/>
    <a:srgbClr val="336699"/>
    <a:srgbClr val="008080"/>
    <a:srgbClr val="009999"/>
    <a:srgbClr val="FF99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638B1855-1B75-4FBE-930C-398BA8C253C6}" styleName="Themed Style 2 - Accent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36" autoAdjust="0"/>
    <p:restoredTop sz="94590" autoAdjust="0"/>
  </p:normalViewPr>
  <p:slideViewPr>
    <p:cSldViewPr>
      <p:cViewPr>
        <p:scale>
          <a:sx n="70" d="100"/>
          <a:sy n="70" d="100"/>
        </p:scale>
        <p:origin x="-948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8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57" tIns="48328" rIns="96657" bIns="48328" numCol="1" anchor="t" anchorCtr="0" compatLnSpc="1">
            <a:prstTxWarp prst="textNoShape">
              <a:avLst/>
            </a:prstTxWarp>
          </a:bodyPr>
          <a:lstStyle>
            <a:lvl1pPr defTabSz="966788" eaLnBrk="0" hangingPunct="0">
              <a:defRPr sz="12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44963" y="0"/>
            <a:ext cx="3170237" cy="48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57" tIns="48328" rIns="96657" bIns="48328" numCol="1" anchor="t" anchorCtr="0" compatLnSpc="1">
            <a:prstTxWarp prst="textNoShape">
              <a:avLst/>
            </a:prstTxWarp>
          </a:bodyPr>
          <a:lstStyle>
            <a:lvl1pPr algn="r" defTabSz="966788" eaLnBrk="0" hangingPunct="0">
              <a:defRPr sz="12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741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20188"/>
            <a:ext cx="3170238" cy="481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57" tIns="48328" rIns="96657" bIns="48328" numCol="1" anchor="b" anchorCtr="0" compatLnSpc="1">
            <a:prstTxWarp prst="textNoShape">
              <a:avLst/>
            </a:prstTxWarp>
          </a:bodyPr>
          <a:lstStyle>
            <a:lvl1pPr defTabSz="966788" eaLnBrk="0" hangingPunct="0">
              <a:defRPr sz="12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741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44963" y="9120188"/>
            <a:ext cx="3170237" cy="481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57" tIns="48328" rIns="96657" bIns="48328" numCol="1" anchor="b" anchorCtr="0" compatLnSpc="1">
            <a:prstTxWarp prst="textNoShape">
              <a:avLst/>
            </a:prstTxWarp>
          </a:bodyPr>
          <a:lstStyle>
            <a:lvl1pPr algn="r" defTabSz="966788" eaLnBrk="0" hangingPunct="0">
              <a:defRPr sz="1200"/>
            </a:lvl1pPr>
          </a:lstStyle>
          <a:p>
            <a:pPr>
              <a:defRPr/>
            </a:pPr>
            <a:fld id="{DF30B16B-3E69-48DC-8C16-4A9F74E48E9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7879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8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57" tIns="48328" rIns="96657" bIns="48328" numCol="1" anchor="t" anchorCtr="0" compatLnSpc="1">
            <a:prstTxWarp prst="textNoShape">
              <a:avLst/>
            </a:prstTxWarp>
          </a:bodyPr>
          <a:lstStyle>
            <a:lvl1pPr defTabSz="966788" eaLnBrk="0" hangingPunct="0">
              <a:defRPr sz="12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4963" y="0"/>
            <a:ext cx="3170237" cy="48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57" tIns="48328" rIns="96657" bIns="48328" numCol="1" anchor="t" anchorCtr="0" compatLnSpc="1">
            <a:prstTxWarp prst="textNoShape">
              <a:avLst/>
            </a:prstTxWarp>
          </a:bodyPr>
          <a:lstStyle>
            <a:lvl1pPr algn="r" defTabSz="966788" eaLnBrk="0" hangingPunct="0">
              <a:defRPr sz="12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43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7300" y="720725"/>
            <a:ext cx="4800600" cy="3600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36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74725" y="4560888"/>
            <a:ext cx="5365750" cy="4319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57" tIns="48328" rIns="96657" bIns="4832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536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20188"/>
            <a:ext cx="3170238" cy="481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57" tIns="48328" rIns="96657" bIns="48328" numCol="1" anchor="b" anchorCtr="0" compatLnSpc="1">
            <a:prstTxWarp prst="textNoShape">
              <a:avLst/>
            </a:prstTxWarp>
          </a:bodyPr>
          <a:lstStyle>
            <a:lvl1pPr defTabSz="966788" eaLnBrk="0" hangingPunct="0">
              <a:defRPr sz="12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536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4963" y="9120188"/>
            <a:ext cx="3170237" cy="481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57" tIns="48328" rIns="96657" bIns="48328" numCol="1" anchor="b" anchorCtr="0" compatLnSpc="1">
            <a:prstTxWarp prst="textNoShape">
              <a:avLst/>
            </a:prstTxWarp>
          </a:bodyPr>
          <a:lstStyle>
            <a:lvl1pPr algn="r" defTabSz="966788" eaLnBrk="0" hangingPunct="0">
              <a:defRPr sz="1200"/>
            </a:lvl1pPr>
          </a:lstStyle>
          <a:p>
            <a:pPr>
              <a:defRPr/>
            </a:pPr>
            <a:fld id="{22A89566-B16E-459D-9411-3E99FC91841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894672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66788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66788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66788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66788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</a:pPr>
            <a:fld id="{316DC586-6431-4AB8-B405-0C0C9C66A453}" type="slidenum">
              <a:rPr kumimoji="0" lang="en-US" altLang="en-US" smtClean="0">
                <a:latin typeface="Times New Roman" pitchFamily="18" charset="0"/>
              </a:rPr>
              <a:pPr>
                <a:spcBef>
                  <a:spcPct val="0"/>
                </a:spcBef>
              </a:pPr>
              <a:t>1</a:t>
            </a:fld>
            <a:endParaRPr kumimoji="0" lang="en-US" altLang="en-US" dirty="0" smtClean="0">
              <a:latin typeface="Times New Roman" pitchFamily="18" charset="0"/>
            </a:endParaRPr>
          </a:p>
        </p:txBody>
      </p:sp>
      <p:sp>
        <p:nvSpPr>
          <p:cNvPr id="15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66788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66788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66788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66788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</a:pPr>
            <a:fld id="{316DC586-6431-4AB8-B405-0C0C9C66A453}" type="slidenum">
              <a:rPr kumimoji="0" lang="en-US" altLang="en-US" smtClean="0">
                <a:latin typeface="Times New Roman" pitchFamily="18" charset="0"/>
              </a:rPr>
              <a:pPr>
                <a:spcBef>
                  <a:spcPct val="0"/>
                </a:spcBef>
              </a:pPr>
              <a:t>2</a:t>
            </a:fld>
            <a:endParaRPr kumimoji="0" lang="en-US" altLang="en-US" dirty="0" smtClean="0">
              <a:latin typeface="Times New Roman" pitchFamily="18" charset="0"/>
            </a:endParaRPr>
          </a:p>
        </p:txBody>
      </p:sp>
      <p:sp>
        <p:nvSpPr>
          <p:cNvPr id="15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2"/>
          <p:cNvSpPr>
            <a:spLocks noChangeShapeType="1"/>
          </p:cNvSpPr>
          <p:nvPr/>
        </p:nvSpPr>
        <p:spPr bwMode="auto">
          <a:xfrm>
            <a:off x="0" y="1708150"/>
            <a:ext cx="9147175" cy="0"/>
          </a:xfrm>
          <a:prstGeom prst="line">
            <a:avLst/>
          </a:prstGeom>
          <a:noFill/>
          <a:ln w="12700" cap="sq">
            <a:solidFill>
              <a:schemeClr val="bg2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ctrTitle" sz="quarter"/>
          </p:nvPr>
        </p:nvSpPr>
        <p:spPr>
          <a:xfrm>
            <a:off x="2743200" y="427038"/>
            <a:ext cx="6399213" cy="1524000"/>
          </a:xfrm>
        </p:spPr>
        <p:txBody>
          <a:bodyPr anchor="b"/>
          <a:lstStyle>
            <a:lvl1pPr>
              <a:lnSpc>
                <a:spcPct val="80000"/>
              </a:lnSpc>
              <a:defRPr sz="6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4191000" y="1828800"/>
            <a:ext cx="45720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2400"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9F03F3-C203-4282-88DA-3842942B2D0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58280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7714C3-4EB7-49F2-A95E-212171F44BC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81254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91400" y="609600"/>
            <a:ext cx="15240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819400" y="609600"/>
            <a:ext cx="44196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C4E904-40E7-4909-A883-565056781B2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826246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19400" y="609600"/>
            <a:ext cx="60960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2819400" y="1981200"/>
            <a:ext cx="29718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43600" y="1981200"/>
            <a:ext cx="29718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8ABDA3-6698-4A50-932D-E2C641039F5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786147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2819400" y="609600"/>
            <a:ext cx="6096000" cy="5486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F3F59F-086F-4FC6-8D5E-D1C593E8AB2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02143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C3B94E-0124-4FD7-9EEB-14DBEEB8FAA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43139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CED3F5-158D-49B2-B160-2A9508AA78A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25882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819400" y="1981200"/>
            <a:ext cx="29718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43600" y="1981200"/>
            <a:ext cx="29718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49763F-009F-4D39-B64A-5FE4A80B351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85957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2924FA-FD63-4B0E-BB32-A248F6E6D11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76247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E6BDDF-B6CB-4170-BED0-3F5066BD2ED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10544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E4FF2F-3816-41C3-95F3-5E7AB2B907D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73673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C62402-156E-4BC4-9720-E8D5B6B61F0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5474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D459BC-7B21-4B8F-BF0B-7F1E4CFBE61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79036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2819400" y="609600"/>
            <a:ext cx="6096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7" rIns="92075" bIns="46037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2819400" y="1981200"/>
            <a:ext cx="60960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7" rIns="92075" bIns="4603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04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7" rIns="92075" bIns="46037" numCol="1" anchor="ctr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5814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7" rIns="92075" bIns="46037" numCol="1" anchor="ctr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031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104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92075" tIns="46037" rIns="92075" bIns="46037" numCol="1" anchor="ctr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pPr>
              <a:defRPr/>
            </a:pPr>
            <a:fld id="{9A922C24-20E1-49A9-BF3D-9B319EC075F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31" r:id="rId1"/>
    <p:sldLayoutId id="2147483719" r:id="rId2"/>
    <p:sldLayoutId id="2147483720" r:id="rId3"/>
    <p:sldLayoutId id="2147483721" r:id="rId4"/>
    <p:sldLayoutId id="2147483722" r:id="rId5"/>
    <p:sldLayoutId id="2147483723" r:id="rId6"/>
    <p:sldLayoutId id="2147483724" r:id="rId7"/>
    <p:sldLayoutId id="2147483725" r:id="rId8"/>
    <p:sldLayoutId id="2147483726" r:id="rId9"/>
    <p:sldLayoutId id="2147483727" r:id="rId10"/>
    <p:sldLayoutId id="2147483728" r:id="rId11"/>
    <p:sldLayoutId id="2147483729" r:id="rId12"/>
    <p:sldLayoutId id="2147483730" r:id="rId13"/>
  </p:sldLayoutIdLst>
  <p:txStyles>
    <p:titleStyle>
      <a:lvl1pPr algn="l" rtl="0" eaLnBrk="0" fontAlgn="base" hangingPunct="0">
        <a:lnSpc>
          <a:spcPct val="70000"/>
        </a:lnSpc>
        <a:spcBef>
          <a:spcPct val="0"/>
        </a:spcBef>
        <a:spcAft>
          <a:spcPct val="0"/>
        </a:spcAft>
        <a:defRPr sz="48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70000"/>
        </a:lnSpc>
        <a:spcBef>
          <a:spcPct val="0"/>
        </a:spcBef>
        <a:spcAft>
          <a:spcPct val="0"/>
        </a:spcAft>
        <a:defRPr sz="4800" b="1">
          <a:solidFill>
            <a:schemeClr val="tx2"/>
          </a:solidFill>
          <a:latin typeface="Arial Narrow" pitchFamily="34" charset="0"/>
        </a:defRPr>
      </a:lvl2pPr>
      <a:lvl3pPr algn="l" rtl="0" eaLnBrk="0" fontAlgn="base" hangingPunct="0">
        <a:lnSpc>
          <a:spcPct val="70000"/>
        </a:lnSpc>
        <a:spcBef>
          <a:spcPct val="0"/>
        </a:spcBef>
        <a:spcAft>
          <a:spcPct val="0"/>
        </a:spcAft>
        <a:defRPr sz="4800" b="1">
          <a:solidFill>
            <a:schemeClr val="tx2"/>
          </a:solidFill>
          <a:latin typeface="Arial Narrow" pitchFamily="34" charset="0"/>
        </a:defRPr>
      </a:lvl3pPr>
      <a:lvl4pPr algn="l" rtl="0" eaLnBrk="0" fontAlgn="base" hangingPunct="0">
        <a:lnSpc>
          <a:spcPct val="70000"/>
        </a:lnSpc>
        <a:spcBef>
          <a:spcPct val="0"/>
        </a:spcBef>
        <a:spcAft>
          <a:spcPct val="0"/>
        </a:spcAft>
        <a:defRPr sz="4800" b="1">
          <a:solidFill>
            <a:schemeClr val="tx2"/>
          </a:solidFill>
          <a:latin typeface="Arial Narrow" pitchFamily="34" charset="0"/>
        </a:defRPr>
      </a:lvl4pPr>
      <a:lvl5pPr algn="l" rtl="0" eaLnBrk="0" fontAlgn="base" hangingPunct="0">
        <a:lnSpc>
          <a:spcPct val="70000"/>
        </a:lnSpc>
        <a:spcBef>
          <a:spcPct val="0"/>
        </a:spcBef>
        <a:spcAft>
          <a:spcPct val="0"/>
        </a:spcAft>
        <a:defRPr sz="4800" b="1">
          <a:solidFill>
            <a:schemeClr val="tx2"/>
          </a:solidFill>
          <a:latin typeface="Arial Narrow" pitchFamily="34" charset="0"/>
        </a:defRPr>
      </a:lvl5pPr>
      <a:lvl6pPr marL="457200" algn="l" rtl="0" fontAlgn="base">
        <a:lnSpc>
          <a:spcPct val="70000"/>
        </a:lnSpc>
        <a:spcBef>
          <a:spcPct val="0"/>
        </a:spcBef>
        <a:spcAft>
          <a:spcPct val="0"/>
        </a:spcAft>
        <a:defRPr sz="4800" b="1">
          <a:solidFill>
            <a:schemeClr val="tx2"/>
          </a:solidFill>
          <a:latin typeface="Arial Narrow" pitchFamily="34" charset="0"/>
        </a:defRPr>
      </a:lvl6pPr>
      <a:lvl7pPr marL="914400" algn="l" rtl="0" fontAlgn="base">
        <a:lnSpc>
          <a:spcPct val="70000"/>
        </a:lnSpc>
        <a:spcBef>
          <a:spcPct val="0"/>
        </a:spcBef>
        <a:spcAft>
          <a:spcPct val="0"/>
        </a:spcAft>
        <a:defRPr sz="4800" b="1">
          <a:solidFill>
            <a:schemeClr val="tx2"/>
          </a:solidFill>
          <a:latin typeface="Arial Narrow" pitchFamily="34" charset="0"/>
        </a:defRPr>
      </a:lvl7pPr>
      <a:lvl8pPr marL="1371600" algn="l" rtl="0" fontAlgn="base">
        <a:lnSpc>
          <a:spcPct val="70000"/>
        </a:lnSpc>
        <a:spcBef>
          <a:spcPct val="0"/>
        </a:spcBef>
        <a:spcAft>
          <a:spcPct val="0"/>
        </a:spcAft>
        <a:defRPr sz="4800" b="1">
          <a:solidFill>
            <a:schemeClr val="tx2"/>
          </a:solidFill>
          <a:latin typeface="Arial Narrow" pitchFamily="34" charset="0"/>
        </a:defRPr>
      </a:lvl8pPr>
      <a:lvl9pPr marL="1828800" algn="l" rtl="0" fontAlgn="base">
        <a:lnSpc>
          <a:spcPct val="70000"/>
        </a:lnSpc>
        <a:spcBef>
          <a:spcPct val="0"/>
        </a:spcBef>
        <a:spcAft>
          <a:spcPct val="0"/>
        </a:spcAft>
        <a:defRPr sz="4800" b="1">
          <a:solidFill>
            <a:schemeClr val="tx2"/>
          </a:solidFill>
          <a:latin typeface="Arial Narrow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65000"/>
        <a:buFont typeface="Wingdings" pitchFamily="2" charset="2"/>
        <a:buChar char="u"/>
        <a:defRPr sz="26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«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100000"/>
        <a:buChar char="•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100000"/>
        <a:buChar char="–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100000"/>
        <a:buChar char="–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100000"/>
        <a:buChar char="–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100000"/>
        <a:buChar char="–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100000"/>
        <a:buChar char="–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6" descr="beaker cop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425" y="2819400"/>
            <a:ext cx="3203575" cy="386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516188" y="533400"/>
            <a:ext cx="6399212" cy="1524000"/>
          </a:xfrm>
        </p:spPr>
        <p:txBody>
          <a:bodyPr/>
          <a:lstStyle/>
          <a:p>
            <a:pPr eaLnBrk="1" hangingPunct="1"/>
            <a:r>
              <a:rPr lang="en-US" altLang="en-US" sz="6000" dirty="0" smtClean="0">
                <a:solidFill>
                  <a:schemeClr val="tx1"/>
                </a:solidFill>
              </a:rPr>
              <a:t>Business Formation &amp; Maintenance</a:t>
            </a:r>
          </a:p>
        </p:txBody>
      </p:sp>
      <p:sp>
        <p:nvSpPr>
          <p:cNvPr id="3076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191000" y="3657600"/>
            <a:ext cx="4953000" cy="1524000"/>
          </a:xfrm>
        </p:spPr>
        <p:txBody>
          <a:bodyPr/>
          <a:lstStyle/>
          <a:p>
            <a:pPr eaLnBrk="1" hangingPunct="1"/>
            <a:r>
              <a:rPr lang="en-US" altLang="en-US" sz="3200" dirty="0" smtClean="0"/>
              <a:t>PJ Pronger</a:t>
            </a:r>
          </a:p>
          <a:p>
            <a:pPr eaLnBrk="1" hangingPunct="1"/>
            <a:r>
              <a:rPr lang="en-US" altLang="en-US" sz="3200" dirty="0" smtClean="0"/>
              <a:t>Texas Tech University</a:t>
            </a:r>
          </a:p>
          <a:p>
            <a:pPr eaLnBrk="1" hangingPunct="1"/>
            <a:r>
              <a:rPr lang="en-US" altLang="en-US" sz="3200" dirty="0" smtClean="0"/>
              <a:t>Northwest Texas SBDC</a:t>
            </a:r>
          </a:p>
        </p:txBody>
      </p:sp>
      <p:pic>
        <p:nvPicPr>
          <p:cNvPr id="3077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81000"/>
            <a:ext cx="1733550" cy="173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828800" y="2362200"/>
            <a:ext cx="7086600" cy="2438400"/>
          </a:xfrm>
        </p:spPr>
        <p:txBody>
          <a:bodyPr/>
          <a:lstStyle/>
          <a:p>
            <a:pPr eaLnBrk="1" hangingPunct="1"/>
            <a:r>
              <a:rPr lang="en-US" altLang="en-US" sz="4000" b="0" dirty="0" smtClean="0">
                <a:solidFill>
                  <a:schemeClr val="tx1"/>
                </a:solidFill>
                <a:latin typeface="+mn-lt"/>
              </a:rPr>
              <a:t>29 Year History</a:t>
            </a:r>
            <a:br>
              <a:rPr lang="en-US" altLang="en-US" sz="4000" b="0" dirty="0" smtClean="0">
                <a:solidFill>
                  <a:schemeClr val="tx1"/>
                </a:solidFill>
                <a:latin typeface="+mn-lt"/>
              </a:rPr>
            </a:br>
            <a:r>
              <a:rPr lang="en-US" altLang="en-US" sz="4000" b="0" dirty="0" smtClean="0">
                <a:solidFill>
                  <a:schemeClr val="tx1"/>
                </a:solidFill>
                <a:latin typeface="+mn-lt"/>
              </a:rPr>
              <a:t/>
            </a:r>
            <a:br>
              <a:rPr lang="en-US" altLang="en-US" sz="4000" b="0" dirty="0" smtClean="0">
                <a:solidFill>
                  <a:schemeClr val="tx1"/>
                </a:solidFill>
                <a:latin typeface="+mn-lt"/>
              </a:rPr>
            </a:br>
            <a:r>
              <a:rPr lang="en-US" altLang="en-US" sz="4000" b="0" dirty="0" smtClean="0">
                <a:solidFill>
                  <a:schemeClr val="tx1"/>
                </a:solidFill>
                <a:latin typeface="+mn-lt"/>
              </a:rPr>
              <a:t>9,289 Business Starts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97978"/>
            <a:ext cx="3405641" cy="182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5276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 descr="research cop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213100"/>
            <a:ext cx="4305300" cy="3721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>
                <a:solidFill>
                  <a:schemeClr val="tx1"/>
                </a:solidFill>
              </a:rPr>
              <a:t>The Business Side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419600" y="1981200"/>
            <a:ext cx="5029200" cy="4114800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en-US" altLang="en-US" sz="4000" dirty="0" smtClean="0"/>
              <a:t>Developing your business is as essential as developing your technology.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>
                <a:solidFill>
                  <a:schemeClr val="tx1"/>
                </a:solidFill>
              </a:rPr>
              <a:t>The Processes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435225" y="1981200"/>
            <a:ext cx="7242175" cy="41148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4000" dirty="0" smtClean="0"/>
              <a:t>Legal Formation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4000" dirty="0" smtClean="0"/>
              <a:t>SBIR/STTR Specific Steps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4000" dirty="0" smtClean="0"/>
              <a:t>Ongoing Maintenance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4000" dirty="0" smtClean="0"/>
              <a:t>Bookkeeping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4000" dirty="0" smtClean="0"/>
              <a:t>Taxes &amp; Reports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4000" dirty="0" smtClean="0"/>
              <a:t>Legal Requirements</a:t>
            </a:r>
          </a:p>
        </p:txBody>
      </p:sp>
      <p:pic>
        <p:nvPicPr>
          <p:cNvPr id="6148" name="Picture 5" descr="microscope cop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632200"/>
            <a:ext cx="2435225" cy="322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200400" y="609600"/>
            <a:ext cx="4876800" cy="1143000"/>
          </a:xfrm>
        </p:spPr>
        <p:txBody>
          <a:bodyPr/>
          <a:lstStyle/>
          <a:p>
            <a:pPr eaLnBrk="1" hangingPunct="1"/>
            <a:r>
              <a:rPr lang="en-US" altLang="en-US" dirty="0" smtClean="0">
                <a:solidFill>
                  <a:schemeClr val="tx1"/>
                </a:solidFill>
              </a:rPr>
              <a:t>Legal Formation</a:t>
            </a:r>
            <a:br>
              <a:rPr lang="en-US" altLang="en-US" dirty="0" smtClean="0">
                <a:solidFill>
                  <a:schemeClr val="tx1"/>
                </a:solidFill>
              </a:rPr>
            </a:br>
            <a:endParaRPr lang="en-US" altLang="en-US" dirty="0" smtClean="0">
              <a:solidFill>
                <a:schemeClr val="tx1"/>
              </a:solidFill>
            </a:endParaRPr>
          </a:p>
        </p:txBody>
      </p:sp>
      <p:sp>
        <p:nvSpPr>
          <p:cNvPr id="7172" name="Rectangle 3"/>
          <p:cNvSpPr>
            <a:spLocks noChangeArrowheads="1"/>
          </p:cNvSpPr>
          <p:nvPr/>
        </p:nvSpPr>
        <p:spPr bwMode="auto">
          <a:xfrm>
            <a:off x="2819400" y="1981200"/>
            <a:ext cx="60960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7" rIns="92075" bIns="46037"/>
          <a:lstStyle>
            <a:lvl1pPr marL="342900" indent="-342900" eaLnBrk="0" hangingPunct="0"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2"/>
              </a:buClr>
              <a:buSzPct val="65000"/>
              <a:buFont typeface="Wingdings" pitchFamily="2" charset="2"/>
              <a:buChar char="u"/>
              <a:defRPr sz="2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«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4000" dirty="0" smtClean="0"/>
              <a:t>Choose legal form</a:t>
            </a:r>
            <a:endParaRPr lang="en-US" altLang="en-US" sz="4000" dirty="0"/>
          </a:p>
          <a:p>
            <a:pPr eaLnBrk="1" hangingPunct="1"/>
            <a:r>
              <a:rPr lang="en-US" altLang="en-US" sz="4000" dirty="0"/>
              <a:t>File </a:t>
            </a:r>
            <a:r>
              <a:rPr lang="en-US" altLang="en-US" sz="4000" dirty="0" smtClean="0"/>
              <a:t>with proper authority</a:t>
            </a:r>
            <a:endParaRPr lang="en-US" altLang="en-US" sz="4000" dirty="0"/>
          </a:p>
          <a:p>
            <a:pPr eaLnBrk="1" hangingPunct="1"/>
            <a:r>
              <a:rPr lang="en-US" altLang="en-US" sz="4000" dirty="0"/>
              <a:t>Obtain EIN**</a:t>
            </a:r>
          </a:p>
          <a:p>
            <a:pPr eaLnBrk="1" hangingPunct="1"/>
            <a:r>
              <a:rPr lang="en-US" altLang="en-US" sz="4000" dirty="0"/>
              <a:t>Create internal </a:t>
            </a:r>
            <a:r>
              <a:rPr lang="en-US" altLang="en-US" sz="4000" dirty="0" smtClean="0"/>
              <a:t>docs</a:t>
            </a:r>
            <a:endParaRPr lang="en-US" altLang="en-US" sz="4000" dirty="0"/>
          </a:p>
          <a:p>
            <a:pPr lvl="1" eaLnBrk="1" hangingPunct="1"/>
            <a:r>
              <a:rPr lang="en-US" altLang="en-US" sz="2800" dirty="0"/>
              <a:t>Bylaws or Company Agreement</a:t>
            </a:r>
          </a:p>
          <a:p>
            <a:pPr eaLnBrk="1" hangingPunct="1"/>
            <a:r>
              <a:rPr lang="en-US" altLang="en-US" sz="4000" dirty="0"/>
              <a:t>Open a Bank Account**</a:t>
            </a:r>
          </a:p>
        </p:txBody>
      </p:sp>
      <p:pic>
        <p:nvPicPr>
          <p:cNvPr id="5" name="Picture 10" descr="signe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902200"/>
            <a:ext cx="2641600" cy="195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200400" y="609600"/>
            <a:ext cx="5562600" cy="1143000"/>
          </a:xfrm>
        </p:spPr>
        <p:txBody>
          <a:bodyPr/>
          <a:lstStyle/>
          <a:p>
            <a:pPr eaLnBrk="1" hangingPunct="1"/>
            <a:r>
              <a:rPr lang="en-US" altLang="en-US" dirty="0" smtClean="0">
                <a:solidFill>
                  <a:schemeClr val="tx1"/>
                </a:solidFill>
              </a:rPr>
              <a:t>SBIR/STTR Specific</a:t>
            </a:r>
            <a:br>
              <a:rPr lang="en-US" altLang="en-US" dirty="0" smtClean="0">
                <a:solidFill>
                  <a:schemeClr val="tx1"/>
                </a:solidFill>
              </a:rPr>
            </a:br>
            <a:endParaRPr lang="en-US" altLang="en-US" dirty="0" smtClean="0">
              <a:solidFill>
                <a:schemeClr val="tx1"/>
              </a:solidFill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93461876"/>
              </p:ext>
            </p:extLst>
          </p:nvPr>
        </p:nvGraphicFramePr>
        <p:xfrm>
          <a:off x="76200" y="1397000"/>
          <a:ext cx="9067800" cy="5119915"/>
        </p:xfrm>
        <a:graphic>
          <a:graphicData uri="http://schemas.openxmlformats.org/drawingml/2006/table">
            <a:tbl>
              <a:tblPr firstRow="1" bandRow="1">
                <a:tableStyleId>{638B1855-1B75-4FBE-930C-398BA8C253C6}</a:tableStyleId>
              </a:tblPr>
              <a:tblGrid>
                <a:gridCol w="5638800"/>
                <a:gridCol w="1219200"/>
                <a:gridCol w="2209800"/>
              </a:tblGrid>
              <a:tr h="4318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NIH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NSF</a:t>
                      </a:r>
                      <a:endParaRPr lang="en-US" sz="2800" dirty="0"/>
                    </a:p>
                  </a:txBody>
                  <a:tcPr/>
                </a:tc>
              </a:tr>
              <a:tr h="6858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en-US" sz="4000" dirty="0" smtClean="0"/>
                        <a:t>DUNS number***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78014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en-US" sz="4000" dirty="0" smtClean="0"/>
                        <a:t>SAM Registration x 2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78014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en-US" sz="4000" dirty="0" smtClean="0"/>
                        <a:t>SBA Registration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78014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en-US" sz="4000" dirty="0" smtClean="0"/>
                        <a:t>Grants.gov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780143">
                <a:tc>
                  <a:txBody>
                    <a:bodyPr/>
                    <a:lstStyle/>
                    <a:p>
                      <a:pPr eaLnBrk="1" hangingPunct="1">
                        <a:defRPr/>
                      </a:pPr>
                      <a:r>
                        <a:rPr lang="en-US" altLang="en-US" sz="4000" dirty="0" smtClean="0"/>
                        <a:t>eRA Commons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78014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en-US" sz="4000" dirty="0" smtClean="0"/>
                        <a:t>FastLane x 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30724" name="Picture 4" descr="C:\Users\PJ Pronger\AppData\Local\Microsoft\Windows\INetCache\IE\K8TWRISS\checkmark[1]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2590800"/>
            <a:ext cx="718185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C:\Users\PJ Pronger\AppData\Local\Microsoft\Windows\INetCache\IE\K8TWRISS\checkmark[1]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1828800"/>
            <a:ext cx="718185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 descr="C:\Users\PJ Pronger\AppData\Local\Microsoft\Windows\INetCache\IE\K8TWRISS\checkmark[1]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0" y="1828800"/>
            <a:ext cx="718185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4" descr="C:\Users\PJ Pronger\AppData\Local\Microsoft\Windows\INetCache\IE\K8TWRISS\checkmark[1]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0" y="2595797"/>
            <a:ext cx="718185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4" descr="C:\Users\PJ Pronger\AppData\Local\Microsoft\Windows\INetCache\IE\K8TWRISS\checkmark[1]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0" y="5715000"/>
            <a:ext cx="718185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4" descr="C:\Users\PJ Pronger\AppData\Local\Microsoft\Windows\INetCache\IE\K8TWRISS\checkmark[1]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4924269"/>
            <a:ext cx="718185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4" descr="C:\Users\PJ Pronger\AppData\Local\Microsoft\Windows\INetCache\IE\K8TWRISS\checkmark[1]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0" y="4163518"/>
            <a:ext cx="718185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4" descr="C:\Users\PJ Pronger\AppData\Local\Microsoft\Windows\INetCache\IE\K8TWRISS\checkmark[1]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4163518"/>
            <a:ext cx="718185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4" descr="C:\Users\PJ Pronger\AppData\Local\Microsoft\Windows\INetCache\IE\K8TWRISS\checkmark[1]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0" y="3401518"/>
            <a:ext cx="718185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4" descr="C:\Users\PJ Pronger\AppData\Local\Microsoft\Windows\INetCache\IE\K8TWRISS\checkmark[1]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3352800"/>
            <a:ext cx="718185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53246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>
                <a:solidFill>
                  <a:schemeClr val="tx1"/>
                </a:solidFill>
              </a:rPr>
              <a:t>Ongoing Maintenance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819400" y="1905000"/>
            <a:ext cx="6096000" cy="4114800"/>
          </a:xfrm>
        </p:spPr>
        <p:txBody>
          <a:bodyPr/>
          <a:lstStyle/>
          <a:p>
            <a:pPr eaLnBrk="1" hangingPunct="1"/>
            <a:r>
              <a:rPr lang="en-US" altLang="en-US" sz="4000" dirty="0" smtClean="0"/>
              <a:t>Bookkeeping</a:t>
            </a:r>
          </a:p>
          <a:p>
            <a:pPr eaLnBrk="1" hangingPunct="1"/>
            <a:r>
              <a:rPr lang="en-US" altLang="en-US" sz="4000" dirty="0" smtClean="0"/>
              <a:t>Minutes &amp; records</a:t>
            </a:r>
          </a:p>
          <a:p>
            <a:pPr eaLnBrk="1" hangingPunct="1"/>
            <a:r>
              <a:rPr lang="en-US" altLang="en-US" sz="4000" dirty="0" smtClean="0"/>
              <a:t>Taxes and/or Reports</a:t>
            </a:r>
          </a:p>
          <a:p>
            <a:pPr eaLnBrk="1" hangingPunct="1"/>
            <a:endParaRPr lang="en-US" altLang="en-US" sz="4000" dirty="0" smtClean="0"/>
          </a:p>
        </p:txBody>
      </p:sp>
      <p:pic>
        <p:nvPicPr>
          <p:cNvPr id="9220" name="Picture 8" descr="90144-202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4587875"/>
            <a:ext cx="3886200" cy="204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>
                <a:solidFill>
                  <a:schemeClr val="tx1"/>
                </a:solidFill>
              </a:rPr>
              <a:t>Recommendations</a:t>
            </a:r>
          </a:p>
        </p:txBody>
      </p:sp>
      <p:sp>
        <p:nvSpPr>
          <p:cNvPr id="1024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057400"/>
            <a:ext cx="8763000" cy="41148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4000" dirty="0" smtClean="0"/>
              <a:t>Use a consistent email address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4000" dirty="0" smtClean="0"/>
              <a:t>Keep accurate financial records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4000" dirty="0" smtClean="0"/>
              <a:t>Allocate resources for maintenance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4000" dirty="0" smtClean="0"/>
              <a:t>Use an attorney</a:t>
            </a:r>
          </a:p>
          <a:p>
            <a:pPr eaLnBrk="1" hangingPunct="1">
              <a:lnSpc>
                <a:spcPct val="90000"/>
              </a:lnSpc>
            </a:pPr>
            <a:endParaRPr lang="en-US" altLang="en-US" sz="40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8" name="Picture 6" descr="interne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667000" y="0"/>
            <a:ext cx="5200650" cy="693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609600"/>
            <a:ext cx="6934200" cy="1143000"/>
          </a:xfrm>
        </p:spPr>
        <p:txBody>
          <a:bodyPr/>
          <a:lstStyle/>
          <a:p>
            <a:pPr eaLnBrk="1" hangingPunct="1"/>
            <a:r>
              <a:rPr lang="en-US" altLang="en-US" dirty="0" smtClean="0">
                <a:solidFill>
                  <a:schemeClr val="tx1"/>
                </a:solidFill>
              </a:rPr>
              <a:t>Contacts        </a:t>
            </a:r>
            <a:r>
              <a:rPr lang="en-US" altLang="en-US" kern="0" dirty="0" smtClean="0">
                <a:solidFill>
                  <a:schemeClr val="tx1"/>
                </a:solidFill>
              </a:rPr>
              <a:t>806-745-3973</a:t>
            </a:r>
            <a:r>
              <a:rPr lang="en-US" altLang="en-US" dirty="0" smtClean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1600200" y="1600200"/>
            <a:ext cx="7772400" cy="487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7" rIns="92075" bIns="46037" anchor="ctr"/>
          <a:lstStyle>
            <a:lvl1pPr algn="l" rtl="0" eaLnBrk="0" fontAlgn="base" hangingPunct="0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defRPr sz="48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defRPr sz="4800" b="1">
                <a:solidFill>
                  <a:schemeClr val="tx2"/>
                </a:solidFill>
                <a:latin typeface="Arial Narrow" pitchFamily="34" charset="0"/>
              </a:defRPr>
            </a:lvl2pPr>
            <a:lvl3pPr algn="l" rtl="0" eaLnBrk="0" fontAlgn="base" hangingPunct="0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defRPr sz="4800" b="1">
                <a:solidFill>
                  <a:schemeClr val="tx2"/>
                </a:solidFill>
                <a:latin typeface="Arial Narrow" pitchFamily="34" charset="0"/>
              </a:defRPr>
            </a:lvl3pPr>
            <a:lvl4pPr algn="l" rtl="0" eaLnBrk="0" fontAlgn="base" hangingPunct="0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defRPr sz="4800" b="1">
                <a:solidFill>
                  <a:schemeClr val="tx2"/>
                </a:solidFill>
                <a:latin typeface="Arial Narrow" pitchFamily="34" charset="0"/>
              </a:defRPr>
            </a:lvl4pPr>
            <a:lvl5pPr algn="l" rtl="0" eaLnBrk="0" fontAlgn="base" hangingPunct="0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defRPr sz="4800" b="1">
                <a:solidFill>
                  <a:schemeClr val="tx2"/>
                </a:solidFill>
                <a:latin typeface="Arial Narrow" pitchFamily="34" charset="0"/>
              </a:defRPr>
            </a:lvl5pPr>
            <a:lvl6pPr marL="457200" algn="l" rtl="0" fontAlgn="base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defRPr sz="4800" b="1">
                <a:solidFill>
                  <a:schemeClr val="tx2"/>
                </a:solidFill>
                <a:latin typeface="Arial Narrow" pitchFamily="34" charset="0"/>
              </a:defRPr>
            </a:lvl6pPr>
            <a:lvl7pPr marL="914400" algn="l" rtl="0" fontAlgn="base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defRPr sz="4800" b="1">
                <a:solidFill>
                  <a:schemeClr val="tx2"/>
                </a:solidFill>
                <a:latin typeface="Arial Narrow" pitchFamily="34" charset="0"/>
              </a:defRPr>
            </a:lvl7pPr>
            <a:lvl8pPr marL="1371600" algn="l" rtl="0" fontAlgn="base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defRPr sz="4800" b="1">
                <a:solidFill>
                  <a:schemeClr val="tx2"/>
                </a:solidFill>
                <a:latin typeface="Arial Narrow" pitchFamily="34" charset="0"/>
              </a:defRPr>
            </a:lvl8pPr>
            <a:lvl9pPr marL="1828800" algn="l" rtl="0" fontAlgn="base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defRPr sz="4800" b="1">
                <a:solidFill>
                  <a:schemeClr val="tx2"/>
                </a:solidFill>
                <a:latin typeface="Arial Narrow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defRPr/>
            </a:pPr>
            <a:r>
              <a:rPr lang="en-US" altLang="en-US" sz="4000" b="0" kern="0" dirty="0" smtClean="0">
                <a:solidFill>
                  <a:schemeClr val="tx1"/>
                </a:solidFill>
                <a:latin typeface="+mn-lt"/>
              </a:rPr>
              <a:t>Adrien Bennings, Ph.D.  M.B.A.</a:t>
            </a:r>
          </a:p>
          <a:p>
            <a:pPr eaLnBrk="1" hangingPunct="1">
              <a:lnSpc>
                <a:spcPct val="100000"/>
              </a:lnSpc>
              <a:defRPr/>
            </a:pPr>
            <a:r>
              <a:rPr lang="en-US" altLang="en-US" sz="4000" b="0" kern="0" dirty="0" smtClean="0">
                <a:solidFill>
                  <a:schemeClr val="tx1"/>
                </a:solidFill>
                <a:latin typeface="+mn-lt"/>
              </a:rPr>
              <a:t>adrien.bennings@ttu.edu</a:t>
            </a:r>
          </a:p>
          <a:p>
            <a:pPr eaLnBrk="1" hangingPunct="1">
              <a:lnSpc>
                <a:spcPct val="100000"/>
              </a:lnSpc>
              <a:defRPr/>
            </a:pPr>
            <a:endParaRPr lang="en-US" altLang="en-US" sz="4000" b="0" kern="0" dirty="0">
              <a:solidFill>
                <a:schemeClr val="tx1"/>
              </a:solidFill>
              <a:latin typeface="+mn-lt"/>
            </a:endParaRPr>
          </a:p>
          <a:p>
            <a:pPr eaLnBrk="1" hangingPunct="1">
              <a:lnSpc>
                <a:spcPct val="100000"/>
              </a:lnSpc>
              <a:defRPr/>
            </a:pPr>
            <a:r>
              <a:rPr lang="en-US" altLang="en-US" sz="4000" b="0" kern="0" dirty="0" smtClean="0">
                <a:solidFill>
                  <a:schemeClr val="tx1"/>
                </a:solidFill>
                <a:latin typeface="+mn-lt"/>
              </a:rPr>
              <a:t>PJ Pronger</a:t>
            </a:r>
          </a:p>
          <a:p>
            <a:pPr eaLnBrk="1" hangingPunct="1">
              <a:lnSpc>
                <a:spcPct val="100000"/>
              </a:lnSpc>
              <a:defRPr/>
            </a:pPr>
            <a:r>
              <a:rPr lang="en-US" altLang="en-US" sz="4000" b="0" kern="0" dirty="0" smtClean="0">
                <a:solidFill>
                  <a:schemeClr val="tx1"/>
                </a:solidFill>
                <a:latin typeface="+mn-lt"/>
              </a:rPr>
              <a:t>pj@nwtsbdc.org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Generic">
  <a:themeElements>
    <a:clrScheme name="Generic 1">
      <a:dk1>
        <a:srgbClr val="800000"/>
      </a:dk1>
      <a:lt1>
        <a:srgbClr val="FFFFFF"/>
      </a:lt1>
      <a:dk2>
        <a:srgbClr val="000000"/>
      </a:dk2>
      <a:lt2>
        <a:srgbClr val="FFFFCC"/>
      </a:lt2>
      <a:accent1>
        <a:srgbClr val="777777"/>
      </a:accent1>
      <a:accent2>
        <a:srgbClr val="0033CC"/>
      </a:accent2>
      <a:accent3>
        <a:srgbClr val="AAAAAA"/>
      </a:accent3>
      <a:accent4>
        <a:srgbClr val="DADADA"/>
      </a:accent4>
      <a:accent5>
        <a:srgbClr val="BDBDBD"/>
      </a:accent5>
      <a:accent6>
        <a:srgbClr val="002DB9"/>
      </a:accent6>
      <a:hlink>
        <a:srgbClr val="800000"/>
      </a:hlink>
      <a:folHlink>
        <a:srgbClr val="660066"/>
      </a:folHlink>
    </a:clrScheme>
    <a:fontScheme name="Generic">
      <a:majorFont>
        <a:latin typeface="Arial Narrow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Generic 1">
        <a:dk1>
          <a:srgbClr val="800000"/>
        </a:dk1>
        <a:lt1>
          <a:srgbClr val="FFFFFF"/>
        </a:lt1>
        <a:dk2>
          <a:srgbClr val="000000"/>
        </a:dk2>
        <a:lt2>
          <a:srgbClr val="FFFFCC"/>
        </a:lt2>
        <a:accent1>
          <a:srgbClr val="777777"/>
        </a:accent1>
        <a:accent2>
          <a:srgbClr val="0033CC"/>
        </a:accent2>
        <a:accent3>
          <a:srgbClr val="AAAAAA"/>
        </a:accent3>
        <a:accent4>
          <a:srgbClr val="DADADA"/>
        </a:accent4>
        <a:accent5>
          <a:srgbClr val="BDBDBD"/>
        </a:accent5>
        <a:accent6>
          <a:srgbClr val="002DB9"/>
        </a:accent6>
        <a:hlink>
          <a:srgbClr val="800000"/>
        </a:hlink>
        <a:folHlink>
          <a:srgbClr val="6600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eneric 2">
        <a:dk1>
          <a:srgbClr val="009999"/>
        </a:dk1>
        <a:lt1>
          <a:srgbClr val="FFFFFF"/>
        </a:lt1>
        <a:dk2>
          <a:srgbClr val="336699"/>
        </a:dk2>
        <a:lt2>
          <a:srgbClr val="010000"/>
        </a:lt2>
        <a:accent1>
          <a:srgbClr val="CCECFF"/>
        </a:accent1>
        <a:accent2>
          <a:srgbClr val="FFFFCC"/>
        </a:accent2>
        <a:accent3>
          <a:srgbClr val="FFFFFF"/>
        </a:accent3>
        <a:accent4>
          <a:srgbClr val="008282"/>
        </a:accent4>
        <a:accent5>
          <a:srgbClr val="E2F4FF"/>
        </a:accent5>
        <a:accent6>
          <a:srgbClr val="E7E7B9"/>
        </a:accent6>
        <a:hlink>
          <a:srgbClr val="FF9966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eneric 3">
        <a:dk1>
          <a:srgbClr val="000000"/>
        </a:dk1>
        <a:lt1>
          <a:srgbClr val="FFFFFF"/>
        </a:lt1>
        <a:dk2>
          <a:srgbClr val="000000"/>
        </a:dk2>
        <a:lt2>
          <a:srgbClr val="CBCBCB"/>
        </a:lt2>
        <a:accent1>
          <a:srgbClr val="C0C0C0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C8C8C8"/>
        </a:accent6>
        <a:hlink>
          <a:srgbClr val="5F5F5F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Generic</Template>
  <TotalTime>2188</TotalTime>
  <Words>128</Words>
  <Application>Microsoft Office PowerPoint</Application>
  <PresentationFormat>On-screen Show (4:3)</PresentationFormat>
  <Paragraphs>47</Paragraphs>
  <Slides>9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Generic</vt:lpstr>
      <vt:lpstr>Business Formation &amp; Maintenance</vt:lpstr>
      <vt:lpstr>29 Year History  9,289 Business Starts</vt:lpstr>
      <vt:lpstr>The Business Side</vt:lpstr>
      <vt:lpstr>The Processes</vt:lpstr>
      <vt:lpstr>Legal Formation </vt:lpstr>
      <vt:lpstr>SBIR/STTR Specific </vt:lpstr>
      <vt:lpstr>Ongoing Maintenance</vt:lpstr>
      <vt:lpstr>Recommendations</vt:lpstr>
      <vt:lpstr>Contacts        806-745-3973 </vt:lpstr>
    </vt:vector>
  </TitlesOfParts>
  <Company>West Texas A&amp;M Univ.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resource panel</dc:title>
  <dc:subject>Overview</dc:subject>
  <dc:creator>PJ Pronger</dc:creator>
  <cp:lastModifiedBy>PPronger</cp:lastModifiedBy>
  <cp:revision>80</cp:revision>
  <cp:lastPrinted>1601-01-01T00:00:00Z</cp:lastPrinted>
  <dcterms:created xsi:type="dcterms:W3CDTF">2008-10-16T20:58:42Z</dcterms:created>
  <dcterms:modified xsi:type="dcterms:W3CDTF">2016-02-20T12:11:52Z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2</vt:i4>
  </property>
  <property fmtid="{D5CDD505-2E9C-101B-9397-08002B2CF9AE}" pid="3" name="LCID">
    <vt:i4>1033</vt:i4>
  </property>
</Properties>
</file>