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83" r:id="rId2"/>
    <p:sldId id="284" r:id="rId3"/>
    <p:sldId id="259" r:id="rId4"/>
    <p:sldId id="286" r:id="rId5"/>
    <p:sldId id="306" r:id="rId6"/>
    <p:sldId id="287" r:id="rId7"/>
    <p:sldId id="285" r:id="rId8"/>
    <p:sldId id="289" r:id="rId9"/>
    <p:sldId id="299" r:id="rId10"/>
    <p:sldId id="302" r:id="rId11"/>
    <p:sldId id="303" r:id="rId12"/>
    <p:sldId id="304" r:id="rId13"/>
    <p:sldId id="305" r:id="rId14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0814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81629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22444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63258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040737" algn="l" defTabSz="816294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448884" algn="l" defTabSz="816294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2857031" algn="l" defTabSz="816294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265179" algn="l" defTabSz="816294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DA09645-E323-4704-8564-D90D15AA01DB}">
          <p14:sldIdLst>
            <p14:sldId id="283"/>
            <p14:sldId id="284"/>
            <p14:sldId id="259"/>
            <p14:sldId id="286"/>
            <p14:sldId id="306"/>
            <p14:sldId id="287"/>
            <p14:sldId id="285"/>
            <p14:sldId id="289"/>
            <p14:sldId id="299"/>
            <p14:sldId id="302"/>
            <p14:sldId id="303"/>
            <p14:sldId id="304"/>
            <p14:sldId id="30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0000"/>
    <a:srgbClr val="9AD1C7"/>
    <a:srgbClr val="63EBD7"/>
    <a:srgbClr val="BF1E29"/>
    <a:srgbClr val="AAAAAA"/>
    <a:srgbClr val="777777"/>
    <a:srgbClr val="5F5F5F"/>
    <a:srgbClr val="C80000"/>
    <a:srgbClr val="FFFF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9" autoAdjust="0"/>
    <p:restoredTop sz="94753"/>
  </p:normalViewPr>
  <p:slideViewPr>
    <p:cSldViewPr snapToGrid="0">
      <p:cViewPr varScale="1">
        <p:scale>
          <a:sx n="219" d="100"/>
          <a:sy n="219" d="100"/>
        </p:scale>
        <p:origin x="3744" y="17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21AC31-DAC1-4453-9EF7-3962DA5EAAC1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C88E85-DAF3-4242-86EE-76D94375E63A}">
      <dgm:prSet phldrT="[Text]" custT="1"/>
      <dgm:spPr>
        <a:xfrm>
          <a:off x="4337502" y="-115262"/>
          <a:ext cx="2022207" cy="839097"/>
        </a:xfrm>
        <a:prstGeom prst="roundRect">
          <a:avLst/>
        </a:prstGeom>
        <a:solidFill>
          <a:srgbClr val="000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1200" baseline="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+mn-cs"/>
            </a:rPr>
            <a:t>RFP</a:t>
          </a:r>
        </a:p>
        <a:p>
          <a:pPr>
            <a:buNone/>
          </a:pPr>
          <a:r>
            <a:rPr lang="en-US" sz="1200" baseline="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+mn-cs"/>
            </a:rPr>
            <a:t>October 5, 2021</a:t>
          </a:r>
        </a:p>
      </dgm:t>
    </dgm:pt>
    <dgm:pt modelId="{F4F6AAD6-0488-4E76-8EA4-42A705C01F0B}" type="parTrans" cxnId="{2417AC24-B501-4F2A-9017-32872C571841}">
      <dgm:prSet/>
      <dgm:spPr/>
      <dgm:t>
        <a:bodyPr/>
        <a:lstStyle/>
        <a:p>
          <a:endParaRPr lang="en-US"/>
        </a:p>
      </dgm:t>
    </dgm:pt>
    <dgm:pt modelId="{C7E856DE-5BC8-4E14-8E50-402BF3B38486}" type="sibTrans" cxnId="{2417AC24-B501-4F2A-9017-32872C571841}">
      <dgm:prSet/>
      <dgm:spPr>
        <a:xfrm>
          <a:off x="1835672" y="-261308"/>
          <a:ext cx="7025867" cy="7025867"/>
        </a:xfrm>
        <a:prstGeom prst="circularArrow">
          <a:avLst>
            <a:gd name="adj1" fmla="val 5544"/>
            <a:gd name="adj2" fmla="val 330680"/>
            <a:gd name="adj3" fmla="val 14521669"/>
            <a:gd name="adj4" fmla="val 16946863"/>
            <a:gd name="adj5" fmla="val 5757"/>
          </a:avLst>
        </a:prstGeom>
        <a:solidFill>
          <a:srgbClr val="FFFFFF">
            <a:lumMod val="7500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C9B4A626-ED0F-42D8-B0C3-48D9FD5AD44C}">
      <dgm:prSet phldrT="[Text]" custT="1"/>
      <dgm:spPr>
        <a:xfrm>
          <a:off x="1286604" y="4636570"/>
          <a:ext cx="2691521" cy="1141574"/>
        </a:xfrm>
        <a:prstGeom prst="roundRect">
          <a:avLst/>
        </a:prstGeom>
        <a:solidFill>
          <a:srgbClr val="000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Final Proposals</a:t>
          </a:r>
        </a:p>
        <a:p>
          <a:pPr>
            <a:buNone/>
          </a:pPr>
          <a:r>
            <a:rPr lang="en-US" sz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March 29, 2022 </a:t>
          </a:r>
          <a:r>
            <a:rPr lang="en-US" sz="1200" u="sng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CH</a:t>
          </a:r>
          <a:r>
            <a:rPr lang="en-US" sz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</a:t>
          </a:r>
        </a:p>
      </dgm:t>
    </dgm:pt>
    <dgm:pt modelId="{99DB6E20-BD00-4DE7-B9CE-1B2F35F50E70}" type="parTrans" cxnId="{632374A2-18E0-4CB5-8682-D94717C74F9E}">
      <dgm:prSet/>
      <dgm:spPr/>
      <dgm:t>
        <a:bodyPr/>
        <a:lstStyle/>
        <a:p>
          <a:endParaRPr lang="en-US"/>
        </a:p>
      </dgm:t>
    </dgm:pt>
    <dgm:pt modelId="{F5CE7487-BBA7-46E3-8EBF-BB43F5FFEB4D}" type="sibTrans" cxnId="{632374A2-18E0-4CB5-8682-D94717C74F9E}">
      <dgm:prSet/>
      <dgm:spPr/>
      <dgm:t>
        <a:bodyPr/>
        <a:lstStyle/>
        <a:p>
          <a:endParaRPr lang="en-US"/>
        </a:p>
      </dgm:t>
    </dgm:pt>
    <dgm:pt modelId="{16F43636-7E1C-410F-A16B-A4A8AE231FFD}">
      <dgm:prSet phldrT="[Text]" custT="1"/>
      <dgm:spPr>
        <a:xfrm>
          <a:off x="636017" y="2850517"/>
          <a:ext cx="2392752" cy="1331663"/>
        </a:xfrm>
        <a:prstGeom prst="roundRect">
          <a:avLst/>
        </a:prstGeom>
        <a:solidFill>
          <a:srgbClr val="000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Awardees Announced</a:t>
          </a:r>
        </a:p>
        <a:p>
          <a:pPr>
            <a:buNone/>
          </a:pPr>
          <a:r>
            <a:rPr lang="en-US" sz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July 2022 </a:t>
          </a:r>
          <a:r>
            <a:rPr lang="en-US" sz="1200" u="sng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CH</a:t>
          </a:r>
          <a:r>
            <a:rPr lang="en-US" sz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</a:t>
          </a:r>
        </a:p>
        <a:p>
          <a:pPr>
            <a:buNone/>
          </a:pPr>
          <a:endParaRPr lang="en-US" sz="1200" dirty="0">
            <a:solidFill>
              <a:srgbClr val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146D4EDD-9301-4A63-9ED0-4CC728879F1D}" type="parTrans" cxnId="{DC1E88E5-992C-449E-8CE1-CF399F8F939D}">
      <dgm:prSet/>
      <dgm:spPr/>
      <dgm:t>
        <a:bodyPr/>
        <a:lstStyle/>
        <a:p>
          <a:endParaRPr lang="en-US"/>
        </a:p>
      </dgm:t>
    </dgm:pt>
    <dgm:pt modelId="{BCB99226-44ED-4E48-91CD-8387BB5AC945}" type="sibTrans" cxnId="{DC1E88E5-992C-449E-8CE1-CF399F8F939D}">
      <dgm:prSet/>
      <dgm:spPr/>
      <dgm:t>
        <a:bodyPr/>
        <a:lstStyle/>
        <a:p>
          <a:endParaRPr lang="en-US"/>
        </a:p>
      </dgm:t>
    </dgm:pt>
    <dgm:pt modelId="{7A1BD5FC-6AC2-4351-BCA8-9EF59A40C53A}">
      <dgm:prSet phldrT="[Text]" custT="1"/>
      <dgm:spPr>
        <a:xfrm>
          <a:off x="1130236" y="1565383"/>
          <a:ext cx="2284509" cy="1101919"/>
        </a:xfrm>
        <a:prstGeom prst="roundRect">
          <a:avLst/>
        </a:prstGeom>
        <a:solidFill>
          <a:srgbClr val="000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n-US" sz="1200" dirty="0">
            <a:solidFill>
              <a:srgbClr val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>
            <a:buNone/>
          </a:pPr>
          <a:r>
            <a:rPr lang="en-US" sz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$ Grant Awards</a:t>
          </a:r>
        </a:p>
        <a:p>
          <a:pPr>
            <a:buNone/>
          </a:pPr>
          <a:r>
            <a:rPr lang="en-US" sz="105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January 1, 2023 </a:t>
          </a:r>
          <a:r>
            <a:rPr lang="en-US" sz="1050" u="sng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CH</a:t>
          </a:r>
          <a:r>
            <a:rPr lang="en-US" sz="105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</a:t>
          </a:r>
        </a:p>
        <a:p>
          <a:pPr>
            <a:buNone/>
          </a:pPr>
          <a:endParaRPr lang="en-US" sz="1050" dirty="0">
            <a:solidFill>
              <a:srgbClr val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>
            <a:buNone/>
          </a:pPr>
          <a:endParaRPr lang="en-US" sz="1200" dirty="0">
            <a:solidFill>
              <a:srgbClr val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75325794-2701-46FA-9019-212F592BF0D9}" type="parTrans" cxnId="{C08AA165-A1D2-4428-AC67-B88840A7C1BC}">
      <dgm:prSet/>
      <dgm:spPr/>
      <dgm:t>
        <a:bodyPr/>
        <a:lstStyle/>
        <a:p>
          <a:endParaRPr lang="en-US"/>
        </a:p>
      </dgm:t>
    </dgm:pt>
    <dgm:pt modelId="{C48A19B2-C22E-4C12-B63D-0591C8936715}" type="sibTrans" cxnId="{C08AA165-A1D2-4428-AC67-B88840A7C1BC}">
      <dgm:prSet/>
      <dgm:spPr/>
      <dgm:t>
        <a:bodyPr/>
        <a:lstStyle/>
        <a:p>
          <a:endParaRPr lang="en-US"/>
        </a:p>
      </dgm:t>
    </dgm:pt>
    <dgm:pt modelId="{A2DCD90F-EADE-4D1C-A00C-ADFD6D851125}">
      <dgm:prSet phldrT="[Text]" custT="1"/>
      <dgm:spPr>
        <a:xfrm>
          <a:off x="2005204" y="474943"/>
          <a:ext cx="2109590" cy="839097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Grant Reports Due</a:t>
          </a:r>
        </a:p>
        <a:p>
          <a:pPr>
            <a:buNone/>
          </a:pPr>
          <a:r>
            <a:rPr lang="en-US" sz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December 1, 2023</a:t>
          </a:r>
        </a:p>
      </dgm:t>
    </dgm:pt>
    <dgm:pt modelId="{017489DE-424E-4F22-AFF8-D30861080480}" type="parTrans" cxnId="{EB307B54-76D0-4279-8010-46D55D9B2641}">
      <dgm:prSet/>
      <dgm:spPr/>
      <dgm:t>
        <a:bodyPr/>
        <a:lstStyle/>
        <a:p>
          <a:endParaRPr lang="en-US"/>
        </a:p>
      </dgm:t>
    </dgm:pt>
    <dgm:pt modelId="{E095BE50-B66C-404D-A474-16513F5343FB}" type="sibTrans" cxnId="{EB307B54-76D0-4279-8010-46D55D9B2641}">
      <dgm:prSet/>
      <dgm:spPr/>
      <dgm:t>
        <a:bodyPr/>
        <a:lstStyle/>
        <a:p>
          <a:endParaRPr lang="en-US"/>
        </a:p>
      </dgm:t>
    </dgm:pt>
    <dgm:pt modelId="{2B483D90-9960-4DAE-B527-31D8D87A3473}">
      <dgm:prSet custT="1"/>
      <dgm:spPr>
        <a:xfrm>
          <a:off x="7846308" y="3038996"/>
          <a:ext cx="2444122" cy="938580"/>
        </a:xfrm>
        <a:prstGeom prst="roundRect">
          <a:avLst/>
        </a:prstGeom>
        <a:solidFill>
          <a:srgbClr val="000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1200" u="sng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CH</a:t>
          </a:r>
          <a:r>
            <a:rPr lang="en-US" sz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: Finalists Announced</a:t>
          </a:r>
        </a:p>
        <a:p>
          <a:pPr>
            <a:buNone/>
          </a:pPr>
          <a:r>
            <a:rPr lang="en-US" sz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January 2022</a:t>
          </a:r>
        </a:p>
      </dgm:t>
    </dgm:pt>
    <dgm:pt modelId="{B54DE61A-505A-4649-B1BA-0834DF39F62C}" type="parTrans" cxnId="{100848B7-D025-4A1A-BCA5-293452115264}">
      <dgm:prSet/>
      <dgm:spPr/>
      <dgm:t>
        <a:bodyPr/>
        <a:lstStyle/>
        <a:p>
          <a:endParaRPr lang="en-US"/>
        </a:p>
      </dgm:t>
    </dgm:pt>
    <dgm:pt modelId="{3E8AD7B6-B12D-471C-AE03-2251AADF7ABC}" type="sibTrans" cxnId="{100848B7-D025-4A1A-BCA5-293452115264}">
      <dgm:prSet/>
      <dgm:spPr/>
      <dgm:t>
        <a:bodyPr/>
        <a:lstStyle/>
        <a:p>
          <a:endParaRPr lang="en-US"/>
        </a:p>
      </dgm:t>
    </dgm:pt>
    <dgm:pt modelId="{558041F4-0998-4162-8803-E2DF6119F3A5}">
      <dgm:prSet custT="1"/>
      <dgm:spPr>
        <a:xfrm>
          <a:off x="6747278" y="440651"/>
          <a:ext cx="2325473" cy="898513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1200" u="sng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CH</a:t>
          </a:r>
          <a:r>
            <a:rPr lang="en-US" sz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Preliminary Proposals</a:t>
          </a:r>
        </a:p>
        <a:p>
          <a:pPr>
            <a:buNone/>
          </a:pPr>
          <a:r>
            <a:rPr lang="en-US" sz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November 12, 2021</a:t>
          </a:r>
        </a:p>
      </dgm:t>
    </dgm:pt>
    <dgm:pt modelId="{28DD3200-1F26-4FE3-9558-5E667A0051E4}" type="parTrans" cxnId="{B3412E33-F58B-4C06-8D8D-EB64B601451B}">
      <dgm:prSet/>
      <dgm:spPr/>
      <dgm:t>
        <a:bodyPr/>
        <a:lstStyle/>
        <a:p>
          <a:endParaRPr lang="en-US"/>
        </a:p>
      </dgm:t>
    </dgm:pt>
    <dgm:pt modelId="{DF01A9CF-D34B-42CF-B001-0B08BF8E8D3C}" type="sibTrans" cxnId="{B3412E33-F58B-4C06-8D8D-EB64B601451B}">
      <dgm:prSet/>
      <dgm:spPr/>
      <dgm:t>
        <a:bodyPr/>
        <a:lstStyle/>
        <a:p>
          <a:endParaRPr lang="en-US"/>
        </a:p>
      </dgm:t>
    </dgm:pt>
    <dgm:pt modelId="{C828833F-E57F-4D6D-81B9-5BA012711A3B}">
      <dgm:prSet custT="1"/>
      <dgm:spPr>
        <a:xfrm>
          <a:off x="7990694" y="1495274"/>
          <a:ext cx="2241950" cy="1110947"/>
        </a:xfrm>
        <a:prstGeom prst="roundRect">
          <a:avLst/>
        </a:prstGeom>
        <a:solidFill>
          <a:srgbClr val="000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1200" u="sng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CH</a:t>
          </a:r>
          <a:r>
            <a:rPr lang="en-US" sz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: HSC Internal Review Committee</a:t>
          </a:r>
        </a:p>
        <a:p>
          <a:pPr>
            <a:buNone/>
          </a:pPr>
          <a:r>
            <a:rPr lang="en-US" sz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Nov 15-Dec 17, 2021</a:t>
          </a:r>
        </a:p>
      </dgm:t>
    </dgm:pt>
    <dgm:pt modelId="{B8A515BC-4DD7-42F5-837F-FAAAFAAE7599}" type="parTrans" cxnId="{CFA2BC9A-1EF7-4F43-9761-5C4167AE19F2}">
      <dgm:prSet/>
      <dgm:spPr/>
      <dgm:t>
        <a:bodyPr/>
        <a:lstStyle/>
        <a:p>
          <a:endParaRPr lang="en-US"/>
        </a:p>
      </dgm:t>
    </dgm:pt>
    <dgm:pt modelId="{0116814B-FC8F-4429-A999-266172AB2941}" type="sibTrans" cxnId="{CFA2BC9A-1EF7-4F43-9761-5C4167AE19F2}">
      <dgm:prSet/>
      <dgm:spPr/>
      <dgm:t>
        <a:bodyPr/>
        <a:lstStyle/>
        <a:p>
          <a:endParaRPr lang="en-US"/>
        </a:p>
      </dgm:t>
    </dgm:pt>
    <dgm:pt modelId="{F68D1B3A-D110-4483-93B5-409D9C6ED895}">
      <dgm:prSet custT="1"/>
      <dgm:spPr>
        <a:xfrm>
          <a:off x="7369330" y="4830766"/>
          <a:ext cx="2684942" cy="948028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Final Proposals</a:t>
          </a:r>
        </a:p>
        <a:p>
          <a:pPr>
            <a:buNone/>
          </a:pPr>
          <a:r>
            <a:rPr lang="en-US" sz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March 4, 2022 </a:t>
          </a:r>
          <a:r>
            <a:rPr lang="en-US" sz="1200" u="sng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CH</a:t>
          </a:r>
          <a:r>
            <a:rPr lang="en-US" sz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</a:t>
          </a:r>
        </a:p>
      </dgm:t>
    </dgm:pt>
    <dgm:pt modelId="{AA690717-98B9-47F0-BBA3-FD037EE53F4A}" type="parTrans" cxnId="{0C32B690-40BF-429C-BEAF-9EC07757850B}">
      <dgm:prSet/>
      <dgm:spPr/>
      <dgm:t>
        <a:bodyPr/>
        <a:lstStyle/>
        <a:p>
          <a:endParaRPr lang="en-US"/>
        </a:p>
      </dgm:t>
    </dgm:pt>
    <dgm:pt modelId="{016C862E-9A2D-4FCD-BB20-F246E53F1A14}" type="sibTrans" cxnId="{0C32B690-40BF-429C-BEAF-9EC07757850B}">
      <dgm:prSet/>
      <dgm:spPr/>
      <dgm:t>
        <a:bodyPr/>
        <a:lstStyle/>
        <a:p>
          <a:endParaRPr lang="en-US"/>
        </a:p>
      </dgm:t>
    </dgm:pt>
    <dgm:pt modelId="{C9BC9D06-6DE2-4ED1-BDE8-B3AC43336105}">
      <dgm:prSet custT="1"/>
      <dgm:spPr>
        <a:xfrm>
          <a:off x="4409706" y="5455354"/>
          <a:ext cx="2583378" cy="1319052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rgbClr val="FFFFFF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Internal Reviews</a:t>
          </a:r>
        </a:p>
        <a:p>
          <a:pPr>
            <a:buNone/>
          </a:pPr>
          <a:r>
            <a:rPr lang="en-US" sz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Mar 7-March 25, 2022</a:t>
          </a:r>
        </a:p>
      </dgm:t>
    </dgm:pt>
    <dgm:pt modelId="{BE415487-5676-4CE7-A64B-7B44805F7665}" type="parTrans" cxnId="{E2716EFB-CE1A-4EDA-B800-1C86C7E711F8}">
      <dgm:prSet/>
      <dgm:spPr/>
      <dgm:t>
        <a:bodyPr/>
        <a:lstStyle/>
        <a:p>
          <a:endParaRPr lang="en-US"/>
        </a:p>
      </dgm:t>
    </dgm:pt>
    <dgm:pt modelId="{964ED87F-D3EC-43C0-B4BF-E04D43310428}" type="sibTrans" cxnId="{E2716EFB-CE1A-4EDA-B800-1C86C7E711F8}">
      <dgm:prSet/>
      <dgm:spPr/>
      <dgm:t>
        <a:bodyPr/>
        <a:lstStyle/>
        <a:p>
          <a:endParaRPr lang="en-US"/>
        </a:p>
      </dgm:t>
    </dgm:pt>
    <dgm:pt modelId="{7905F42E-17BE-46A7-918D-955B0A24AAA9}" type="pres">
      <dgm:prSet presAssocID="{4321AC31-DAC1-4453-9EF7-3962DA5EAAC1}" presName="Name0" presStyleCnt="0">
        <dgm:presLayoutVars>
          <dgm:dir/>
          <dgm:resizeHandles val="exact"/>
        </dgm:presLayoutVars>
      </dgm:prSet>
      <dgm:spPr/>
    </dgm:pt>
    <dgm:pt modelId="{D8AE504E-4FBF-4E93-AB22-4AB0FE2F9A20}" type="pres">
      <dgm:prSet presAssocID="{4321AC31-DAC1-4453-9EF7-3962DA5EAAC1}" presName="cycle" presStyleCnt="0"/>
      <dgm:spPr/>
    </dgm:pt>
    <dgm:pt modelId="{EDF2595C-D56A-4E08-B226-EF2AB04D894A}" type="pres">
      <dgm:prSet presAssocID="{86C88E85-DAF3-4242-86EE-76D94375E63A}" presName="nodeFirstNode" presStyleLbl="node1" presStyleIdx="0" presStyleCnt="10" custScaleX="120499" custRadScaleRad="116290" custRadScaleInc="1651">
        <dgm:presLayoutVars>
          <dgm:bulletEnabled val="1"/>
        </dgm:presLayoutVars>
      </dgm:prSet>
      <dgm:spPr>
        <a:prstGeom prst="roundRect">
          <a:avLst/>
        </a:prstGeom>
      </dgm:spPr>
    </dgm:pt>
    <dgm:pt modelId="{D2539BC0-EBDF-42A0-B52E-5E9DCE333862}" type="pres">
      <dgm:prSet presAssocID="{C7E856DE-5BC8-4E14-8E50-402BF3B38486}" presName="sibTransFirstNode" presStyleLbl="bgShp" presStyleIdx="0" presStyleCnt="1"/>
      <dgm:spPr>
        <a:prstGeom prst="circularArrow">
          <a:avLst>
            <a:gd name="adj1" fmla="val 5544"/>
            <a:gd name="adj2" fmla="val 330680"/>
            <a:gd name="adj3" fmla="val 14521669"/>
            <a:gd name="adj4" fmla="val 16946863"/>
            <a:gd name="adj5" fmla="val 5757"/>
          </a:avLst>
        </a:prstGeom>
      </dgm:spPr>
    </dgm:pt>
    <dgm:pt modelId="{C4311668-8C19-48D4-BFD2-37A485E0F6F1}" type="pres">
      <dgm:prSet presAssocID="{C828833F-E57F-4D6D-81B9-5BA012711A3B}" presName="nodeFollowingNodes" presStyleLbl="node1" presStyleIdx="1" presStyleCnt="10" custScaleX="133593" custScaleY="132398" custRadScaleRad="133384" custRadScaleInc="109322">
        <dgm:presLayoutVars>
          <dgm:bulletEnabled val="1"/>
        </dgm:presLayoutVars>
      </dgm:prSet>
      <dgm:spPr>
        <a:prstGeom prst="roundRect">
          <a:avLst/>
        </a:prstGeom>
      </dgm:spPr>
    </dgm:pt>
    <dgm:pt modelId="{2C7DB5C4-0A60-4B7E-8428-E0F4EDEBA5A0}" type="pres">
      <dgm:prSet presAssocID="{558041F4-0998-4162-8803-E2DF6119F3A5}" presName="nodeFollowingNodes" presStyleLbl="node1" presStyleIdx="2" presStyleCnt="10" custScaleX="138570" custScaleY="107081" custRadScaleRad="118196" custRadScaleInc="-76074">
        <dgm:presLayoutVars>
          <dgm:bulletEnabled val="1"/>
        </dgm:presLayoutVars>
      </dgm:prSet>
      <dgm:spPr>
        <a:prstGeom prst="roundRect">
          <a:avLst/>
        </a:prstGeom>
      </dgm:spPr>
    </dgm:pt>
    <dgm:pt modelId="{0DF043BC-AA42-4656-BF59-022DEC34E9FF}" type="pres">
      <dgm:prSet presAssocID="{2B483D90-9960-4DAE-B527-31D8D87A3473}" presName="nodeFollowingNodes" presStyleLbl="node1" presStyleIdx="3" presStyleCnt="10" custScaleX="145640" custScaleY="111856" custRadScaleRad="125442" custRadScaleInc="-45311">
        <dgm:presLayoutVars>
          <dgm:bulletEnabled val="1"/>
        </dgm:presLayoutVars>
      </dgm:prSet>
      <dgm:spPr>
        <a:prstGeom prst="roundRect">
          <a:avLst/>
        </a:prstGeom>
      </dgm:spPr>
    </dgm:pt>
    <dgm:pt modelId="{AEFA02D6-B6A7-448F-A31A-05E47FBEF037}" type="pres">
      <dgm:prSet presAssocID="{F68D1B3A-D110-4483-93B5-409D9C6ED895}" presName="nodeFollowingNodes" presStyleLbl="node1" presStyleIdx="4" presStyleCnt="10" custScaleX="159990" custScaleY="112982" custRadScaleRad="131619" custRadScaleInc="-71654">
        <dgm:presLayoutVars>
          <dgm:bulletEnabled val="1"/>
        </dgm:presLayoutVars>
      </dgm:prSet>
      <dgm:spPr>
        <a:prstGeom prst="roundRect">
          <a:avLst/>
        </a:prstGeom>
      </dgm:spPr>
    </dgm:pt>
    <dgm:pt modelId="{97ED73E7-58E2-4DF2-AC64-1E7F3C0B7B85}" type="pres">
      <dgm:prSet presAssocID="{C9BC9D06-6DE2-4ED1-BDE8-B3AC43336105}" presName="nodeFollowingNodes" presStyleLbl="node1" presStyleIdx="5" presStyleCnt="10" custScaleX="153938" custScaleY="157199" custRadScaleRad="94816" custRadScaleInc="-23840">
        <dgm:presLayoutVars>
          <dgm:bulletEnabled val="1"/>
        </dgm:presLayoutVars>
      </dgm:prSet>
      <dgm:spPr/>
    </dgm:pt>
    <dgm:pt modelId="{6C87E3F8-3510-4BE5-B99A-E537A2A8B7A2}" type="pres">
      <dgm:prSet presAssocID="{C9B4A626-ED0F-42D8-B0C3-48D9FD5AD44C}" presName="nodeFollowingNodes" presStyleLbl="node1" presStyleIdx="6" presStyleCnt="10" custScaleX="160382" custScaleY="136048" custRadScaleRad="109875" custRadScaleInc="56834">
        <dgm:presLayoutVars>
          <dgm:bulletEnabled val="1"/>
        </dgm:presLayoutVars>
      </dgm:prSet>
      <dgm:spPr>
        <a:prstGeom prst="roundRect">
          <a:avLst/>
        </a:prstGeom>
      </dgm:spPr>
    </dgm:pt>
    <dgm:pt modelId="{31BA9897-40E1-4532-877F-076216CB80F9}" type="pres">
      <dgm:prSet presAssocID="{16F43636-7E1C-410F-A16B-A4A8AE231FFD}" presName="nodeFollowingNodes" presStyleLbl="node1" presStyleIdx="7" presStyleCnt="10" custScaleX="142579" custScaleY="158702" custRadScaleRad="116486" custRadScaleInc="44160">
        <dgm:presLayoutVars>
          <dgm:bulletEnabled val="1"/>
        </dgm:presLayoutVars>
      </dgm:prSet>
      <dgm:spPr>
        <a:prstGeom prst="roundRect">
          <a:avLst/>
        </a:prstGeom>
      </dgm:spPr>
    </dgm:pt>
    <dgm:pt modelId="{4FE9048D-FCA5-43C1-A92A-B49EE8372150}" type="pres">
      <dgm:prSet presAssocID="{7A1BD5FC-6AC2-4351-BCA8-9EF59A40C53A}" presName="nodeFollowingNodes" presStyleLbl="node1" presStyleIdx="8" presStyleCnt="10" custScaleX="136129" custScaleY="131322" custRadScaleRad="108991" custRadScaleInc="9960">
        <dgm:presLayoutVars>
          <dgm:bulletEnabled val="1"/>
        </dgm:presLayoutVars>
      </dgm:prSet>
      <dgm:spPr>
        <a:prstGeom prst="roundRect">
          <a:avLst/>
        </a:prstGeom>
      </dgm:spPr>
    </dgm:pt>
    <dgm:pt modelId="{F343E5F6-A2EC-4DE2-A289-9B5C5E81832D}" type="pres">
      <dgm:prSet presAssocID="{A2DCD90F-EADE-4D1C-A00C-ADFD6D851125}" presName="nodeFollowingNodes" presStyleLbl="node1" presStyleIdx="9" presStyleCnt="10" custAng="0" custScaleX="125706" custRadScaleRad="110076" custRadScaleInc="-21863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3E371913-030A-4EB7-BB47-7FB3D3A9158A}" type="presOf" srcId="{2B483D90-9960-4DAE-B527-31D8D87A3473}" destId="{0DF043BC-AA42-4656-BF59-022DEC34E9FF}" srcOrd="0" destOrd="0" presId="urn:microsoft.com/office/officeart/2005/8/layout/cycle3"/>
    <dgm:cxn modelId="{B987131D-ABA1-42A6-AE5E-6F58D89771C8}" type="presOf" srcId="{16F43636-7E1C-410F-A16B-A4A8AE231FFD}" destId="{31BA9897-40E1-4532-877F-076216CB80F9}" srcOrd="0" destOrd="0" presId="urn:microsoft.com/office/officeart/2005/8/layout/cycle3"/>
    <dgm:cxn modelId="{2417AC24-B501-4F2A-9017-32872C571841}" srcId="{4321AC31-DAC1-4453-9EF7-3962DA5EAAC1}" destId="{86C88E85-DAF3-4242-86EE-76D94375E63A}" srcOrd="0" destOrd="0" parTransId="{F4F6AAD6-0488-4E76-8EA4-42A705C01F0B}" sibTransId="{C7E856DE-5BC8-4E14-8E50-402BF3B38486}"/>
    <dgm:cxn modelId="{B3412E33-F58B-4C06-8D8D-EB64B601451B}" srcId="{4321AC31-DAC1-4453-9EF7-3962DA5EAAC1}" destId="{558041F4-0998-4162-8803-E2DF6119F3A5}" srcOrd="2" destOrd="0" parTransId="{28DD3200-1F26-4FE3-9558-5E667A0051E4}" sibTransId="{DF01A9CF-D34B-42CF-B001-0B08BF8E8D3C}"/>
    <dgm:cxn modelId="{73BF2E33-5D24-4EB5-BAEB-EEBFF6F720D1}" type="presOf" srcId="{F68D1B3A-D110-4483-93B5-409D9C6ED895}" destId="{AEFA02D6-B6A7-448F-A31A-05E47FBEF037}" srcOrd="0" destOrd="0" presId="urn:microsoft.com/office/officeart/2005/8/layout/cycle3"/>
    <dgm:cxn modelId="{72230B3D-115B-40B4-AADF-2067CE6BBEB3}" type="presOf" srcId="{A2DCD90F-EADE-4D1C-A00C-ADFD6D851125}" destId="{F343E5F6-A2EC-4DE2-A289-9B5C5E81832D}" srcOrd="0" destOrd="0" presId="urn:microsoft.com/office/officeart/2005/8/layout/cycle3"/>
    <dgm:cxn modelId="{C08AA165-A1D2-4428-AC67-B88840A7C1BC}" srcId="{4321AC31-DAC1-4453-9EF7-3962DA5EAAC1}" destId="{7A1BD5FC-6AC2-4351-BCA8-9EF59A40C53A}" srcOrd="8" destOrd="0" parTransId="{75325794-2701-46FA-9019-212F592BF0D9}" sibTransId="{C48A19B2-C22E-4C12-B63D-0591C8936715}"/>
    <dgm:cxn modelId="{EB307B54-76D0-4279-8010-46D55D9B2641}" srcId="{4321AC31-DAC1-4453-9EF7-3962DA5EAAC1}" destId="{A2DCD90F-EADE-4D1C-A00C-ADFD6D851125}" srcOrd="9" destOrd="0" parTransId="{017489DE-424E-4F22-AFF8-D30861080480}" sibTransId="{E095BE50-B66C-404D-A474-16513F5343FB}"/>
    <dgm:cxn modelId="{1107AB57-65AA-4C26-8E52-33AAA06D291A}" type="presOf" srcId="{C828833F-E57F-4D6D-81B9-5BA012711A3B}" destId="{C4311668-8C19-48D4-BFD2-37A485E0F6F1}" srcOrd="0" destOrd="0" presId="urn:microsoft.com/office/officeart/2005/8/layout/cycle3"/>
    <dgm:cxn modelId="{8359457B-E4B1-4E47-B533-907E63369BBB}" type="presOf" srcId="{7A1BD5FC-6AC2-4351-BCA8-9EF59A40C53A}" destId="{4FE9048D-FCA5-43C1-A92A-B49EE8372150}" srcOrd="0" destOrd="0" presId="urn:microsoft.com/office/officeart/2005/8/layout/cycle3"/>
    <dgm:cxn modelId="{1E852F84-7E88-4E09-A229-DAF050143AEF}" type="presOf" srcId="{86C88E85-DAF3-4242-86EE-76D94375E63A}" destId="{EDF2595C-D56A-4E08-B226-EF2AB04D894A}" srcOrd="0" destOrd="0" presId="urn:microsoft.com/office/officeart/2005/8/layout/cycle3"/>
    <dgm:cxn modelId="{B5FF8E8A-02E3-4E4F-BF1F-E5708AA1999D}" type="presOf" srcId="{558041F4-0998-4162-8803-E2DF6119F3A5}" destId="{2C7DB5C4-0A60-4B7E-8428-E0F4EDEBA5A0}" srcOrd="0" destOrd="0" presId="urn:microsoft.com/office/officeart/2005/8/layout/cycle3"/>
    <dgm:cxn modelId="{0C32B690-40BF-429C-BEAF-9EC07757850B}" srcId="{4321AC31-DAC1-4453-9EF7-3962DA5EAAC1}" destId="{F68D1B3A-D110-4483-93B5-409D9C6ED895}" srcOrd="4" destOrd="0" parTransId="{AA690717-98B9-47F0-BBA3-FD037EE53F4A}" sibTransId="{016C862E-9A2D-4FCD-BB20-F246E53F1A14}"/>
    <dgm:cxn modelId="{CFA2BC9A-1EF7-4F43-9761-5C4167AE19F2}" srcId="{4321AC31-DAC1-4453-9EF7-3962DA5EAAC1}" destId="{C828833F-E57F-4D6D-81B9-5BA012711A3B}" srcOrd="1" destOrd="0" parTransId="{B8A515BC-4DD7-42F5-837F-FAAAFAAE7599}" sibTransId="{0116814B-FC8F-4429-A999-266172AB2941}"/>
    <dgm:cxn modelId="{632374A2-18E0-4CB5-8682-D94717C74F9E}" srcId="{4321AC31-DAC1-4453-9EF7-3962DA5EAAC1}" destId="{C9B4A626-ED0F-42D8-B0C3-48D9FD5AD44C}" srcOrd="6" destOrd="0" parTransId="{99DB6E20-BD00-4DE7-B9CE-1B2F35F50E70}" sibTransId="{F5CE7487-BBA7-46E3-8EBF-BB43F5FFEB4D}"/>
    <dgm:cxn modelId="{100848B7-D025-4A1A-BCA5-293452115264}" srcId="{4321AC31-DAC1-4453-9EF7-3962DA5EAAC1}" destId="{2B483D90-9960-4DAE-B527-31D8D87A3473}" srcOrd="3" destOrd="0" parTransId="{B54DE61A-505A-4649-B1BA-0834DF39F62C}" sibTransId="{3E8AD7B6-B12D-471C-AE03-2251AADF7ABC}"/>
    <dgm:cxn modelId="{3F24B4E3-04D3-4B19-A552-E431B691FEE4}" type="presOf" srcId="{C7E856DE-5BC8-4E14-8E50-402BF3B38486}" destId="{D2539BC0-EBDF-42A0-B52E-5E9DCE333862}" srcOrd="0" destOrd="0" presId="urn:microsoft.com/office/officeart/2005/8/layout/cycle3"/>
    <dgm:cxn modelId="{DC1E88E5-992C-449E-8CE1-CF399F8F939D}" srcId="{4321AC31-DAC1-4453-9EF7-3962DA5EAAC1}" destId="{16F43636-7E1C-410F-A16B-A4A8AE231FFD}" srcOrd="7" destOrd="0" parTransId="{146D4EDD-9301-4A63-9ED0-4CC728879F1D}" sibTransId="{BCB99226-44ED-4E48-91CD-8387BB5AC945}"/>
    <dgm:cxn modelId="{51EF6DE8-B3BC-41ED-A119-580D00B2D32F}" type="presOf" srcId="{C9BC9D06-6DE2-4ED1-BDE8-B3AC43336105}" destId="{97ED73E7-58E2-4DF2-AC64-1E7F3C0B7B85}" srcOrd="0" destOrd="0" presId="urn:microsoft.com/office/officeart/2005/8/layout/cycle3"/>
    <dgm:cxn modelId="{E88F46F7-C221-4950-BF56-43DD17B929EE}" type="presOf" srcId="{C9B4A626-ED0F-42D8-B0C3-48D9FD5AD44C}" destId="{6C87E3F8-3510-4BE5-B99A-E537A2A8B7A2}" srcOrd="0" destOrd="0" presId="urn:microsoft.com/office/officeart/2005/8/layout/cycle3"/>
    <dgm:cxn modelId="{E2716EFB-CE1A-4EDA-B800-1C86C7E711F8}" srcId="{4321AC31-DAC1-4453-9EF7-3962DA5EAAC1}" destId="{C9BC9D06-6DE2-4ED1-BDE8-B3AC43336105}" srcOrd="5" destOrd="0" parTransId="{BE415487-5676-4CE7-A64B-7B44805F7665}" sibTransId="{964ED87F-D3EC-43C0-B4BF-E04D43310428}"/>
    <dgm:cxn modelId="{0917A7FC-1C03-4734-B459-AEA2FD8DC5CB}" type="presOf" srcId="{4321AC31-DAC1-4453-9EF7-3962DA5EAAC1}" destId="{7905F42E-17BE-46A7-918D-955B0A24AAA9}" srcOrd="0" destOrd="0" presId="urn:microsoft.com/office/officeart/2005/8/layout/cycle3"/>
    <dgm:cxn modelId="{022DF64D-5B64-441B-8AB8-AA0A708D6B0B}" type="presParOf" srcId="{7905F42E-17BE-46A7-918D-955B0A24AAA9}" destId="{D8AE504E-4FBF-4E93-AB22-4AB0FE2F9A20}" srcOrd="0" destOrd="0" presId="urn:microsoft.com/office/officeart/2005/8/layout/cycle3"/>
    <dgm:cxn modelId="{D28179F5-80AD-49DD-A2FC-CBEAE3FD0F5A}" type="presParOf" srcId="{D8AE504E-4FBF-4E93-AB22-4AB0FE2F9A20}" destId="{EDF2595C-D56A-4E08-B226-EF2AB04D894A}" srcOrd="0" destOrd="0" presId="urn:microsoft.com/office/officeart/2005/8/layout/cycle3"/>
    <dgm:cxn modelId="{38233AFF-38CF-42AA-AAE5-0912435563B7}" type="presParOf" srcId="{D8AE504E-4FBF-4E93-AB22-4AB0FE2F9A20}" destId="{D2539BC0-EBDF-42A0-B52E-5E9DCE333862}" srcOrd="1" destOrd="0" presId="urn:microsoft.com/office/officeart/2005/8/layout/cycle3"/>
    <dgm:cxn modelId="{53D43604-E6C8-423A-A6B0-F48380035600}" type="presParOf" srcId="{D8AE504E-4FBF-4E93-AB22-4AB0FE2F9A20}" destId="{C4311668-8C19-48D4-BFD2-37A485E0F6F1}" srcOrd="2" destOrd="0" presId="urn:microsoft.com/office/officeart/2005/8/layout/cycle3"/>
    <dgm:cxn modelId="{B6996150-E1EA-49E7-B08C-5E31061F7210}" type="presParOf" srcId="{D8AE504E-4FBF-4E93-AB22-4AB0FE2F9A20}" destId="{2C7DB5C4-0A60-4B7E-8428-E0F4EDEBA5A0}" srcOrd="3" destOrd="0" presId="urn:microsoft.com/office/officeart/2005/8/layout/cycle3"/>
    <dgm:cxn modelId="{732323D7-B42B-4A6D-B295-B069B79B69B7}" type="presParOf" srcId="{D8AE504E-4FBF-4E93-AB22-4AB0FE2F9A20}" destId="{0DF043BC-AA42-4656-BF59-022DEC34E9FF}" srcOrd="4" destOrd="0" presId="urn:microsoft.com/office/officeart/2005/8/layout/cycle3"/>
    <dgm:cxn modelId="{79F4C46E-0A7D-4F11-8DDE-98D4B187D023}" type="presParOf" srcId="{D8AE504E-4FBF-4E93-AB22-4AB0FE2F9A20}" destId="{AEFA02D6-B6A7-448F-A31A-05E47FBEF037}" srcOrd="5" destOrd="0" presId="urn:microsoft.com/office/officeart/2005/8/layout/cycle3"/>
    <dgm:cxn modelId="{263B0CBB-1507-4179-B264-06A969FA72F3}" type="presParOf" srcId="{D8AE504E-4FBF-4E93-AB22-4AB0FE2F9A20}" destId="{97ED73E7-58E2-4DF2-AC64-1E7F3C0B7B85}" srcOrd="6" destOrd="0" presId="urn:microsoft.com/office/officeart/2005/8/layout/cycle3"/>
    <dgm:cxn modelId="{BF7FDE25-3010-4BE5-A36D-E2AD2F8C0D84}" type="presParOf" srcId="{D8AE504E-4FBF-4E93-AB22-4AB0FE2F9A20}" destId="{6C87E3F8-3510-4BE5-B99A-E537A2A8B7A2}" srcOrd="7" destOrd="0" presId="urn:microsoft.com/office/officeart/2005/8/layout/cycle3"/>
    <dgm:cxn modelId="{732AAD3D-4437-448A-B7F5-8E429E654B11}" type="presParOf" srcId="{D8AE504E-4FBF-4E93-AB22-4AB0FE2F9A20}" destId="{31BA9897-40E1-4532-877F-076216CB80F9}" srcOrd="8" destOrd="0" presId="urn:microsoft.com/office/officeart/2005/8/layout/cycle3"/>
    <dgm:cxn modelId="{404E654E-F850-4BDA-8D94-F3CF04EBA680}" type="presParOf" srcId="{D8AE504E-4FBF-4E93-AB22-4AB0FE2F9A20}" destId="{4FE9048D-FCA5-43C1-A92A-B49EE8372150}" srcOrd="9" destOrd="0" presId="urn:microsoft.com/office/officeart/2005/8/layout/cycle3"/>
    <dgm:cxn modelId="{C0429017-C209-4BFE-AB0D-8D4C5E8B4A00}" type="presParOf" srcId="{D8AE504E-4FBF-4E93-AB22-4AB0FE2F9A20}" destId="{F343E5F6-A2EC-4DE2-A289-9B5C5E81832D}" srcOrd="10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539BC0-EBDF-42A0-B52E-5E9DCE333862}">
      <dsp:nvSpPr>
        <dsp:cNvPr id="0" name=""/>
        <dsp:cNvSpPr/>
      </dsp:nvSpPr>
      <dsp:spPr>
        <a:xfrm>
          <a:off x="3090420" y="-186139"/>
          <a:ext cx="4936321" cy="4936321"/>
        </a:xfrm>
        <a:prstGeom prst="circularArrow">
          <a:avLst>
            <a:gd name="adj1" fmla="val 5544"/>
            <a:gd name="adj2" fmla="val 330680"/>
            <a:gd name="adj3" fmla="val 14521669"/>
            <a:gd name="adj4" fmla="val 16946863"/>
            <a:gd name="adj5" fmla="val 5757"/>
          </a:avLst>
        </a:prstGeom>
        <a:solidFill>
          <a:srgbClr val="FFFFFF">
            <a:lumMod val="75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F2595C-D56A-4E08-B226-EF2AB04D894A}">
      <dsp:nvSpPr>
        <dsp:cNvPr id="0" name=""/>
        <dsp:cNvSpPr/>
      </dsp:nvSpPr>
      <dsp:spPr>
        <a:xfrm>
          <a:off x="4847408" y="-83585"/>
          <a:ext cx="1422343" cy="590189"/>
        </a:xfrm>
        <a:prstGeom prst="roundRect">
          <a:avLst/>
        </a:prstGeom>
        <a:solidFill>
          <a:srgbClr val="000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baseline="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+mn-cs"/>
            </a:rPr>
            <a:t>RFP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baseline="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+mn-cs"/>
            </a:rPr>
            <a:t>October 5, 2021</a:t>
          </a:r>
        </a:p>
      </dsp:txBody>
      <dsp:txXfrm>
        <a:off x="4876219" y="-54774"/>
        <a:ext cx="1364721" cy="532567"/>
      </dsp:txXfrm>
    </dsp:sp>
    <dsp:sp modelId="{C4311668-8C19-48D4-BFD2-37A485E0F6F1}">
      <dsp:nvSpPr>
        <dsp:cNvPr id="0" name=""/>
        <dsp:cNvSpPr/>
      </dsp:nvSpPr>
      <dsp:spPr>
        <a:xfrm>
          <a:off x="7414029" y="1047861"/>
          <a:ext cx="1576902" cy="781398"/>
        </a:xfrm>
        <a:prstGeom prst="roundRect">
          <a:avLst/>
        </a:prstGeom>
        <a:solidFill>
          <a:srgbClr val="000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u="sng" kern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CH</a:t>
          </a:r>
          <a:r>
            <a:rPr lang="en-US" sz="1200" kern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: HSC Internal Review Committee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Nov 15-Dec 17, 2021</a:t>
          </a:r>
        </a:p>
      </dsp:txBody>
      <dsp:txXfrm>
        <a:off x="7452174" y="1086006"/>
        <a:ext cx="1500612" cy="705108"/>
      </dsp:txXfrm>
    </dsp:sp>
    <dsp:sp modelId="{2C7DB5C4-0A60-4B7E-8428-E0F4EDEBA5A0}">
      <dsp:nvSpPr>
        <dsp:cNvPr id="0" name=""/>
        <dsp:cNvSpPr/>
      </dsp:nvSpPr>
      <dsp:spPr>
        <a:xfrm>
          <a:off x="6540382" y="306973"/>
          <a:ext cx="1635649" cy="631980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u="sng" kern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CH</a:t>
          </a:r>
          <a:r>
            <a:rPr lang="en-US" sz="1200" kern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Preliminary Proposals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November 12, 2021</a:t>
          </a:r>
        </a:p>
      </dsp:txBody>
      <dsp:txXfrm>
        <a:off x="6571233" y="337824"/>
        <a:ext cx="1573947" cy="570278"/>
      </dsp:txXfrm>
    </dsp:sp>
    <dsp:sp modelId="{0DF043BC-AA42-4656-BF59-022DEC34E9FF}">
      <dsp:nvSpPr>
        <dsp:cNvPr id="0" name=""/>
        <dsp:cNvSpPr/>
      </dsp:nvSpPr>
      <dsp:spPr>
        <a:xfrm>
          <a:off x="7312507" y="2132535"/>
          <a:ext cx="1719102" cy="660161"/>
        </a:xfrm>
        <a:prstGeom prst="roundRect">
          <a:avLst/>
        </a:prstGeom>
        <a:solidFill>
          <a:srgbClr val="000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u="sng" kern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CH</a:t>
          </a:r>
          <a:r>
            <a:rPr lang="en-US" sz="1200" kern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: Finalists Announced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January 2022</a:t>
          </a:r>
        </a:p>
      </dsp:txBody>
      <dsp:txXfrm>
        <a:off x="7344733" y="2164761"/>
        <a:ext cx="1654650" cy="595709"/>
      </dsp:txXfrm>
    </dsp:sp>
    <dsp:sp modelId="{AEFA02D6-B6A7-448F-A31A-05E47FBEF037}">
      <dsp:nvSpPr>
        <dsp:cNvPr id="0" name=""/>
        <dsp:cNvSpPr/>
      </dsp:nvSpPr>
      <dsp:spPr>
        <a:xfrm>
          <a:off x="6977293" y="3391415"/>
          <a:ext cx="1888486" cy="666807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Final Proposals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March 4, 2022 </a:t>
          </a:r>
          <a:r>
            <a:rPr lang="en-US" sz="1200" u="sng" kern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CH</a:t>
          </a:r>
          <a:r>
            <a:rPr lang="en-US" sz="1200" kern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</a:t>
          </a:r>
        </a:p>
      </dsp:txBody>
      <dsp:txXfrm>
        <a:off x="7009844" y="3423966"/>
        <a:ext cx="1823384" cy="601705"/>
      </dsp:txXfrm>
    </dsp:sp>
    <dsp:sp modelId="{97ED73E7-58E2-4DF2-AC64-1E7F3C0B7B85}">
      <dsp:nvSpPr>
        <dsp:cNvPr id="0" name=""/>
        <dsp:cNvSpPr/>
      </dsp:nvSpPr>
      <dsp:spPr>
        <a:xfrm>
          <a:off x="4897922" y="3830103"/>
          <a:ext cx="1817050" cy="927771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rgbClr val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Internal Reviews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Mar 7-March 25, 2022</a:t>
          </a:r>
        </a:p>
      </dsp:txBody>
      <dsp:txXfrm>
        <a:off x="4943212" y="3875393"/>
        <a:ext cx="1726470" cy="837191"/>
      </dsp:txXfrm>
    </dsp:sp>
    <dsp:sp modelId="{6C87E3F8-3510-4BE5-B99A-E537A2A8B7A2}">
      <dsp:nvSpPr>
        <dsp:cNvPr id="0" name=""/>
        <dsp:cNvSpPr/>
      </dsp:nvSpPr>
      <dsp:spPr>
        <a:xfrm>
          <a:off x="2703613" y="3254900"/>
          <a:ext cx="1893114" cy="802940"/>
        </a:xfrm>
        <a:prstGeom prst="roundRect">
          <a:avLst/>
        </a:prstGeom>
        <a:solidFill>
          <a:srgbClr val="000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Final Proposals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March 29, 2022 </a:t>
          </a:r>
          <a:r>
            <a:rPr lang="en-US" sz="1200" u="sng" kern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CH</a:t>
          </a:r>
          <a:r>
            <a:rPr lang="en-US" sz="1200" kern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</a:t>
          </a:r>
        </a:p>
      </dsp:txBody>
      <dsp:txXfrm>
        <a:off x="2742809" y="3294096"/>
        <a:ext cx="1814722" cy="724548"/>
      </dsp:txXfrm>
    </dsp:sp>
    <dsp:sp modelId="{31BA9897-40E1-4532-877F-076216CB80F9}">
      <dsp:nvSpPr>
        <dsp:cNvPr id="0" name=""/>
        <dsp:cNvSpPr/>
      </dsp:nvSpPr>
      <dsp:spPr>
        <a:xfrm>
          <a:off x="2246630" y="1999960"/>
          <a:ext cx="1682971" cy="936641"/>
        </a:xfrm>
        <a:prstGeom prst="roundRect">
          <a:avLst/>
        </a:prstGeom>
        <a:solidFill>
          <a:srgbClr val="000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Awardees Announced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July 2022 </a:t>
          </a:r>
          <a:r>
            <a:rPr lang="en-US" sz="1200" u="sng" kern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CH</a:t>
          </a:r>
          <a:r>
            <a:rPr lang="en-US" sz="1200" kern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>
            <a:solidFill>
              <a:srgbClr val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292353" y="2045683"/>
        <a:ext cx="1591525" cy="845195"/>
      </dsp:txXfrm>
    </dsp:sp>
    <dsp:sp modelId="{4FE9048D-FCA5-43C1-A92A-B49EE8372150}">
      <dsp:nvSpPr>
        <dsp:cNvPr id="0" name=""/>
        <dsp:cNvSpPr/>
      </dsp:nvSpPr>
      <dsp:spPr>
        <a:xfrm>
          <a:off x="2593906" y="1097123"/>
          <a:ext cx="1606836" cy="775048"/>
        </a:xfrm>
        <a:prstGeom prst="roundRect">
          <a:avLst/>
        </a:prstGeom>
        <a:solidFill>
          <a:srgbClr val="000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>
            <a:solidFill>
              <a:srgbClr val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$ Grant Awards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January 1, 2023 </a:t>
          </a:r>
          <a:r>
            <a:rPr lang="en-US" sz="1050" u="sng" kern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CH</a:t>
          </a:r>
          <a:r>
            <a:rPr lang="en-US" sz="1050" kern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50" kern="1200" dirty="0">
            <a:solidFill>
              <a:srgbClr val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>
            <a:solidFill>
              <a:srgbClr val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631741" y="1134958"/>
        <a:ext cx="1531166" cy="699378"/>
      </dsp:txXfrm>
    </dsp:sp>
    <dsp:sp modelId="{F343E5F6-A2EC-4DE2-A289-9B5C5E81832D}">
      <dsp:nvSpPr>
        <dsp:cNvPr id="0" name=""/>
        <dsp:cNvSpPr/>
      </dsp:nvSpPr>
      <dsp:spPr>
        <a:xfrm>
          <a:off x="3208719" y="331089"/>
          <a:ext cx="1483806" cy="590189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Grant Reports Due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December 1, 2023</a:t>
          </a:r>
        </a:p>
      </dsp:txBody>
      <dsp:txXfrm>
        <a:off x="3237530" y="359900"/>
        <a:ext cx="1426184" cy="5325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DAD5E88-7A44-984B-A7EE-A271784B5C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7886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7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08147" algn="l" rtl="0" eaLnBrk="0" fontAlgn="base" hangingPunct="0">
      <a:spcBef>
        <a:spcPct val="30000"/>
      </a:spcBef>
      <a:spcAft>
        <a:spcPct val="0"/>
      </a:spcAft>
      <a:defRPr sz="1071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2pPr>
    <a:lvl3pPr marL="816294" algn="l" rtl="0" eaLnBrk="0" fontAlgn="base" hangingPunct="0">
      <a:spcBef>
        <a:spcPct val="30000"/>
      </a:spcBef>
      <a:spcAft>
        <a:spcPct val="0"/>
      </a:spcAft>
      <a:defRPr sz="1071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3pPr>
    <a:lvl4pPr marL="1224442" algn="l" rtl="0" eaLnBrk="0" fontAlgn="base" hangingPunct="0">
      <a:spcBef>
        <a:spcPct val="30000"/>
      </a:spcBef>
      <a:spcAft>
        <a:spcPct val="0"/>
      </a:spcAft>
      <a:defRPr sz="1071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4pPr>
    <a:lvl5pPr marL="1632589" algn="l" rtl="0" eaLnBrk="0" fontAlgn="base" hangingPunct="0">
      <a:spcBef>
        <a:spcPct val="30000"/>
      </a:spcBef>
      <a:spcAft>
        <a:spcPct val="0"/>
      </a:spcAft>
      <a:defRPr sz="1071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5pPr>
    <a:lvl6pPr marL="2040737" algn="l" defTabSz="408147" rtl="0" eaLnBrk="1" latinLnBrk="0" hangingPunct="1">
      <a:defRPr sz="1071" kern="1200">
        <a:solidFill>
          <a:schemeClr val="tx1"/>
        </a:solidFill>
        <a:latin typeface="+mn-lt"/>
        <a:ea typeface="+mn-ea"/>
        <a:cs typeface="+mn-cs"/>
      </a:defRPr>
    </a:lvl6pPr>
    <a:lvl7pPr marL="2448884" algn="l" defTabSz="408147" rtl="0" eaLnBrk="1" latinLnBrk="0" hangingPunct="1">
      <a:defRPr sz="1071" kern="1200">
        <a:solidFill>
          <a:schemeClr val="tx1"/>
        </a:solidFill>
        <a:latin typeface="+mn-lt"/>
        <a:ea typeface="+mn-ea"/>
        <a:cs typeface="+mn-cs"/>
      </a:defRPr>
    </a:lvl7pPr>
    <a:lvl8pPr marL="2857031" algn="l" defTabSz="408147" rtl="0" eaLnBrk="1" latinLnBrk="0" hangingPunct="1">
      <a:defRPr sz="1071" kern="1200">
        <a:solidFill>
          <a:schemeClr val="tx1"/>
        </a:solidFill>
        <a:latin typeface="+mn-lt"/>
        <a:ea typeface="+mn-ea"/>
        <a:cs typeface="+mn-cs"/>
      </a:defRPr>
    </a:lvl8pPr>
    <a:lvl9pPr marL="3265179" algn="l" defTabSz="408147" rtl="0" eaLnBrk="1" latinLnBrk="0" hangingPunct="1">
      <a:defRPr sz="107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FDD6B82-12F2-364C-96E2-A0C19E38CFF4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4222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FDD6B82-12F2-364C-96E2-A0C19E38CFF4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375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FDD6B82-12F2-364C-96E2-A0C19E38CFF4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7880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FDD6B82-12F2-364C-96E2-A0C19E38CFF4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8421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FDD6B82-12F2-364C-96E2-A0C19E38CFF4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73507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FDD6B82-12F2-364C-96E2-A0C19E38CFF4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1928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FDD6B82-12F2-364C-96E2-A0C19E38CFF4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74955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FDD6B82-12F2-364C-96E2-A0C19E38CFF4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819877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FDD6B82-12F2-364C-96E2-A0C19E38CFF4}" type="slidenum">
              <a:rPr lang="en-US" altLang="en-US" sz="1200"/>
              <a:pPr eaLnBrk="1" hangingPunct="1"/>
              <a:t>13</a:t>
            </a:fld>
            <a:endParaRPr lang="en-US" altLang="en-US" sz="120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7103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4189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7443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9045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512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0036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3504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191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7109" b="1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7109" b="1">
          <a:solidFill>
            <a:schemeClr val="bg1"/>
          </a:solidFill>
          <a:latin typeface="Times New Roman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7109" b="1">
          <a:solidFill>
            <a:schemeClr val="bg1"/>
          </a:solidFill>
          <a:latin typeface="Times New Roman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7109" b="1">
          <a:solidFill>
            <a:schemeClr val="bg1"/>
          </a:solidFill>
          <a:latin typeface="Times New Roman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7109" b="1">
          <a:solidFill>
            <a:schemeClr val="bg1"/>
          </a:solidFill>
          <a:latin typeface="Times New Roman" charset="0"/>
          <a:ea typeface="ＭＳ Ｐゴシック" charset="0"/>
          <a:cs typeface="ＭＳ Ｐゴシック" charset="0"/>
        </a:defRPr>
      </a:lvl5pPr>
      <a:lvl6pPr marL="812582" algn="l" rtl="0" fontAlgn="base">
        <a:spcBef>
          <a:spcPct val="0"/>
        </a:spcBef>
        <a:spcAft>
          <a:spcPct val="0"/>
        </a:spcAft>
        <a:defRPr sz="7109" b="1">
          <a:solidFill>
            <a:schemeClr val="bg1"/>
          </a:solidFill>
          <a:latin typeface="Times New Roman" charset="0"/>
        </a:defRPr>
      </a:lvl6pPr>
      <a:lvl7pPr marL="1625163" algn="l" rtl="0" fontAlgn="base">
        <a:spcBef>
          <a:spcPct val="0"/>
        </a:spcBef>
        <a:spcAft>
          <a:spcPct val="0"/>
        </a:spcAft>
        <a:defRPr sz="7109" b="1">
          <a:solidFill>
            <a:schemeClr val="bg1"/>
          </a:solidFill>
          <a:latin typeface="Times New Roman" charset="0"/>
        </a:defRPr>
      </a:lvl7pPr>
      <a:lvl8pPr marL="2437745" algn="l" rtl="0" fontAlgn="base">
        <a:spcBef>
          <a:spcPct val="0"/>
        </a:spcBef>
        <a:spcAft>
          <a:spcPct val="0"/>
        </a:spcAft>
        <a:defRPr sz="7109" b="1">
          <a:solidFill>
            <a:schemeClr val="bg1"/>
          </a:solidFill>
          <a:latin typeface="Times New Roman" charset="0"/>
        </a:defRPr>
      </a:lvl8pPr>
      <a:lvl9pPr marL="3250326" algn="l" rtl="0" fontAlgn="base">
        <a:spcBef>
          <a:spcPct val="0"/>
        </a:spcBef>
        <a:spcAft>
          <a:spcPct val="0"/>
        </a:spcAft>
        <a:defRPr sz="7109" b="1">
          <a:solidFill>
            <a:schemeClr val="bg1"/>
          </a:solidFill>
          <a:latin typeface="Times New Roman" charset="0"/>
        </a:defRPr>
      </a:lvl9pPr>
    </p:titleStyle>
    <p:bodyStyle>
      <a:lvl1pPr marL="609436" indent="-609436" algn="l" rtl="0" eaLnBrk="0" fontAlgn="base" hangingPunct="0">
        <a:spcBef>
          <a:spcPct val="20000"/>
        </a:spcBef>
        <a:spcAft>
          <a:spcPct val="25000"/>
        </a:spcAft>
        <a:defRPr sz="5687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11009" indent="-507863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SzPct val="90000"/>
        <a:buFont typeface="Wingdings" charset="2"/>
        <a:buChar char="§"/>
        <a:defRPr sz="4266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320445" indent="-406291" algn="l" rtl="0" eaLnBrk="0" fontAlgn="base" hangingPunct="0">
        <a:spcBef>
          <a:spcPct val="40000"/>
        </a:spcBef>
        <a:spcAft>
          <a:spcPct val="0"/>
        </a:spcAft>
        <a:buChar char="•"/>
        <a:defRPr i="1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2237422" indent="-406291" algn="l" rtl="0" eaLnBrk="0" fontAlgn="base" hangingPunct="0">
        <a:spcBef>
          <a:spcPct val="4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528032" indent="722295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3340613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-128"/>
        </a:defRPr>
      </a:lvl6pPr>
      <a:lvl7pPr marL="4153195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-128"/>
        </a:defRPr>
      </a:lvl7pPr>
      <a:lvl8pPr marL="4965776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-128"/>
        </a:defRPr>
      </a:lvl8pPr>
      <a:lvl9pPr marL="5778358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812582" rtl="0" eaLnBrk="1" latinLnBrk="0" hangingPunct="1">
        <a:defRPr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812582" algn="l" defTabSz="812582" rtl="0" eaLnBrk="1" latinLnBrk="0" hangingPunct="1">
        <a:defRPr sz="3199" kern="1200">
          <a:solidFill>
            <a:schemeClr val="tx1"/>
          </a:solidFill>
          <a:latin typeface="+mn-lt"/>
          <a:ea typeface="+mn-ea"/>
          <a:cs typeface="+mn-cs"/>
        </a:defRPr>
      </a:lvl2pPr>
      <a:lvl3pPr marL="1625163" algn="l" defTabSz="812582" rtl="0" eaLnBrk="1" latinLnBrk="0" hangingPunct="1"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437745" algn="l" defTabSz="812582" rtl="0" eaLnBrk="1" latinLnBrk="0" hangingPunct="1">
        <a:defRPr sz="3199" kern="1200">
          <a:solidFill>
            <a:schemeClr val="tx1"/>
          </a:solidFill>
          <a:latin typeface="+mn-lt"/>
          <a:ea typeface="+mn-ea"/>
          <a:cs typeface="+mn-cs"/>
        </a:defRPr>
      </a:lvl4pPr>
      <a:lvl5pPr marL="3250326" algn="l" defTabSz="812582" rtl="0" eaLnBrk="1" latinLnBrk="0" hangingPunct="1">
        <a:defRPr sz="3199" kern="1200">
          <a:solidFill>
            <a:schemeClr val="tx1"/>
          </a:solidFill>
          <a:latin typeface="+mn-lt"/>
          <a:ea typeface="+mn-ea"/>
          <a:cs typeface="+mn-cs"/>
        </a:defRPr>
      </a:lvl5pPr>
      <a:lvl6pPr marL="4062908" algn="l" defTabSz="812582" rtl="0" eaLnBrk="1" latinLnBrk="0" hangingPunct="1">
        <a:defRPr sz="3199" kern="1200">
          <a:solidFill>
            <a:schemeClr val="tx1"/>
          </a:solidFill>
          <a:latin typeface="+mn-lt"/>
          <a:ea typeface="+mn-ea"/>
          <a:cs typeface="+mn-cs"/>
        </a:defRPr>
      </a:lvl6pPr>
      <a:lvl7pPr marL="4875489" algn="l" defTabSz="812582" rtl="0" eaLnBrk="1" latinLnBrk="0" hangingPunct="1">
        <a:defRPr sz="3199" kern="1200">
          <a:solidFill>
            <a:schemeClr val="tx1"/>
          </a:solidFill>
          <a:latin typeface="+mn-lt"/>
          <a:ea typeface="+mn-ea"/>
          <a:cs typeface="+mn-cs"/>
        </a:defRPr>
      </a:lvl7pPr>
      <a:lvl8pPr marL="5688071" algn="l" defTabSz="812582" rtl="0" eaLnBrk="1" latinLnBrk="0" hangingPunct="1">
        <a:defRPr sz="3199" kern="1200">
          <a:solidFill>
            <a:schemeClr val="tx1"/>
          </a:solidFill>
          <a:latin typeface="+mn-lt"/>
          <a:ea typeface="+mn-ea"/>
          <a:cs typeface="+mn-cs"/>
        </a:defRPr>
      </a:lvl8pPr>
      <a:lvl9pPr marL="6500652" algn="l" defTabSz="812582" rtl="0" eaLnBrk="1" latinLnBrk="0" hangingPunct="1">
        <a:defRPr sz="31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279683" y="901473"/>
            <a:ext cx="8428888" cy="371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09436" indent="-609436" algn="l" rtl="0" eaLnBrk="0" fontAlgn="base" hangingPunct="0">
              <a:spcBef>
                <a:spcPct val="20000"/>
              </a:spcBef>
              <a:spcAft>
                <a:spcPct val="25000"/>
              </a:spcAft>
              <a:defRPr sz="5687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11009" indent="-5078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90000"/>
              <a:buFont typeface="Wingdings" charset="2"/>
              <a:buChar char="§"/>
              <a:defRPr sz="4266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1320445" indent="-406291" algn="l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i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2237422" indent="-406291" algn="l" rtl="0" eaLnBrk="0" fontAlgn="base" hangingPunct="0">
              <a:spcBef>
                <a:spcPct val="4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2528032" indent="722295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3340613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4153195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4965776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5778358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1028906" lvl="1" indent="-342969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Char char="•"/>
            </a:pPr>
            <a:r>
              <a:rPr lang="en-US" sz="1600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Proposals should reflect the Foundation’s goals and funding priorities </a:t>
            </a:r>
          </a:p>
          <a:p>
            <a:pPr marL="685937" lvl="1" indent="0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None/>
            </a:pPr>
            <a:endParaRPr lang="en-US" sz="1600" dirty="0">
              <a:solidFill>
                <a:schemeClr val="bg1"/>
              </a:solidFill>
              <a:latin typeface="Garamond" panose="02020404030301010803"/>
              <a:ea typeface="+mn-ea"/>
              <a:cs typeface="+mn-cs"/>
            </a:endParaRPr>
          </a:p>
          <a:p>
            <a:pPr marL="1028906" lvl="1" indent="-342969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Char char="•"/>
            </a:pPr>
            <a:r>
              <a:rPr lang="en-US" sz="1600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The Foundation has stressed the importance of </a:t>
            </a:r>
            <a:r>
              <a:rPr lang="en-US" sz="1800" b="1" u="sng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community impact, innovation/ collaboration and alignment with TTUHSCs strategic goals</a:t>
            </a:r>
          </a:p>
          <a:p>
            <a:pPr marL="685937" lvl="1" indent="0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None/>
            </a:pPr>
            <a:endParaRPr lang="en-US" sz="1600" dirty="0">
              <a:solidFill>
                <a:schemeClr val="bg1"/>
              </a:solidFill>
              <a:latin typeface="Garamond" panose="02020404030301010803"/>
              <a:ea typeface="+mn-ea"/>
              <a:cs typeface="+mn-cs"/>
            </a:endParaRPr>
          </a:p>
          <a:p>
            <a:pPr marL="1028906" lvl="1" indent="-342969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Char char="•"/>
            </a:pPr>
            <a:r>
              <a:rPr lang="en-US" sz="1600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Research project has a strategic link to a future Federal NIH/NSF/DOD proposal</a:t>
            </a:r>
          </a:p>
          <a:p>
            <a:pPr marL="685937" lvl="1" indent="0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None/>
            </a:pPr>
            <a:endParaRPr lang="en-US" sz="1600" dirty="0">
              <a:solidFill>
                <a:schemeClr val="bg1"/>
              </a:solidFill>
              <a:latin typeface="Garamond" panose="02020404030301010803"/>
              <a:ea typeface="+mn-ea"/>
              <a:cs typeface="+mn-cs"/>
            </a:endParaRPr>
          </a:p>
          <a:p>
            <a:pPr marL="1028906" lvl="1" indent="-342969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Char char="•"/>
            </a:pPr>
            <a:r>
              <a:rPr lang="en-US" sz="1600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Projects should reflect how funding impacts a particular stage of research and illustrate the “way ahead” toward the research goals</a:t>
            </a:r>
          </a:p>
          <a:p>
            <a:pPr marL="1028906" lvl="1" indent="-342969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Char char="•"/>
            </a:pPr>
            <a:r>
              <a:rPr lang="en-US" sz="1600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Preliminary and final proposals to be written in lay terms since the decision makers are non-scientists.  Meet the Foundation’s intent without compromising the science</a:t>
            </a: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117567" y="99273"/>
            <a:ext cx="6217920" cy="71545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586" tIns="19293" rIns="38586" bIns="19293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812582" algn="l" rtl="0" fontAlgn="base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</a:defRPr>
            </a:lvl6pPr>
            <a:lvl7pPr marL="1625163" algn="l" rtl="0" fontAlgn="base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</a:defRPr>
            </a:lvl7pPr>
            <a:lvl8pPr marL="2437745" algn="l" rtl="0" fontAlgn="base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</a:defRPr>
            </a:lvl8pPr>
            <a:lvl9pPr marL="3250326" algn="l" rtl="0" fontAlgn="base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</a:defRPr>
            </a:lvl9pPr>
          </a:lstStyle>
          <a:p>
            <a:pPr eaLnBrk="1" hangingPunct="1">
              <a:defRPr/>
            </a:pPr>
            <a:r>
              <a:rPr lang="en-US" sz="1519" kern="0" spc="450" dirty="0">
                <a:latin typeface="Helvetica" charset="0"/>
                <a:ea typeface="Helvetica" charset="0"/>
                <a:cs typeface="Helvetica" charset="0"/>
              </a:rPr>
              <a:t>The </a:t>
            </a:r>
            <a:r>
              <a:rPr lang="en-US" sz="1519" u="sng" kern="0" spc="450" dirty="0">
                <a:latin typeface="Helvetica" charset="0"/>
                <a:ea typeface="Helvetica" charset="0"/>
                <a:cs typeface="Helvetica" charset="0"/>
              </a:rPr>
              <a:t>CH</a:t>
            </a:r>
            <a:r>
              <a:rPr lang="en-US" sz="1519" kern="0" spc="450" dirty="0">
                <a:latin typeface="Helvetica" charset="0"/>
                <a:ea typeface="Helvetica" charset="0"/>
                <a:cs typeface="Helvetica" charset="0"/>
              </a:rPr>
              <a:t> Foundation: General Guidance </a:t>
            </a:r>
            <a:endParaRPr lang="en-US" sz="1519" kern="0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762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279683" y="901473"/>
            <a:ext cx="8428888" cy="371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09436" indent="-609436" algn="l" rtl="0" eaLnBrk="0" fontAlgn="base" hangingPunct="0">
              <a:spcBef>
                <a:spcPct val="20000"/>
              </a:spcBef>
              <a:spcAft>
                <a:spcPct val="25000"/>
              </a:spcAft>
              <a:defRPr sz="5687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11009" indent="-5078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90000"/>
              <a:buFont typeface="Wingdings" charset="2"/>
              <a:buChar char="§"/>
              <a:defRPr sz="4266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1320445" indent="-406291" algn="l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i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2237422" indent="-406291" algn="l" rtl="0" eaLnBrk="0" fontAlgn="base" hangingPunct="0">
              <a:spcBef>
                <a:spcPct val="4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2528032" indent="722295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3340613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4153195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4965776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5778358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685937" lvl="1" indent="0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b="1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Preliminary proposals include:</a:t>
            </a:r>
          </a:p>
          <a:p>
            <a:pPr marL="971687" lvl="1" indent="-285750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Cover page with project title and amount requested (template provided)</a:t>
            </a:r>
          </a:p>
          <a:p>
            <a:pPr marL="971687" lvl="1" indent="-285750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One to two-page project description- be concise</a:t>
            </a:r>
          </a:p>
          <a:p>
            <a:pPr marL="971687" lvl="1" indent="-285750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Budget (template provided)</a:t>
            </a:r>
          </a:p>
          <a:p>
            <a:pPr marL="971687" lvl="1" indent="-285750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Does not have to be entered in Cayuse</a:t>
            </a:r>
          </a:p>
          <a:p>
            <a:pPr marL="685937" lvl="1" indent="0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None/>
            </a:pPr>
            <a:endParaRPr lang="en-US" sz="1800" dirty="0">
              <a:solidFill>
                <a:schemeClr val="bg1"/>
              </a:solidFill>
              <a:latin typeface="Garamond" panose="02020404030301010803"/>
              <a:ea typeface="+mn-ea"/>
              <a:cs typeface="+mn-cs"/>
            </a:endParaRPr>
          </a:p>
          <a:p>
            <a:pPr marL="685937" lvl="1" indent="0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b="1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Give special consideration to:</a:t>
            </a:r>
          </a:p>
          <a:p>
            <a:pPr marL="971687" lvl="1" indent="-285750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Name of project: not too detailed or technical</a:t>
            </a:r>
          </a:p>
          <a:p>
            <a:pPr marL="971687" lvl="1" indent="-285750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Emphasize the collaboration, innovation and community impact in your proposal</a:t>
            </a:r>
          </a:p>
          <a:p>
            <a:pPr marL="971687" lvl="1" indent="-285750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Budget: be concise, it cannot change if you are approved as a finalist</a:t>
            </a: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117567" y="99273"/>
            <a:ext cx="6217920" cy="71545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586" tIns="19293" rIns="38586" bIns="19293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812582" algn="l" rtl="0" fontAlgn="base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</a:defRPr>
            </a:lvl6pPr>
            <a:lvl7pPr marL="1625163" algn="l" rtl="0" fontAlgn="base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</a:defRPr>
            </a:lvl7pPr>
            <a:lvl8pPr marL="2437745" algn="l" rtl="0" fontAlgn="base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</a:defRPr>
            </a:lvl8pPr>
            <a:lvl9pPr marL="3250326" algn="l" rtl="0" fontAlgn="base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</a:defRPr>
            </a:lvl9pPr>
          </a:lstStyle>
          <a:p>
            <a:pPr eaLnBrk="1" hangingPunct="1">
              <a:defRPr/>
            </a:pPr>
            <a:r>
              <a:rPr lang="en-US" sz="1400" kern="0" spc="450" dirty="0">
                <a:latin typeface="Helvetica" charset="0"/>
                <a:ea typeface="Helvetica" charset="0"/>
                <a:cs typeface="Helvetica" charset="0"/>
              </a:rPr>
              <a:t>The </a:t>
            </a:r>
            <a:r>
              <a:rPr lang="en-US" sz="1400" u="sng" kern="0" spc="450" dirty="0">
                <a:latin typeface="Helvetica" charset="0"/>
                <a:ea typeface="Helvetica" charset="0"/>
                <a:cs typeface="Helvetica" charset="0"/>
              </a:rPr>
              <a:t>CH</a:t>
            </a:r>
            <a:r>
              <a:rPr lang="en-US" sz="1400" kern="0" spc="450" dirty="0">
                <a:latin typeface="Helvetica" charset="0"/>
                <a:ea typeface="Helvetica" charset="0"/>
                <a:cs typeface="Helvetica" charset="0"/>
              </a:rPr>
              <a:t> Foundation: Preliminary Proposals </a:t>
            </a:r>
            <a:endParaRPr lang="en-US" sz="1400" kern="0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698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279683" y="901473"/>
            <a:ext cx="8428888" cy="371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09436" indent="-609436" algn="l" rtl="0" eaLnBrk="0" fontAlgn="base" hangingPunct="0">
              <a:spcBef>
                <a:spcPct val="20000"/>
              </a:spcBef>
              <a:spcAft>
                <a:spcPct val="25000"/>
              </a:spcAft>
              <a:defRPr sz="5687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11009" indent="-5078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90000"/>
              <a:buFont typeface="Wingdings" charset="2"/>
              <a:buChar char="§"/>
              <a:defRPr sz="4266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1320445" indent="-406291" algn="l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i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2237422" indent="-406291" algn="l" rtl="0" eaLnBrk="0" fontAlgn="base" hangingPunct="0">
              <a:spcBef>
                <a:spcPct val="4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2528032" indent="722295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3340613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4153195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4965776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5778358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685937" lvl="1" indent="0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b="1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Finalists announced in January 2022</a:t>
            </a:r>
          </a:p>
          <a:p>
            <a:pPr marL="971687" lvl="1" indent="-285750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Cover page with title and amount requested</a:t>
            </a:r>
          </a:p>
          <a:p>
            <a:pPr marL="685937" lvl="1" indent="0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None/>
            </a:pPr>
            <a:endParaRPr lang="en-US" sz="1600" dirty="0">
              <a:solidFill>
                <a:schemeClr val="bg1"/>
              </a:solidFill>
              <a:latin typeface="Garamond" panose="02020404030301010803"/>
              <a:ea typeface="+mn-ea"/>
              <a:cs typeface="+mn-cs"/>
            </a:endParaRPr>
          </a:p>
          <a:p>
            <a:pPr marL="971687" lvl="1" indent="-285750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Content and length: </a:t>
            </a:r>
            <a:r>
              <a:rPr lang="en-US" sz="1600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Template provided, format set by the Foundation.  Written in lay language, detailing use of funds and impact</a:t>
            </a:r>
          </a:p>
          <a:p>
            <a:pPr marL="685937" lvl="1" indent="0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None/>
            </a:pPr>
            <a:endParaRPr lang="en-US" sz="1600" dirty="0">
              <a:solidFill>
                <a:schemeClr val="bg1"/>
              </a:solidFill>
              <a:latin typeface="Garamond" panose="02020404030301010803"/>
              <a:ea typeface="+mn-ea"/>
              <a:cs typeface="+mn-cs"/>
            </a:endParaRPr>
          </a:p>
          <a:p>
            <a:pPr marL="971687" lvl="1" indent="-285750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Budget: </a:t>
            </a:r>
            <a:r>
              <a:rPr lang="en-US" sz="1600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No changes from pre-proposal</a:t>
            </a:r>
          </a:p>
          <a:p>
            <a:pPr marL="685937" lvl="1" indent="0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None/>
            </a:pPr>
            <a:endParaRPr lang="en-US" sz="1600" dirty="0">
              <a:solidFill>
                <a:schemeClr val="bg1"/>
              </a:solidFill>
              <a:latin typeface="Garamond" panose="02020404030301010803"/>
              <a:ea typeface="+mn-ea"/>
              <a:cs typeface="+mn-cs"/>
            </a:endParaRPr>
          </a:p>
          <a:p>
            <a:pPr marL="971687" lvl="1" indent="-285750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Bios of PIs and key collaborators</a:t>
            </a:r>
          </a:p>
          <a:p>
            <a:pPr marL="685937" lvl="1" indent="0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None/>
            </a:pPr>
            <a:endParaRPr lang="en-US" sz="1600" dirty="0">
              <a:solidFill>
                <a:schemeClr val="bg1"/>
              </a:solidFill>
              <a:latin typeface="Garamond" panose="02020404030301010803"/>
              <a:ea typeface="+mn-ea"/>
              <a:cs typeface="+mn-cs"/>
            </a:endParaRPr>
          </a:p>
          <a:p>
            <a:pPr marL="971687" lvl="1" indent="-285750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Documentation of collaboration and letters of support</a:t>
            </a:r>
          </a:p>
          <a:p>
            <a:pPr marL="971687" lvl="1" indent="-285750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Must have OSP approval via Cayuse</a:t>
            </a: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117567" y="99273"/>
            <a:ext cx="6217920" cy="71545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586" tIns="19293" rIns="38586" bIns="19293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812582" algn="l" rtl="0" fontAlgn="base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</a:defRPr>
            </a:lvl6pPr>
            <a:lvl7pPr marL="1625163" algn="l" rtl="0" fontAlgn="base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</a:defRPr>
            </a:lvl7pPr>
            <a:lvl8pPr marL="2437745" algn="l" rtl="0" fontAlgn="base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</a:defRPr>
            </a:lvl8pPr>
            <a:lvl9pPr marL="3250326" algn="l" rtl="0" fontAlgn="base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</a:defRPr>
            </a:lvl9pPr>
          </a:lstStyle>
          <a:p>
            <a:pPr eaLnBrk="1" hangingPunct="1">
              <a:defRPr/>
            </a:pPr>
            <a:r>
              <a:rPr lang="en-US" sz="1400" kern="0" spc="450" dirty="0">
                <a:latin typeface="Helvetica" charset="0"/>
                <a:ea typeface="Helvetica" charset="0"/>
                <a:cs typeface="Helvetica" charset="0"/>
              </a:rPr>
              <a:t>The </a:t>
            </a:r>
            <a:r>
              <a:rPr lang="en-US" sz="1400" u="sng" kern="0" spc="450" dirty="0">
                <a:latin typeface="Helvetica" charset="0"/>
                <a:ea typeface="Helvetica" charset="0"/>
                <a:cs typeface="Helvetica" charset="0"/>
              </a:rPr>
              <a:t>CH</a:t>
            </a:r>
            <a:r>
              <a:rPr lang="en-US" sz="1400" kern="0" spc="450" dirty="0">
                <a:latin typeface="Helvetica" charset="0"/>
                <a:ea typeface="Helvetica" charset="0"/>
                <a:cs typeface="Helvetica" charset="0"/>
              </a:rPr>
              <a:t> Foundation: Final Proposals </a:t>
            </a:r>
            <a:endParaRPr lang="en-US" sz="1400" kern="0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924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260365" y="907913"/>
            <a:ext cx="8428888" cy="371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09436" indent="-609436" algn="l" rtl="0" eaLnBrk="0" fontAlgn="base" hangingPunct="0">
              <a:spcBef>
                <a:spcPct val="20000"/>
              </a:spcBef>
              <a:spcAft>
                <a:spcPct val="25000"/>
              </a:spcAft>
              <a:defRPr sz="5687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11009" indent="-5078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90000"/>
              <a:buFont typeface="Wingdings" charset="2"/>
              <a:buChar char="§"/>
              <a:defRPr sz="4266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1320445" indent="-406291" algn="l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i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2237422" indent="-406291" algn="l" rtl="0" eaLnBrk="0" fontAlgn="base" hangingPunct="0">
              <a:spcBef>
                <a:spcPct val="4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2528032" indent="722295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3340613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4153195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4965776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5778358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685937" lvl="1" indent="0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Pre-proposals due November 12, 2021</a:t>
            </a:r>
          </a:p>
          <a:p>
            <a:pPr marL="685937" lvl="1" indent="0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Finalists announced early January 2022</a:t>
            </a:r>
          </a:p>
          <a:p>
            <a:pPr marL="685937" lvl="1" indent="0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Final Proposals due March 4, 2022</a:t>
            </a:r>
          </a:p>
          <a:p>
            <a:pPr marL="685937" lvl="1" indent="0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Sent to the Foundation March 28, 2022</a:t>
            </a:r>
          </a:p>
          <a:p>
            <a:pPr marL="685937" lvl="1" indent="0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Foundation Announces Awards June 2022</a:t>
            </a:r>
          </a:p>
          <a:p>
            <a:pPr marL="685937" lvl="1" indent="0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None/>
            </a:pPr>
            <a:endParaRPr lang="en-US" sz="1800" dirty="0">
              <a:solidFill>
                <a:schemeClr val="bg1"/>
              </a:solidFill>
              <a:latin typeface="Garamond" panose="02020404030301010803"/>
              <a:ea typeface="+mn-ea"/>
              <a:cs typeface="+mn-cs"/>
            </a:endParaRPr>
          </a:p>
          <a:p>
            <a:pPr marL="685937" lvl="1" indent="0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b="1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Annual/Final Reports</a:t>
            </a:r>
          </a:p>
          <a:p>
            <a:pPr marL="971687" lvl="1" indent="-285750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All funds must be spent in the calendar year for which it was awarded (Dec. 31</a:t>
            </a:r>
            <a:r>
              <a:rPr lang="en-US" sz="1800" baseline="30000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st</a:t>
            </a:r>
            <a:r>
              <a:rPr lang="en-US" sz="1800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)</a:t>
            </a:r>
          </a:p>
          <a:p>
            <a:pPr marL="971687" lvl="1" indent="-285750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Grant reports are due December 1st of the year they are funded</a:t>
            </a:r>
          </a:p>
          <a:p>
            <a:pPr marL="971687" lvl="1" indent="-285750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Grant reports are submitted to the foundation through ER/IA office</a:t>
            </a:r>
          </a:p>
          <a:p>
            <a:pPr marL="971687" lvl="1" indent="-285750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Extension requests to the foundation are not an option</a:t>
            </a: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117567" y="99273"/>
            <a:ext cx="6217920" cy="71545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586" tIns="19293" rIns="38586" bIns="19293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812582" algn="l" rtl="0" fontAlgn="base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</a:defRPr>
            </a:lvl6pPr>
            <a:lvl7pPr marL="1625163" algn="l" rtl="0" fontAlgn="base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</a:defRPr>
            </a:lvl7pPr>
            <a:lvl8pPr marL="2437745" algn="l" rtl="0" fontAlgn="base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</a:defRPr>
            </a:lvl8pPr>
            <a:lvl9pPr marL="3250326" algn="l" rtl="0" fontAlgn="base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</a:defRPr>
            </a:lvl9pPr>
          </a:lstStyle>
          <a:p>
            <a:pPr eaLnBrk="1" hangingPunct="1">
              <a:defRPr/>
            </a:pPr>
            <a:r>
              <a:rPr lang="en-US" sz="1200" kern="0" spc="450" dirty="0">
                <a:latin typeface="Helvetica" charset="0"/>
                <a:ea typeface="Helvetica" charset="0"/>
                <a:cs typeface="Helvetica" charset="0"/>
              </a:rPr>
              <a:t>The </a:t>
            </a:r>
            <a:r>
              <a:rPr lang="en-US" sz="1200" u="sng" kern="0" spc="450" dirty="0">
                <a:latin typeface="Helvetica" charset="0"/>
                <a:ea typeface="Helvetica" charset="0"/>
                <a:cs typeface="Helvetica" charset="0"/>
              </a:rPr>
              <a:t>CH</a:t>
            </a:r>
            <a:r>
              <a:rPr lang="en-US" sz="1200" kern="0" spc="450" dirty="0">
                <a:latin typeface="Helvetica" charset="0"/>
                <a:ea typeface="Helvetica" charset="0"/>
                <a:cs typeface="Helvetica" charset="0"/>
              </a:rPr>
              <a:t> Foundation: Key Dates and Action Items </a:t>
            </a:r>
            <a:endParaRPr lang="en-US" sz="1200" kern="0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538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1397726" y="3083921"/>
            <a:ext cx="629629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09436" indent="-609436" algn="l" rtl="0" eaLnBrk="0" fontAlgn="base" hangingPunct="0">
              <a:spcBef>
                <a:spcPct val="20000"/>
              </a:spcBef>
              <a:spcAft>
                <a:spcPct val="25000"/>
              </a:spcAft>
              <a:defRPr sz="5687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11009" indent="-5078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90000"/>
              <a:buFont typeface="Wingdings" charset="2"/>
              <a:buChar char="§"/>
              <a:defRPr sz="4266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1320445" indent="-406291" algn="l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i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2237422" indent="-406291" algn="l" rtl="0" eaLnBrk="0" fontAlgn="base" hangingPunct="0">
              <a:spcBef>
                <a:spcPct val="4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2528032" indent="722295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3340613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4153195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4965776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5778358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 eaLnBrk="1" hangingPunct="1">
              <a:lnSpc>
                <a:spcPct val="70000"/>
              </a:lnSpc>
              <a:defRPr/>
            </a:pPr>
            <a:r>
              <a:rPr lang="en-US" sz="1600" b="1" kern="0" dirty="0">
                <a:solidFill>
                  <a:schemeClr val="bg1">
                    <a:lumMod val="85000"/>
                  </a:schemeClr>
                </a:solidFill>
                <a:latin typeface="Minion Pro" charset="0"/>
                <a:ea typeface="Minion Pro" charset="0"/>
                <a:cs typeface="Minion Pro" charset="0"/>
              </a:rPr>
              <a:t>Smiley Garcia</a:t>
            </a:r>
            <a:r>
              <a:rPr lang="en-US" sz="1600" kern="0" dirty="0">
                <a:solidFill>
                  <a:schemeClr val="bg1">
                    <a:lumMod val="85000"/>
                  </a:schemeClr>
                </a:solidFill>
                <a:latin typeface="Minion Pro" charset="0"/>
                <a:ea typeface="Minion Pro" charset="0"/>
                <a:cs typeface="Minion Pro" charset="0"/>
              </a:rPr>
              <a:t>, </a:t>
            </a:r>
            <a:r>
              <a:rPr lang="en-US" sz="1600" i="1" kern="0" dirty="0">
                <a:solidFill>
                  <a:schemeClr val="bg1">
                    <a:lumMod val="85000"/>
                  </a:schemeClr>
                </a:solidFill>
                <a:latin typeface="Minion Pro" charset="0"/>
                <a:ea typeface="Minion Pro" charset="0"/>
                <a:cs typeface="Minion Pro" charset="0"/>
              </a:rPr>
              <a:t>Senior Director Governmental Relations</a:t>
            </a:r>
          </a:p>
          <a:p>
            <a:pPr marL="0" indent="0" algn="ctr" eaLnBrk="1" hangingPunct="1">
              <a:lnSpc>
                <a:spcPct val="70000"/>
              </a:lnSpc>
              <a:defRPr/>
            </a:pPr>
            <a:r>
              <a:rPr lang="en-US" sz="1600" i="1" kern="0" dirty="0">
                <a:solidFill>
                  <a:schemeClr val="bg1">
                    <a:lumMod val="85000"/>
                  </a:schemeClr>
                </a:solidFill>
                <a:latin typeface="Minion Pro" charset="0"/>
                <a:ea typeface="Minion Pro" charset="0"/>
                <a:cs typeface="Minion Pro" charset="0"/>
              </a:rPr>
              <a:t>Office of the President</a:t>
            </a:r>
          </a:p>
          <a:p>
            <a:pPr marL="0" indent="0" algn="ctr" eaLnBrk="1" hangingPunct="1">
              <a:lnSpc>
                <a:spcPct val="70000"/>
              </a:lnSpc>
              <a:defRPr/>
            </a:pPr>
            <a:endParaRPr lang="en-US" sz="1600" i="1" kern="0" dirty="0">
              <a:solidFill>
                <a:schemeClr val="bg1">
                  <a:lumMod val="85000"/>
                </a:schemeClr>
              </a:solidFill>
              <a:latin typeface="Minion Pro" charset="0"/>
              <a:ea typeface="Minion Pro" charset="0"/>
              <a:cs typeface="Minion Pro" charset="0"/>
            </a:endParaRPr>
          </a:p>
          <a:p>
            <a:pPr marL="0" indent="0" algn="ctr" eaLnBrk="1" hangingPunct="1">
              <a:lnSpc>
                <a:spcPct val="70000"/>
              </a:lnSpc>
              <a:defRPr/>
            </a:pPr>
            <a:r>
              <a:rPr lang="en-US" sz="1500" kern="0" dirty="0">
                <a:solidFill>
                  <a:schemeClr val="bg1">
                    <a:lumMod val="85000"/>
                  </a:schemeClr>
                </a:solidFill>
                <a:latin typeface="Minion Pro" charset="0"/>
                <a:ea typeface="Minion Pro" charset="0"/>
                <a:cs typeface="Minion Pro" charset="0"/>
              </a:rPr>
              <a:t>October 5, 2021</a:t>
            </a:r>
          </a:p>
        </p:txBody>
      </p:sp>
      <p:sp>
        <p:nvSpPr>
          <p:cNvPr id="5" name="Rectangle 4"/>
          <p:cNvSpPr/>
          <p:nvPr/>
        </p:nvSpPr>
        <p:spPr>
          <a:xfrm>
            <a:off x="828419" y="1377859"/>
            <a:ext cx="7656393" cy="427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2000" b="1" spc="225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The </a:t>
            </a:r>
            <a:r>
              <a:rPr lang="en-US" sz="2000" b="1" u="sng" spc="225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CH</a:t>
            </a:r>
            <a:r>
              <a:rPr lang="en-US" sz="2000" b="1" spc="225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 Foundation </a:t>
            </a:r>
            <a:r>
              <a:rPr lang="en-US" b="1" spc="225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2022 Funding Cycle</a:t>
            </a:r>
          </a:p>
        </p:txBody>
      </p:sp>
    </p:spTree>
    <p:extLst>
      <p:ext uri="{BB962C8B-B14F-4D97-AF65-F5344CB8AC3E}">
        <p14:creationId xmlns:p14="http://schemas.microsoft.com/office/powerpoint/2010/main" val="1432994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279683" y="901473"/>
            <a:ext cx="8115379" cy="371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09436" indent="-609436" algn="l" rtl="0" eaLnBrk="0" fontAlgn="base" hangingPunct="0">
              <a:spcBef>
                <a:spcPct val="20000"/>
              </a:spcBef>
              <a:spcAft>
                <a:spcPct val="25000"/>
              </a:spcAft>
              <a:defRPr sz="5687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11009" indent="-5078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90000"/>
              <a:buFont typeface="Wingdings" charset="2"/>
              <a:buChar char="§"/>
              <a:defRPr sz="4266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1320445" indent="-406291" algn="l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i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2237422" indent="-406291" algn="l" rtl="0" eaLnBrk="0" fontAlgn="base" hangingPunct="0">
              <a:spcBef>
                <a:spcPct val="4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2528032" indent="722295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3340613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4153195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4965776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5778358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342969" indent="-342969" defTabSz="1371874" eaLnBrk="1" fontAlgn="auto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Font typeface="Arial"/>
              <a:buChar char="•"/>
            </a:pPr>
            <a:r>
              <a:rPr lang="en-US" sz="1600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We work with TTUHSC leadership, SVPR and deans to identify research priorities and program initiatives in alignment with TTUHSCs strategic plan: </a:t>
            </a:r>
            <a:r>
              <a:rPr lang="en-US" sz="1600" b="1" dirty="0">
                <a:solidFill>
                  <a:schemeClr val="bg1"/>
                </a:solidFill>
                <a:latin typeface="Garamond" panose="02020404030301010803"/>
              </a:rPr>
              <a:t>innovation, collaboration and telehealth</a:t>
            </a:r>
          </a:p>
          <a:p>
            <a:pPr marL="0" indent="0" defTabSz="1371874" eaLnBrk="1" fontAlgn="auto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</a:pPr>
            <a:endParaRPr lang="en-US" sz="1600" dirty="0">
              <a:solidFill>
                <a:schemeClr val="bg1"/>
              </a:solidFill>
              <a:latin typeface="Garamond" panose="02020404030301010803"/>
              <a:ea typeface="+mn-ea"/>
              <a:cs typeface="+mn-cs"/>
            </a:endParaRPr>
          </a:p>
          <a:p>
            <a:pPr marL="342969" lvl="0" indent="-342969" defTabSz="1371874" eaLnBrk="1" fontAlgn="auto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Font typeface="Arial"/>
              <a:buChar char="•"/>
            </a:pPr>
            <a:r>
              <a:rPr lang="en-US" sz="1600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Augment TTUHSC research priorities and targeted projects with the TTU System office to prospect additional private based foundation and Federal funding opportunities</a:t>
            </a:r>
          </a:p>
          <a:p>
            <a:pPr marL="0" lvl="0" indent="0" defTabSz="1371874" eaLnBrk="1" fontAlgn="auto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</a:pPr>
            <a:endParaRPr lang="en-US" sz="1600" dirty="0">
              <a:solidFill>
                <a:schemeClr val="bg1"/>
              </a:solidFill>
              <a:latin typeface="Garamond" panose="02020404030301010803"/>
              <a:ea typeface="+mn-ea"/>
              <a:cs typeface="+mn-cs"/>
            </a:endParaRPr>
          </a:p>
          <a:p>
            <a:pPr marL="342969" lvl="0" indent="-342969" defTabSz="1371874" eaLnBrk="1" fontAlgn="auto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Font typeface="Arial"/>
              <a:buChar char="•"/>
            </a:pPr>
            <a:r>
              <a:rPr lang="en-US" sz="1600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Partner with the Senior VP Research Office in the development of operations plan utilizing foundation based funding as a strategic bridge to Federal and State funding opportunities</a:t>
            </a:r>
          </a:p>
          <a:p>
            <a:pPr marL="342969" lvl="0" indent="-342969" defTabSz="1371874" eaLnBrk="1" fontAlgn="auto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Font typeface="Arial"/>
              <a:buChar char="•"/>
            </a:pPr>
            <a:r>
              <a:rPr lang="en-US" sz="1600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Partner with Senior VP Research Office and Academic Deans to determine a sustainable funding plan for prioritized research initiatives </a:t>
            </a: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555625" y="99273"/>
            <a:ext cx="4807743" cy="71545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586" tIns="19293" rIns="38586" bIns="19293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812582" algn="l" rtl="0" fontAlgn="base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</a:defRPr>
            </a:lvl6pPr>
            <a:lvl7pPr marL="1625163" algn="l" rtl="0" fontAlgn="base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</a:defRPr>
            </a:lvl7pPr>
            <a:lvl8pPr marL="2437745" algn="l" rtl="0" fontAlgn="base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</a:defRPr>
            </a:lvl8pPr>
            <a:lvl9pPr marL="3250326" algn="l" rtl="0" fontAlgn="base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</a:defRPr>
            </a:lvl9pPr>
          </a:lstStyle>
          <a:p>
            <a:pPr eaLnBrk="1" hangingPunct="1">
              <a:defRPr/>
            </a:pPr>
            <a:r>
              <a:rPr lang="en-US" sz="1519" kern="0" spc="450" dirty="0">
                <a:latin typeface="Helvetica" charset="0"/>
                <a:ea typeface="Helvetica" charset="0"/>
                <a:cs typeface="Helvetica" charset="0"/>
              </a:rPr>
              <a:t>Goals and Mission</a:t>
            </a:r>
            <a:endParaRPr lang="en-US" sz="1519" kern="0" dirty="0">
              <a:latin typeface="Helvetica" charset="0"/>
              <a:ea typeface="Helvetica" charset="0"/>
              <a:cs typeface="Helvetica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279683" y="901473"/>
            <a:ext cx="8115379" cy="371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09436" indent="-609436" algn="l" rtl="0" eaLnBrk="0" fontAlgn="base" hangingPunct="0">
              <a:spcBef>
                <a:spcPct val="20000"/>
              </a:spcBef>
              <a:spcAft>
                <a:spcPct val="25000"/>
              </a:spcAft>
              <a:defRPr sz="5687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11009" indent="-5078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90000"/>
              <a:buFont typeface="Wingdings" charset="2"/>
              <a:buChar char="§"/>
              <a:defRPr sz="4266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1320445" indent="-406291" algn="l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i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2237422" indent="-406291" algn="l" rtl="0" eaLnBrk="0" fontAlgn="base" hangingPunct="0">
              <a:spcBef>
                <a:spcPct val="4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2528032" indent="722295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3340613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4153195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4965776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5778358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1028906" lvl="1" indent="-342969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Char char="•"/>
            </a:pPr>
            <a:r>
              <a:rPr lang="en-US" sz="1600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In the 87</a:t>
            </a:r>
            <a:r>
              <a:rPr lang="en-US" sz="1600" baseline="30000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th</a:t>
            </a:r>
            <a:r>
              <a:rPr lang="en-US" sz="1600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 Legislative Session earlier this year, the Legislature passed a mission specific formula for research</a:t>
            </a:r>
          </a:p>
          <a:p>
            <a:pPr marL="1028906" lvl="1" indent="-342969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Char char="•"/>
            </a:pPr>
            <a:endParaRPr lang="en-US" sz="1600" dirty="0">
              <a:solidFill>
                <a:schemeClr val="bg1"/>
              </a:solidFill>
              <a:latin typeface="Garamond" panose="02020404030301010803"/>
              <a:ea typeface="+mn-ea"/>
              <a:cs typeface="+mn-cs"/>
            </a:endParaRPr>
          </a:p>
          <a:p>
            <a:pPr marL="1028906" lvl="1" indent="-342969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Char char="•"/>
            </a:pPr>
            <a:r>
              <a:rPr lang="en-US" sz="1600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Allocated $3.2 million as base funding and then would allocate match funding for all Federal and private research awards such as the CH Foundation</a:t>
            </a:r>
          </a:p>
          <a:p>
            <a:pPr marL="685937" lvl="1" indent="0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None/>
            </a:pPr>
            <a:endParaRPr lang="en-US" sz="1600" dirty="0">
              <a:solidFill>
                <a:schemeClr val="bg1"/>
              </a:solidFill>
              <a:latin typeface="Garamond" panose="02020404030301010803"/>
              <a:ea typeface="+mn-ea"/>
              <a:cs typeface="+mn-cs"/>
            </a:endParaRPr>
          </a:p>
          <a:p>
            <a:pPr marL="1028906" lvl="1" indent="-342969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Char char="•"/>
            </a:pPr>
            <a:r>
              <a:rPr lang="en-US" sz="1600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This was Dr. Rice-Spearman’s top legislative priority this past Legislative Session, focusing on translational research that will be applied to chronic disease and health disparities in our area</a:t>
            </a:r>
          </a:p>
          <a:p>
            <a:pPr marL="685937" lvl="1" indent="0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None/>
            </a:pPr>
            <a:endParaRPr lang="en-US" sz="1600" dirty="0">
              <a:solidFill>
                <a:schemeClr val="bg1"/>
              </a:solidFill>
              <a:latin typeface="Garamond" panose="02020404030301010803"/>
              <a:ea typeface="+mn-ea"/>
              <a:cs typeface="+mn-cs"/>
            </a:endParaRPr>
          </a:p>
          <a:p>
            <a:pPr marL="1028906" lvl="1" indent="-342969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Char char="•"/>
            </a:pPr>
            <a:r>
              <a:rPr lang="en-US" sz="1600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Opportunities such as the CH Foundation would enhance this investment by the Legislature and foster Dr. Rice-Spearman’s vision in transforming healthcare through innovation and collaboration</a:t>
            </a:r>
          </a:p>
          <a:p>
            <a:pPr marL="685937" lvl="1" indent="0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None/>
            </a:pPr>
            <a:endParaRPr lang="en-US" sz="1600" dirty="0">
              <a:solidFill>
                <a:schemeClr val="bg1"/>
              </a:solidFill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555625" y="99273"/>
            <a:ext cx="4807743" cy="71545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586" tIns="19293" rIns="38586" bIns="19293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812582" algn="l" rtl="0" fontAlgn="base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</a:defRPr>
            </a:lvl6pPr>
            <a:lvl7pPr marL="1625163" algn="l" rtl="0" fontAlgn="base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</a:defRPr>
            </a:lvl7pPr>
            <a:lvl8pPr marL="2437745" algn="l" rtl="0" fontAlgn="base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</a:defRPr>
            </a:lvl8pPr>
            <a:lvl9pPr marL="3250326" algn="l" rtl="0" fontAlgn="base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</a:defRPr>
            </a:lvl9pPr>
          </a:lstStyle>
          <a:p>
            <a:pPr eaLnBrk="1" hangingPunct="1">
              <a:defRPr/>
            </a:pPr>
            <a:r>
              <a:rPr lang="en-US" sz="1519" kern="0" spc="450" dirty="0">
                <a:latin typeface="Helvetica" charset="0"/>
                <a:ea typeface="Helvetica" charset="0"/>
                <a:cs typeface="Helvetica" charset="0"/>
              </a:rPr>
              <a:t>Innovation and Collaboration in Research</a:t>
            </a:r>
            <a:endParaRPr lang="en-US" sz="1519" kern="0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976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279683" y="901473"/>
            <a:ext cx="8115379" cy="371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09436" indent="-609436" algn="l" rtl="0" eaLnBrk="0" fontAlgn="base" hangingPunct="0">
              <a:spcBef>
                <a:spcPct val="20000"/>
              </a:spcBef>
              <a:spcAft>
                <a:spcPct val="25000"/>
              </a:spcAft>
              <a:defRPr sz="5687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11009" indent="-5078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90000"/>
              <a:buFont typeface="Wingdings" charset="2"/>
              <a:buChar char="§"/>
              <a:defRPr sz="4266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1320445" indent="-406291" algn="l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i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2237422" indent="-406291" algn="l" rtl="0" eaLnBrk="0" fontAlgn="base" hangingPunct="0">
              <a:spcBef>
                <a:spcPct val="4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2528032" indent="722295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3340613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4153195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4965776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5778358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1028906" lvl="1" indent="-342969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Char char="•"/>
            </a:pPr>
            <a:r>
              <a:rPr lang="en-US" sz="1600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Major partner in funding TTU and TTUHSC projects.  Successfully funded initiatives include: research, education programs and community development</a:t>
            </a:r>
          </a:p>
          <a:p>
            <a:pPr marL="1028906" lvl="1" indent="-342969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Char char="•"/>
            </a:pPr>
            <a:endParaRPr lang="en-US" sz="1600" dirty="0">
              <a:solidFill>
                <a:schemeClr val="bg1"/>
              </a:solidFill>
              <a:latin typeface="Garamond" panose="02020404030301010803"/>
              <a:ea typeface="+mn-ea"/>
              <a:cs typeface="+mn-cs"/>
            </a:endParaRPr>
          </a:p>
          <a:p>
            <a:pPr marL="1028906" lvl="1" indent="-342969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Char char="•"/>
            </a:pPr>
            <a:r>
              <a:rPr lang="en-US" sz="1600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Fund projects in Lubbock area </a:t>
            </a:r>
          </a:p>
          <a:p>
            <a:pPr marL="685937" lvl="1" indent="0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None/>
            </a:pPr>
            <a:endParaRPr lang="en-US" sz="1600" dirty="0">
              <a:solidFill>
                <a:schemeClr val="bg1"/>
              </a:solidFill>
              <a:latin typeface="Garamond" panose="02020404030301010803"/>
              <a:ea typeface="+mn-ea"/>
              <a:cs typeface="+mn-cs"/>
            </a:endParaRPr>
          </a:p>
          <a:p>
            <a:pPr marL="1028906" lvl="1" indent="-342969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Char char="•"/>
            </a:pPr>
            <a:r>
              <a:rPr lang="en-US" sz="1600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For research, they are looking at projects that mirror TTUHSCs strategic plan, particularly projects that are </a:t>
            </a:r>
            <a:r>
              <a:rPr lang="en-US" sz="1600" b="1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collaborative, innovative and have significant community impact</a:t>
            </a:r>
          </a:p>
          <a:p>
            <a:pPr marL="1028906" lvl="1" indent="-342969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Char char="•"/>
            </a:pPr>
            <a:endParaRPr lang="en-US" sz="1600" dirty="0">
              <a:solidFill>
                <a:schemeClr val="bg1"/>
              </a:solidFill>
              <a:latin typeface="Garamond" panose="02020404030301010803"/>
              <a:ea typeface="+mn-ea"/>
              <a:cs typeface="+mn-cs"/>
            </a:endParaRPr>
          </a:p>
          <a:p>
            <a:pPr marL="1028906" lvl="1" indent="-342969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Char char="•"/>
            </a:pPr>
            <a:r>
              <a:rPr lang="en-US" sz="1600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Over a four year period, funded approximately </a:t>
            </a:r>
            <a:r>
              <a:rPr lang="en-US" sz="1600" b="1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$2.3 million </a:t>
            </a:r>
            <a:r>
              <a:rPr lang="en-US" sz="1600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in TTUHSC specific projects</a:t>
            </a:r>
          </a:p>
          <a:p>
            <a:pPr marL="1028906" lvl="1" indent="-342969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Char char="•"/>
            </a:pPr>
            <a:r>
              <a:rPr lang="en-US" sz="1600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This past cycle, the Foundation funded 7 projects for a total of $465,000</a:t>
            </a:r>
          </a:p>
          <a:p>
            <a:pPr marL="685937" lvl="1" indent="0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None/>
            </a:pPr>
            <a:endParaRPr lang="en-US" sz="1600" dirty="0">
              <a:solidFill>
                <a:schemeClr val="bg1"/>
              </a:solidFill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555625" y="99273"/>
            <a:ext cx="4807743" cy="71545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586" tIns="19293" rIns="38586" bIns="19293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812582" algn="l" rtl="0" fontAlgn="base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</a:defRPr>
            </a:lvl6pPr>
            <a:lvl7pPr marL="1625163" algn="l" rtl="0" fontAlgn="base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</a:defRPr>
            </a:lvl7pPr>
            <a:lvl8pPr marL="2437745" algn="l" rtl="0" fontAlgn="base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</a:defRPr>
            </a:lvl8pPr>
            <a:lvl9pPr marL="3250326" algn="l" rtl="0" fontAlgn="base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</a:defRPr>
            </a:lvl9pPr>
          </a:lstStyle>
          <a:p>
            <a:pPr eaLnBrk="1" hangingPunct="1">
              <a:defRPr/>
            </a:pPr>
            <a:r>
              <a:rPr lang="en-US" sz="1519" kern="0" spc="450" dirty="0">
                <a:latin typeface="Helvetica" charset="0"/>
                <a:ea typeface="Helvetica" charset="0"/>
                <a:cs typeface="Helvetica" charset="0"/>
              </a:rPr>
              <a:t>The </a:t>
            </a:r>
            <a:r>
              <a:rPr lang="en-US" sz="1519" u="sng" kern="0" spc="450" dirty="0">
                <a:latin typeface="Helvetica" charset="0"/>
                <a:ea typeface="Helvetica" charset="0"/>
                <a:cs typeface="Helvetica" charset="0"/>
              </a:rPr>
              <a:t>CH</a:t>
            </a:r>
            <a:r>
              <a:rPr lang="en-US" sz="1519" kern="0" spc="450" dirty="0">
                <a:latin typeface="Helvetica" charset="0"/>
                <a:ea typeface="Helvetica" charset="0"/>
                <a:cs typeface="Helvetica" charset="0"/>
              </a:rPr>
              <a:t> Foundation Overview</a:t>
            </a:r>
            <a:endParaRPr lang="en-US" sz="1519" kern="0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293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279683" y="901473"/>
            <a:ext cx="8428888" cy="371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09436" indent="-609436" algn="l" rtl="0" eaLnBrk="0" fontAlgn="base" hangingPunct="0">
              <a:spcBef>
                <a:spcPct val="20000"/>
              </a:spcBef>
              <a:spcAft>
                <a:spcPct val="25000"/>
              </a:spcAft>
              <a:defRPr sz="5687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11009" indent="-5078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90000"/>
              <a:buFont typeface="Wingdings" charset="2"/>
              <a:buChar char="§"/>
              <a:defRPr sz="4266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1320445" indent="-406291" algn="l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i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2237422" indent="-406291" algn="l" rtl="0" eaLnBrk="0" fontAlgn="base" hangingPunct="0">
              <a:spcBef>
                <a:spcPct val="4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2528032" indent="722295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3340613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4153195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4965776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5778358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lvl="0" indent="0" defTabSz="1371874" eaLnBrk="1" fontAlgn="auto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</a:pPr>
            <a:endParaRPr lang="en-US" sz="500" dirty="0">
              <a:solidFill>
                <a:srgbClr val="7A7A7A"/>
              </a:solidFill>
              <a:latin typeface="Garamond" panose="02020404030301010803"/>
              <a:ea typeface="+mn-ea"/>
              <a:cs typeface="+mn-cs"/>
            </a:endParaRPr>
          </a:p>
          <a:p>
            <a:pPr marL="1028906" lvl="1" indent="-342969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Char char="•"/>
            </a:pPr>
            <a:r>
              <a:rPr lang="en-US" sz="1600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The Foundation has funded </a:t>
            </a:r>
            <a:r>
              <a:rPr lang="en-US" sz="1600" b="1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$3.1 million </a:t>
            </a:r>
            <a:r>
              <a:rPr lang="en-US" sz="1600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specifically for research</a:t>
            </a:r>
          </a:p>
          <a:p>
            <a:pPr marL="1028906" lvl="1" indent="-342969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Char char="•"/>
            </a:pPr>
            <a:endParaRPr lang="en-US" sz="1600" dirty="0">
              <a:solidFill>
                <a:schemeClr val="bg1"/>
              </a:solidFill>
              <a:latin typeface="Garamond" panose="02020404030301010803"/>
              <a:ea typeface="+mn-ea"/>
              <a:cs typeface="+mn-cs"/>
            </a:endParaRPr>
          </a:p>
          <a:p>
            <a:pPr marL="1028906" lvl="1" indent="-342969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Char char="•"/>
            </a:pPr>
            <a:r>
              <a:rPr lang="en-US" sz="1600" b="1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$11.7 million </a:t>
            </a:r>
            <a:r>
              <a:rPr lang="en-US" sz="1600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in Federal funding awarded from the Foundation’s initial investment</a:t>
            </a:r>
          </a:p>
          <a:p>
            <a:pPr marL="1028906" lvl="1" indent="-342969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Char char="•"/>
            </a:pPr>
            <a:endParaRPr lang="en-US" sz="1600" dirty="0">
              <a:solidFill>
                <a:schemeClr val="bg1"/>
              </a:solidFill>
              <a:latin typeface="Garamond" panose="02020404030301010803"/>
              <a:ea typeface="+mn-ea"/>
              <a:cs typeface="+mn-cs"/>
            </a:endParaRPr>
          </a:p>
          <a:p>
            <a:pPr marL="1028906" lvl="1" indent="-342969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Char char="•"/>
            </a:pPr>
            <a:r>
              <a:rPr lang="en-US" sz="1600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For every </a:t>
            </a:r>
            <a:r>
              <a:rPr lang="en-US" sz="1600" b="1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one dollar </a:t>
            </a:r>
            <a:r>
              <a:rPr lang="en-US" sz="1600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of Foundation investment, </a:t>
            </a:r>
            <a:r>
              <a:rPr lang="en-US" sz="1600" b="1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$9.47 </a:t>
            </a:r>
            <a:r>
              <a:rPr lang="en-US" sz="1600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Federal funds were awarded</a:t>
            </a:r>
          </a:p>
          <a:p>
            <a:pPr marL="1028906" lvl="1" indent="-342969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Char char="•"/>
            </a:pPr>
            <a:endParaRPr lang="en-US" sz="1600" dirty="0">
              <a:solidFill>
                <a:schemeClr val="bg1"/>
              </a:solidFill>
              <a:latin typeface="Garamond" panose="02020404030301010803"/>
              <a:ea typeface="+mn-ea"/>
              <a:cs typeface="+mn-cs"/>
            </a:endParaRPr>
          </a:p>
          <a:p>
            <a:pPr marL="1028906" lvl="1" indent="-342969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Char char="•"/>
            </a:pPr>
            <a:r>
              <a:rPr lang="en-US" sz="1600" b="1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45% </a:t>
            </a:r>
            <a:r>
              <a:rPr lang="en-US" sz="1600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of foundation awards have resulted in Federal funding for research</a:t>
            </a:r>
          </a:p>
          <a:p>
            <a:pPr marL="685937" lvl="1" indent="0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None/>
            </a:pPr>
            <a:endParaRPr lang="en-US" sz="1600" dirty="0">
              <a:solidFill>
                <a:schemeClr val="bg1"/>
              </a:solidFill>
              <a:latin typeface="Garamond" panose="02020404030301010803"/>
              <a:ea typeface="+mn-ea"/>
              <a:cs typeface="+mn-cs"/>
            </a:endParaRPr>
          </a:p>
          <a:p>
            <a:pPr marL="1028906" lvl="1" indent="-342969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Char char="•"/>
            </a:pPr>
            <a:r>
              <a:rPr lang="en-US" sz="1600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The average </a:t>
            </a:r>
            <a:r>
              <a:rPr lang="en-US" sz="1600" u="sng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CH</a:t>
            </a:r>
            <a:r>
              <a:rPr lang="en-US" sz="1600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 award for research: </a:t>
            </a:r>
            <a:r>
              <a:rPr lang="en-US" sz="1600" b="1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$64,268</a:t>
            </a:r>
            <a:r>
              <a:rPr lang="en-US" sz="1600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; The average </a:t>
            </a:r>
            <a:r>
              <a:rPr lang="en-US" sz="1600" u="sng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CH</a:t>
            </a:r>
            <a:r>
              <a:rPr lang="en-US" sz="1600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 related Federal award: </a:t>
            </a:r>
            <a:r>
              <a:rPr lang="en-US" sz="1600" b="1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$560,546</a:t>
            </a: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117567" y="99273"/>
            <a:ext cx="6217920" cy="71545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586" tIns="19293" rIns="38586" bIns="19293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812582" algn="l" rtl="0" fontAlgn="base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</a:defRPr>
            </a:lvl6pPr>
            <a:lvl7pPr marL="1625163" algn="l" rtl="0" fontAlgn="base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</a:defRPr>
            </a:lvl7pPr>
            <a:lvl8pPr marL="2437745" algn="l" rtl="0" fontAlgn="base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</a:defRPr>
            </a:lvl8pPr>
            <a:lvl9pPr marL="3250326" algn="l" rtl="0" fontAlgn="base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</a:defRPr>
            </a:lvl9pPr>
          </a:lstStyle>
          <a:p>
            <a:pPr eaLnBrk="1" hangingPunct="1">
              <a:defRPr/>
            </a:pPr>
            <a:r>
              <a:rPr lang="en-US" sz="1519" kern="0" spc="450" dirty="0">
                <a:latin typeface="Helvetica" charset="0"/>
                <a:ea typeface="Helvetica" charset="0"/>
                <a:cs typeface="Helvetica" charset="0"/>
              </a:rPr>
              <a:t>The </a:t>
            </a:r>
            <a:r>
              <a:rPr lang="en-US" sz="1519" u="sng" kern="0" spc="450" dirty="0">
                <a:latin typeface="Helvetica" charset="0"/>
                <a:ea typeface="Helvetica" charset="0"/>
                <a:cs typeface="Helvetica" charset="0"/>
              </a:rPr>
              <a:t>CH</a:t>
            </a:r>
            <a:r>
              <a:rPr lang="en-US" sz="1519" kern="0" spc="450" dirty="0">
                <a:latin typeface="Helvetica" charset="0"/>
                <a:ea typeface="Helvetica" charset="0"/>
                <a:cs typeface="Helvetica" charset="0"/>
              </a:rPr>
              <a:t> Foundation: By the numbers </a:t>
            </a:r>
            <a:endParaRPr lang="en-US" sz="1519" kern="0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629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 bwMode="auto">
          <a:xfrm>
            <a:off x="43543" y="4344014"/>
            <a:ext cx="5319825" cy="71545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586" tIns="19293" rIns="38586" bIns="19293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812582" algn="l" rtl="0" fontAlgn="base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</a:defRPr>
            </a:lvl6pPr>
            <a:lvl7pPr marL="1625163" algn="l" rtl="0" fontAlgn="base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</a:defRPr>
            </a:lvl7pPr>
            <a:lvl8pPr marL="2437745" algn="l" rtl="0" fontAlgn="base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</a:defRPr>
            </a:lvl8pPr>
            <a:lvl9pPr marL="3250326" algn="l" rtl="0" fontAlgn="base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</a:defRPr>
            </a:lvl9pPr>
          </a:lstStyle>
          <a:p>
            <a:pPr eaLnBrk="1" hangingPunct="1">
              <a:defRPr/>
            </a:pPr>
            <a:r>
              <a:rPr lang="en-US" sz="1519" kern="0" dirty="0">
                <a:latin typeface="Helvetica" charset="0"/>
                <a:ea typeface="Helvetica" charset="0"/>
                <a:cs typeface="Helvetica" charset="0"/>
              </a:rPr>
              <a:t>The </a:t>
            </a:r>
            <a:r>
              <a:rPr lang="en-US" sz="1519" u="sng" kern="0" dirty="0">
                <a:latin typeface="Helvetica" charset="0"/>
                <a:ea typeface="Helvetica" charset="0"/>
                <a:cs typeface="Helvetica" charset="0"/>
              </a:rPr>
              <a:t>CH</a:t>
            </a:r>
            <a:r>
              <a:rPr lang="en-US" sz="1519" kern="0" dirty="0">
                <a:latin typeface="Helvetica" charset="0"/>
                <a:ea typeface="Helvetica" charset="0"/>
                <a:cs typeface="Helvetica" charset="0"/>
              </a:rPr>
              <a:t> Foundation: Research Award Distribution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FA59D8-96CB-4527-BE5E-C2BAA0B163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6709" y="796833"/>
            <a:ext cx="5573486" cy="293043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F462DA7-7D1C-40FA-9D78-DE8305CA236A}"/>
              </a:ext>
            </a:extLst>
          </p:cNvPr>
          <p:cNvSpPr/>
          <p:nvPr/>
        </p:nvSpPr>
        <p:spPr>
          <a:xfrm>
            <a:off x="370115" y="1441269"/>
            <a:ext cx="3810000" cy="226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937" lvl="1" defTabSz="1371874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</a:pPr>
            <a:r>
              <a:rPr lang="en-US" sz="1600" dirty="0">
                <a:solidFill>
                  <a:schemeClr val="bg1"/>
                </a:solidFill>
                <a:latin typeface="Garamond" panose="02020404030301010803"/>
                <a:ea typeface="+mn-ea"/>
              </a:rPr>
              <a:t>Alzheimer’s/Aging: 10.5 %</a:t>
            </a:r>
          </a:p>
          <a:p>
            <a:pPr marL="685937" lvl="1" defTabSz="1371874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</a:pPr>
            <a:r>
              <a:rPr lang="en-US" sz="1600" dirty="0">
                <a:solidFill>
                  <a:schemeClr val="bg1"/>
                </a:solidFill>
                <a:latin typeface="Garamond" panose="02020404030301010803"/>
                <a:ea typeface="+mn-ea"/>
              </a:rPr>
              <a:t>Autism: 5.2%</a:t>
            </a:r>
          </a:p>
          <a:p>
            <a:pPr marL="685937" lvl="1" defTabSz="1371874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</a:pPr>
            <a:r>
              <a:rPr lang="en-US" sz="1600" dirty="0">
                <a:solidFill>
                  <a:schemeClr val="bg1"/>
                </a:solidFill>
                <a:latin typeface="Garamond" panose="02020404030301010803"/>
                <a:ea typeface="+mn-ea"/>
              </a:rPr>
              <a:t>Cancer: 39.5%</a:t>
            </a:r>
          </a:p>
          <a:p>
            <a:pPr marL="685937" lvl="1" defTabSz="1371874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</a:pPr>
            <a:r>
              <a:rPr lang="en-US" sz="1600" dirty="0">
                <a:solidFill>
                  <a:schemeClr val="bg1"/>
                </a:solidFill>
                <a:latin typeface="Garamond" panose="02020404030301010803"/>
                <a:ea typeface="+mn-ea"/>
              </a:rPr>
              <a:t>Diabetes: 10.5%</a:t>
            </a:r>
          </a:p>
          <a:p>
            <a:pPr marL="685937" lvl="1" defTabSz="1371874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</a:pPr>
            <a:r>
              <a:rPr lang="en-US" sz="1600" dirty="0">
                <a:solidFill>
                  <a:schemeClr val="bg1"/>
                </a:solidFill>
                <a:latin typeface="Garamond" panose="02020404030301010803"/>
                <a:ea typeface="+mn-ea"/>
              </a:rPr>
              <a:t>Mental Health: 2.6%</a:t>
            </a:r>
          </a:p>
          <a:p>
            <a:pPr marL="685937" lvl="1" defTabSz="1371874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</a:pPr>
            <a:r>
              <a:rPr lang="en-US" sz="1600" dirty="0">
                <a:solidFill>
                  <a:schemeClr val="bg1"/>
                </a:solidFill>
                <a:latin typeface="Garamond" panose="02020404030301010803"/>
                <a:ea typeface="+mn-ea"/>
              </a:rPr>
              <a:t>Pathology: 26.5%</a:t>
            </a:r>
          </a:p>
          <a:p>
            <a:pPr marL="685937" lvl="1" defTabSz="1371874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</a:pPr>
            <a:r>
              <a:rPr lang="en-US" sz="1600" dirty="0">
                <a:solidFill>
                  <a:schemeClr val="bg1"/>
                </a:solidFill>
                <a:latin typeface="Garamond" panose="02020404030301010803"/>
                <a:ea typeface="+mn-ea"/>
              </a:rPr>
              <a:t>Speech Therapy: 5.2%</a:t>
            </a:r>
          </a:p>
        </p:txBody>
      </p:sp>
    </p:spTree>
    <p:extLst>
      <p:ext uri="{BB962C8B-B14F-4D97-AF65-F5344CB8AC3E}">
        <p14:creationId xmlns:p14="http://schemas.microsoft.com/office/powerpoint/2010/main" val="608517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 bwMode="auto">
          <a:xfrm>
            <a:off x="43543" y="4344014"/>
            <a:ext cx="5319825" cy="71545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586" tIns="19293" rIns="38586" bIns="19293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812582" algn="l" rtl="0" fontAlgn="base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</a:defRPr>
            </a:lvl6pPr>
            <a:lvl7pPr marL="1625163" algn="l" rtl="0" fontAlgn="base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</a:defRPr>
            </a:lvl7pPr>
            <a:lvl8pPr marL="2437745" algn="l" rtl="0" fontAlgn="base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</a:defRPr>
            </a:lvl8pPr>
            <a:lvl9pPr marL="3250326" algn="l" rtl="0" fontAlgn="base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</a:defRPr>
            </a:lvl9pPr>
          </a:lstStyle>
          <a:p>
            <a:pPr eaLnBrk="1" hangingPunct="1">
              <a:defRPr/>
            </a:pPr>
            <a:endParaRPr lang="en-US" sz="1519" kern="0" dirty="0">
              <a:latin typeface="Helvetica" charset="0"/>
              <a:ea typeface="Helvetica" charset="0"/>
              <a:cs typeface="Helvetica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64BC7A5-68CC-4C04-ACEB-5072B9A3CD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7481264"/>
              </p:ext>
            </p:extLst>
          </p:nvPr>
        </p:nvGraphicFramePr>
        <p:xfrm>
          <a:off x="-804589" y="257578"/>
          <a:ext cx="11089057" cy="4801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02620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279683" y="901473"/>
            <a:ext cx="8428888" cy="371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09436" indent="-609436" algn="l" rtl="0" eaLnBrk="0" fontAlgn="base" hangingPunct="0">
              <a:spcBef>
                <a:spcPct val="20000"/>
              </a:spcBef>
              <a:spcAft>
                <a:spcPct val="25000"/>
              </a:spcAft>
              <a:defRPr sz="5687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11009" indent="-5078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90000"/>
              <a:buFont typeface="Wingdings" charset="2"/>
              <a:buChar char="§"/>
              <a:defRPr sz="4266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1320445" indent="-406291" algn="l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i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2237422" indent="-406291" algn="l" rtl="0" eaLnBrk="0" fontAlgn="base" hangingPunct="0">
              <a:spcBef>
                <a:spcPct val="4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2528032" indent="722295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3340613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4153195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4965776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5778358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685937" lvl="1" indent="0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b="1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What the foundation will </a:t>
            </a:r>
            <a:r>
              <a:rPr lang="en-US" sz="1600" b="1" u="sng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NOT</a:t>
            </a:r>
            <a:r>
              <a:rPr lang="en-US" sz="1600" b="1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 Fund</a:t>
            </a:r>
          </a:p>
          <a:p>
            <a:pPr marL="685937" lvl="1" indent="0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None/>
            </a:pPr>
            <a:endParaRPr lang="en-US" sz="1600" dirty="0">
              <a:solidFill>
                <a:schemeClr val="bg1"/>
              </a:solidFill>
              <a:latin typeface="Garamond" panose="02020404030301010803"/>
              <a:ea typeface="+mn-ea"/>
              <a:cs typeface="+mn-cs"/>
            </a:endParaRPr>
          </a:p>
          <a:p>
            <a:pPr marL="1028906" lvl="1" indent="-342969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Char char="•"/>
            </a:pPr>
            <a:r>
              <a:rPr lang="en-US" sz="1600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Salaries and Fringe Benefits.  Proposals can include student stipends and tuition waivers</a:t>
            </a:r>
          </a:p>
          <a:p>
            <a:pPr marL="685937" lvl="1" indent="0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None/>
            </a:pPr>
            <a:endParaRPr lang="en-US" sz="1600" dirty="0">
              <a:solidFill>
                <a:schemeClr val="bg1"/>
              </a:solidFill>
              <a:latin typeface="Garamond" panose="02020404030301010803"/>
              <a:ea typeface="+mn-ea"/>
              <a:cs typeface="+mn-cs"/>
            </a:endParaRPr>
          </a:p>
          <a:p>
            <a:pPr marL="1028906" lvl="1" indent="-342969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Char char="•"/>
            </a:pPr>
            <a:r>
              <a:rPr lang="en-US" sz="1600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Unrestricted Funds and International Travel</a:t>
            </a:r>
          </a:p>
          <a:p>
            <a:pPr marL="685937" lvl="1" indent="0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None/>
            </a:pPr>
            <a:endParaRPr lang="en-US" sz="1600" dirty="0">
              <a:solidFill>
                <a:schemeClr val="bg1"/>
              </a:solidFill>
              <a:latin typeface="Garamond" panose="02020404030301010803"/>
              <a:ea typeface="+mn-ea"/>
              <a:cs typeface="+mn-cs"/>
            </a:endParaRPr>
          </a:p>
          <a:p>
            <a:pPr marL="1028906" lvl="1" indent="-342969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Char char="•"/>
            </a:pPr>
            <a:r>
              <a:rPr lang="en-US" sz="1600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Funds for “special events”- especially fundraising</a:t>
            </a:r>
          </a:p>
          <a:p>
            <a:pPr marL="1028906" lvl="1" indent="-342969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Char char="•"/>
            </a:pPr>
            <a:endParaRPr lang="en-US" sz="1600" dirty="0">
              <a:solidFill>
                <a:schemeClr val="bg1"/>
              </a:solidFill>
              <a:latin typeface="Garamond" panose="02020404030301010803"/>
              <a:ea typeface="+mn-ea"/>
              <a:cs typeface="+mn-cs"/>
            </a:endParaRPr>
          </a:p>
          <a:p>
            <a:pPr marL="1028906" lvl="1" indent="-342969" defTabSz="1371874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Char char="•"/>
            </a:pPr>
            <a:r>
              <a:rPr lang="en-US" sz="1600" dirty="0">
                <a:solidFill>
                  <a:schemeClr val="bg1"/>
                </a:solidFill>
                <a:latin typeface="Garamond" panose="02020404030301010803"/>
                <a:ea typeface="+mn-ea"/>
                <a:cs typeface="+mn-cs"/>
              </a:rPr>
              <a:t>Projects or scholarships based solely on race, ethnicity or religion</a:t>
            </a: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117567" y="99273"/>
            <a:ext cx="6217920" cy="71545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586" tIns="19293" rIns="38586" bIns="19293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812582" algn="l" rtl="0" fontAlgn="base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</a:defRPr>
            </a:lvl6pPr>
            <a:lvl7pPr marL="1625163" algn="l" rtl="0" fontAlgn="base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</a:defRPr>
            </a:lvl7pPr>
            <a:lvl8pPr marL="2437745" algn="l" rtl="0" fontAlgn="base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</a:defRPr>
            </a:lvl8pPr>
            <a:lvl9pPr marL="3250326" algn="l" rtl="0" fontAlgn="base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</a:defRPr>
            </a:lvl9pPr>
          </a:lstStyle>
          <a:p>
            <a:pPr eaLnBrk="1" hangingPunct="1">
              <a:defRPr/>
            </a:pPr>
            <a:r>
              <a:rPr lang="en-US" sz="1519" kern="0" spc="450" dirty="0">
                <a:latin typeface="Helvetica" charset="0"/>
                <a:ea typeface="Helvetica" charset="0"/>
                <a:cs typeface="Helvetica" charset="0"/>
              </a:rPr>
              <a:t>The </a:t>
            </a:r>
            <a:r>
              <a:rPr lang="en-US" sz="1519" u="sng" kern="0" spc="450" dirty="0">
                <a:latin typeface="Helvetica" charset="0"/>
                <a:ea typeface="Helvetica" charset="0"/>
                <a:cs typeface="Helvetica" charset="0"/>
              </a:rPr>
              <a:t>CH</a:t>
            </a:r>
            <a:r>
              <a:rPr lang="en-US" sz="1519" kern="0" spc="450" dirty="0">
                <a:latin typeface="Helvetica" charset="0"/>
                <a:ea typeface="Helvetica" charset="0"/>
                <a:cs typeface="Helvetica" charset="0"/>
              </a:rPr>
              <a:t> Foundation: General Guidance </a:t>
            </a:r>
            <a:endParaRPr lang="en-US" sz="1519" kern="0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441551"/>
      </p:ext>
    </p:extLst>
  </p:cSld>
  <p:clrMapOvr>
    <a:masterClrMapping/>
  </p:clrMapOvr>
</p:sld>
</file>

<file path=ppt/theme/theme1.xml><?xml version="1.0" encoding="utf-8"?>
<a:theme xmlns:a="http://schemas.openxmlformats.org/drawingml/2006/main" name="SON-HSC_PPT">
  <a:themeElements>
    <a:clrScheme name="SON-HSC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52D74"/>
      </a:accent1>
      <a:accent2>
        <a:srgbClr val="557DB9"/>
      </a:accent2>
      <a:accent3>
        <a:srgbClr val="FFFFFF"/>
      </a:accent3>
      <a:accent4>
        <a:srgbClr val="000000"/>
      </a:accent4>
      <a:accent5>
        <a:srgbClr val="AAADBC"/>
      </a:accent5>
      <a:accent6>
        <a:srgbClr val="4C71A7"/>
      </a:accent6>
      <a:hlink>
        <a:srgbClr val="286556"/>
      </a:hlink>
      <a:folHlink>
        <a:srgbClr val="28A573"/>
      </a:folHlink>
    </a:clrScheme>
    <a:fontScheme name="SON-HSC_PP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ON-HSC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52D74"/>
        </a:accent1>
        <a:accent2>
          <a:srgbClr val="557DB9"/>
        </a:accent2>
        <a:accent3>
          <a:srgbClr val="FFFFFF"/>
        </a:accent3>
        <a:accent4>
          <a:srgbClr val="000000"/>
        </a:accent4>
        <a:accent5>
          <a:srgbClr val="AAADBC"/>
        </a:accent5>
        <a:accent6>
          <a:srgbClr val="4C71A7"/>
        </a:accent6>
        <a:hlink>
          <a:srgbClr val="286556"/>
        </a:hlink>
        <a:folHlink>
          <a:srgbClr val="28A5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N-HSC_PP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ED9FF"/>
        </a:accent1>
        <a:accent2>
          <a:srgbClr val="DCF2E6"/>
        </a:accent2>
        <a:accent3>
          <a:srgbClr val="FFFFFF"/>
        </a:accent3>
        <a:accent4>
          <a:srgbClr val="000000"/>
        </a:accent4>
        <a:accent5>
          <a:srgbClr val="D3E9FF"/>
        </a:accent5>
        <a:accent6>
          <a:srgbClr val="C7DBD0"/>
        </a:accent6>
        <a:hlink>
          <a:srgbClr val="AAAAAA"/>
        </a:hlink>
        <a:folHlink>
          <a:srgbClr val="64646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SON-HSC_PPT</Template>
  <TotalTime>4274</TotalTime>
  <Words>894</Words>
  <Application>Microsoft Office PowerPoint</Application>
  <PresentationFormat>On-screen Show (16:9)</PresentationFormat>
  <Paragraphs>132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ＭＳ Ｐゴシック</vt:lpstr>
      <vt:lpstr>Arial</vt:lpstr>
      <vt:lpstr>Garamond</vt:lpstr>
      <vt:lpstr>Helvetica</vt:lpstr>
      <vt:lpstr>Minion Pro</vt:lpstr>
      <vt:lpstr>Times New Roman</vt:lpstr>
      <vt:lpstr>Wingdings</vt:lpstr>
      <vt:lpstr>SON-HSC_PPT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Garcia, Smiley</cp:lastModifiedBy>
  <cp:revision>120</cp:revision>
  <cp:lastPrinted>2005-06-01T14:50:58Z</cp:lastPrinted>
  <dcterms:created xsi:type="dcterms:W3CDTF">2016-02-24T20:06:27Z</dcterms:created>
  <dcterms:modified xsi:type="dcterms:W3CDTF">2021-10-05T18:35:34Z</dcterms:modified>
</cp:coreProperties>
</file>