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49377600" cy="32004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C24"/>
    <a:srgbClr val="0A0203"/>
    <a:srgbClr val="00FFFF"/>
    <a:srgbClr val="99FF99"/>
    <a:srgbClr val="CCFF33"/>
    <a:srgbClr val="99FF33"/>
    <a:srgbClr val="66FF99"/>
    <a:srgbClr val="33CC33"/>
    <a:srgbClr val="66FF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24" d="100"/>
          <a:sy n="24" d="100"/>
        </p:scale>
        <p:origin x="39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3320" y="5237694"/>
            <a:ext cx="41970960" cy="11142133"/>
          </a:xfrm>
        </p:spPr>
        <p:txBody>
          <a:bodyPr anchor="b"/>
          <a:lstStyle>
            <a:lvl1pPr algn="ctr">
              <a:defRPr sz="2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6809511"/>
            <a:ext cx="37033200" cy="7726889"/>
          </a:xfrm>
        </p:spPr>
        <p:txBody>
          <a:bodyPr/>
          <a:lstStyle>
            <a:lvl1pPr marL="0" indent="0" algn="ctr">
              <a:buNone/>
              <a:defRPr sz="11200"/>
            </a:lvl1pPr>
            <a:lvl2pPr marL="2133615" indent="0" algn="ctr">
              <a:buNone/>
              <a:defRPr sz="9333"/>
            </a:lvl2pPr>
            <a:lvl3pPr marL="4267230" indent="0" algn="ctr">
              <a:buNone/>
              <a:defRPr sz="8400"/>
            </a:lvl3pPr>
            <a:lvl4pPr marL="6400846" indent="0" algn="ctr">
              <a:buNone/>
              <a:defRPr sz="7467"/>
            </a:lvl4pPr>
            <a:lvl5pPr marL="8534461" indent="0" algn="ctr">
              <a:buNone/>
              <a:defRPr sz="7467"/>
            </a:lvl5pPr>
            <a:lvl6pPr marL="10668076" indent="0" algn="ctr">
              <a:buNone/>
              <a:defRPr sz="7467"/>
            </a:lvl6pPr>
            <a:lvl7pPr marL="12801691" indent="0" algn="ctr">
              <a:buNone/>
              <a:defRPr sz="7467"/>
            </a:lvl7pPr>
            <a:lvl8pPr marL="14935307" indent="0" algn="ctr">
              <a:buNone/>
              <a:defRPr sz="7467"/>
            </a:lvl8pPr>
            <a:lvl9pPr marL="17068922" indent="0" algn="ctr">
              <a:buNone/>
              <a:defRPr sz="74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DACA-EF05-46F3-86C6-381A1C27A381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9A97-8295-4EE9-8C14-28E74791C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7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DACA-EF05-46F3-86C6-381A1C27A381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9A97-8295-4EE9-8C14-28E74791C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7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335848" y="1703917"/>
            <a:ext cx="10647045" cy="271219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94713" y="1703917"/>
            <a:ext cx="31323915" cy="271219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DACA-EF05-46F3-86C6-381A1C27A381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9A97-8295-4EE9-8C14-28E74791C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21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DACA-EF05-46F3-86C6-381A1C27A381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9A97-8295-4EE9-8C14-28E74791C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99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8995" y="7978784"/>
            <a:ext cx="42588180" cy="13312773"/>
          </a:xfrm>
        </p:spPr>
        <p:txBody>
          <a:bodyPr anchor="b"/>
          <a:lstStyle>
            <a:lvl1pPr>
              <a:defRPr sz="2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68995" y="21417501"/>
            <a:ext cx="42588180" cy="7000873"/>
          </a:xfrm>
        </p:spPr>
        <p:txBody>
          <a:bodyPr/>
          <a:lstStyle>
            <a:lvl1pPr marL="0" indent="0">
              <a:buNone/>
              <a:defRPr sz="11200">
                <a:solidFill>
                  <a:schemeClr val="tx1"/>
                </a:solidFill>
              </a:defRPr>
            </a:lvl1pPr>
            <a:lvl2pPr marL="2133615" indent="0">
              <a:buNone/>
              <a:defRPr sz="9333">
                <a:solidFill>
                  <a:schemeClr val="tx1">
                    <a:tint val="75000"/>
                  </a:schemeClr>
                </a:solidFill>
              </a:defRPr>
            </a:lvl2pPr>
            <a:lvl3pPr marL="426723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6400846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4pPr>
            <a:lvl5pPr marL="8534461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5pPr>
            <a:lvl6pPr marL="10668076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6pPr>
            <a:lvl7pPr marL="12801691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7pPr>
            <a:lvl8pPr marL="14935307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8pPr>
            <a:lvl9pPr marL="17068922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DACA-EF05-46F3-86C6-381A1C27A381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9A97-8295-4EE9-8C14-28E74791C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33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94710" y="8519583"/>
            <a:ext cx="20985480" cy="2030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997410" y="8519583"/>
            <a:ext cx="20985480" cy="2030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DACA-EF05-46F3-86C6-381A1C27A381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9A97-8295-4EE9-8C14-28E74791C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1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1141" y="1703924"/>
            <a:ext cx="42588180" cy="6185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01147" y="7845427"/>
            <a:ext cx="20889036" cy="3844923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15" indent="0">
              <a:buNone/>
              <a:defRPr sz="9333" b="1"/>
            </a:lvl2pPr>
            <a:lvl3pPr marL="4267230" indent="0">
              <a:buNone/>
              <a:defRPr sz="8400" b="1"/>
            </a:lvl3pPr>
            <a:lvl4pPr marL="6400846" indent="0">
              <a:buNone/>
              <a:defRPr sz="7467" b="1"/>
            </a:lvl4pPr>
            <a:lvl5pPr marL="8534461" indent="0">
              <a:buNone/>
              <a:defRPr sz="7467" b="1"/>
            </a:lvl5pPr>
            <a:lvl6pPr marL="10668076" indent="0">
              <a:buNone/>
              <a:defRPr sz="7467" b="1"/>
            </a:lvl6pPr>
            <a:lvl7pPr marL="12801691" indent="0">
              <a:buNone/>
              <a:defRPr sz="7467" b="1"/>
            </a:lvl7pPr>
            <a:lvl8pPr marL="14935307" indent="0">
              <a:buNone/>
              <a:defRPr sz="7467" b="1"/>
            </a:lvl8pPr>
            <a:lvl9pPr marL="17068922" indent="0">
              <a:buNone/>
              <a:defRPr sz="74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01147" y="11690350"/>
            <a:ext cx="20889036" cy="17194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997413" y="7845427"/>
            <a:ext cx="20991911" cy="3844923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15" indent="0">
              <a:buNone/>
              <a:defRPr sz="9333" b="1"/>
            </a:lvl2pPr>
            <a:lvl3pPr marL="4267230" indent="0">
              <a:buNone/>
              <a:defRPr sz="8400" b="1"/>
            </a:lvl3pPr>
            <a:lvl4pPr marL="6400846" indent="0">
              <a:buNone/>
              <a:defRPr sz="7467" b="1"/>
            </a:lvl4pPr>
            <a:lvl5pPr marL="8534461" indent="0">
              <a:buNone/>
              <a:defRPr sz="7467" b="1"/>
            </a:lvl5pPr>
            <a:lvl6pPr marL="10668076" indent="0">
              <a:buNone/>
              <a:defRPr sz="7467" b="1"/>
            </a:lvl6pPr>
            <a:lvl7pPr marL="12801691" indent="0">
              <a:buNone/>
              <a:defRPr sz="7467" b="1"/>
            </a:lvl7pPr>
            <a:lvl8pPr marL="14935307" indent="0">
              <a:buNone/>
              <a:defRPr sz="7467" b="1"/>
            </a:lvl8pPr>
            <a:lvl9pPr marL="17068922" indent="0">
              <a:buNone/>
              <a:defRPr sz="74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997413" y="11690350"/>
            <a:ext cx="20991911" cy="17194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DACA-EF05-46F3-86C6-381A1C27A381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9A97-8295-4EE9-8C14-28E74791C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44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DACA-EF05-46F3-86C6-381A1C27A381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9A97-8295-4EE9-8C14-28E74791C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319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DACA-EF05-46F3-86C6-381A1C27A381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9A97-8295-4EE9-8C14-28E74791C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38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1142" y="2133600"/>
            <a:ext cx="15925561" cy="7467600"/>
          </a:xfrm>
        </p:spPr>
        <p:txBody>
          <a:bodyPr anchor="b"/>
          <a:lstStyle>
            <a:lvl1pPr>
              <a:defRPr sz="149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91911" y="4607991"/>
            <a:ext cx="24997410" cy="22743583"/>
          </a:xfrm>
        </p:spPr>
        <p:txBody>
          <a:bodyPr/>
          <a:lstStyle>
            <a:lvl1pPr>
              <a:defRPr sz="14933"/>
            </a:lvl1pPr>
            <a:lvl2pPr>
              <a:defRPr sz="13067"/>
            </a:lvl2pPr>
            <a:lvl3pPr>
              <a:defRPr sz="11200"/>
            </a:lvl3pPr>
            <a:lvl4pPr>
              <a:defRPr sz="9333"/>
            </a:lvl4pPr>
            <a:lvl5pPr>
              <a:defRPr sz="9333"/>
            </a:lvl5pPr>
            <a:lvl6pPr>
              <a:defRPr sz="9333"/>
            </a:lvl6pPr>
            <a:lvl7pPr>
              <a:defRPr sz="9333"/>
            </a:lvl7pPr>
            <a:lvl8pPr>
              <a:defRPr sz="9333"/>
            </a:lvl8pPr>
            <a:lvl9pPr>
              <a:defRPr sz="9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01142" y="9601200"/>
            <a:ext cx="15925561" cy="17787411"/>
          </a:xfrm>
        </p:spPr>
        <p:txBody>
          <a:bodyPr/>
          <a:lstStyle>
            <a:lvl1pPr marL="0" indent="0">
              <a:buNone/>
              <a:defRPr sz="7467"/>
            </a:lvl1pPr>
            <a:lvl2pPr marL="2133615" indent="0">
              <a:buNone/>
              <a:defRPr sz="6533"/>
            </a:lvl2pPr>
            <a:lvl3pPr marL="4267230" indent="0">
              <a:buNone/>
              <a:defRPr sz="5600"/>
            </a:lvl3pPr>
            <a:lvl4pPr marL="6400846" indent="0">
              <a:buNone/>
              <a:defRPr sz="4667"/>
            </a:lvl4pPr>
            <a:lvl5pPr marL="8534461" indent="0">
              <a:buNone/>
              <a:defRPr sz="4667"/>
            </a:lvl5pPr>
            <a:lvl6pPr marL="10668076" indent="0">
              <a:buNone/>
              <a:defRPr sz="4667"/>
            </a:lvl6pPr>
            <a:lvl7pPr marL="12801691" indent="0">
              <a:buNone/>
              <a:defRPr sz="4667"/>
            </a:lvl7pPr>
            <a:lvl8pPr marL="14935307" indent="0">
              <a:buNone/>
              <a:defRPr sz="4667"/>
            </a:lvl8pPr>
            <a:lvl9pPr marL="17068922" indent="0">
              <a:buNone/>
              <a:defRPr sz="4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DACA-EF05-46F3-86C6-381A1C27A381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9A97-8295-4EE9-8C14-28E74791C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4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1142" y="2133600"/>
            <a:ext cx="15925561" cy="7467600"/>
          </a:xfrm>
        </p:spPr>
        <p:txBody>
          <a:bodyPr anchor="b"/>
          <a:lstStyle>
            <a:lvl1pPr>
              <a:defRPr sz="149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0991911" y="4607991"/>
            <a:ext cx="24997410" cy="22743583"/>
          </a:xfrm>
        </p:spPr>
        <p:txBody>
          <a:bodyPr anchor="t"/>
          <a:lstStyle>
            <a:lvl1pPr marL="0" indent="0">
              <a:buNone/>
              <a:defRPr sz="14933"/>
            </a:lvl1pPr>
            <a:lvl2pPr marL="2133615" indent="0">
              <a:buNone/>
              <a:defRPr sz="13067"/>
            </a:lvl2pPr>
            <a:lvl3pPr marL="4267230" indent="0">
              <a:buNone/>
              <a:defRPr sz="11200"/>
            </a:lvl3pPr>
            <a:lvl4pPr marL="6400846" indent="0">
              <a:buNone/>
              <a:defRPr sz="9333"/>
            </a:lvl4pPr>
            <a:lvl5pPr marL="8534461" indent="0">
              <a:buNone/>
              <a:defRPr sz="9333"/>
            </a:lvl5pPr>
            <a:lvl6pPr marL="10668076" indent="0">
              <a:buNone/>
              <a:defRPr sz="9333"/>
            </a:lvl6pPr>
            <a:lvl7pPr marL="12801691" indent="0">
              <a:buNone/>
              <a:defRPr sz="9333"/>
            </a:lvl7pPr>
            <a:lvl8pPr marL="14935307" indent="0">
              <a:buNone/>
              <a:defRPr sz="9333"/>
            </a:lvl8pPr>
            <a:lvl9pPr marL="17068922" indent="0">
              <a:buNone/>
              <a:defRPr sz="93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01142" y="9601200"/>
            <a:ext cx="15925561" cy="17787411"/>
          </a:xfrm>
        </p:spPr>
        <p:txBody>
          <a:bodyPr/>
          <a:lstStyle>
            <a:lvl1pPr marL="0" indent="0">
              <a:buNone/>
              <a:defRPr sz="7467"/>
            </a:lvl1pPr>
            <a:lvl2pPr marL="2133615" indent="0">
              <a:buNone/>
              <a:defRPr sz="6533"/>
            </a:lvl2pPr>
            <a:lvl3pPr marL="4267230" indent="0">
              <a:buNone/>
              <a:defRPr sz="5600"/>
            </a:lvl3pPr>
            <a:lvl4pPr marL="6400846" indent="0">
              <a:buNone/>
              <a:defRPr sz="4667"/>
            </a:lvl4pPr>
            <a:lvl5pPr marL="8534461" indent="0">
              <a:buNone/>
              <a:defRPr sz="4667"/>
            </a:lvl5pPr>
            <a:lvl6pPr marL="10668076" indent="0">
              <a:buNone/>
              <a:defRPr sz="4667"/>
            </a:lvl6pPr>
            <a:lvl7pPr marL="12801691" indent="0">
              <a:buNone/>
              <a:defRPr sz="4667"/>
            </a:lvl7pPr>
            <a:lvl8pPr marL="14935307" indent="0">
              <a:buNone/>
              <a:defRPr sz="4667"/>
            </a:lvl8pPr>
            <a:lvl9pPr marL="17068922" indent="0">
              <a:buNone/>
              <a:defRPr sz="4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DACA-EF05-46F3-86C6-381A1C27A381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89A97-8295-4EE9-8C14-28E74791C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82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94710" y="1703924"/>
            <a:ext cx="42588180" cy="6185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94710" y="8519583"/>
            <a:ext cx="42588180" cy="20306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94710" y="29662974"/>
            <a:ext cx="1110996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ADACA-EF05-46F3-86C6-381A1C27A381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56330" y="29662974"/>
            <a:ext cx="1666494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872930" y="29662974"/>
            <a:ext cx="1110996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89A97-8295-4EE9-8C14-28E74791C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54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67230" rtl="0" eaLnBrk="1" latinLnBrk="0" hangingPunct="1">
        <a:lnSpc>
          <a:spcPct val="90000"/>
        </a:lnSpc>
        <a:spcBef>
          <a:spcPct val="0"/>
        </a:spcBef>
        <a:buNone/>
        <a:defRPr sz="205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66808" indent="-1066808" algn="l" defTabSz="4267230" rtl="0" eaLnBrk="1" latinLnBrk="0" hangingPunct="1">
        <a:lnSpc>
          <a:spcPct val="90000"/>
        </a:lnSpc>
        <a:spcBef>
          <a:spcPts val="4667"/>
        </a:spcBef>
        <a:buFont typeface="Arial" panose="020B0604020202020204" pitchFamily="34" charset="0"/>
        <a:buChar char="•"/>
        <a:defRPr sz="13067" kern="1200">
          <a:solidFill>
            <a:schemeClr val="tx1"/>
          </a:solidFill>
          <a:latin typeface="+mn-lt"/>
          <a:ea typeface="+mn-ea"/>
          <a:cs typeface="+mn-cs"/>
        </a:defRPr>
      </a:lvl1pPr>
      <a:lvl2pPr marL="3200423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34038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9333" kern="1200">
          <a:solidFill>
            <a:schemeClr val="tx1"/>
          </a:solidFill>
          <a:latin typeface="+mn-lt"/>
          <a:ea typeface="+mn-ea"/>
          <a:cs typeface="+mn-cs"/>
        </a:defRPr>
      </a:lvl3pPr>
      <a:lvl4pPr marL="7467653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9601269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1734884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3868499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114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8135730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133615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267230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46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534461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668076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801691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935307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68922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https://www.texastech.edu/identityguidelines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karen.w.thompson@ttuhsc.edu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>
            <a:extLst>
              <a:ext uri="{FF2B5EF4-FFF2-40B4-BE49-F238E27FC236}">
                <a16:creationId xmlns:a16="http://schemas.microsoft.com/office/drawing/2014/main" id="{5DDF3C66-7A29-40C3-AEDB-99D094084238}"/>
              </a:ext>
            </a:extLst>
          </p:cNvPr>
          <p:cNvSpPr txBox="1"/>
          <p:nvPr/>
        </p:nvSpPr>
        <p:spPr>
          <a:xfrm>
            <a:off x="9504995" y="21327"/>
            <a:ext cx="30367609" cy="3354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 Report Poster Title</a:t>
            </a:r>
          </a:p>
          <a:p>
            <a:pPr algn="ctr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 (First author = submitter; last author is </a:t>
            </a:r>
            <a:r>
              <a:rPr lang="en-US" sz="6600" b="1" dirty="0">
                <a:solidFill>
                  <a:srgbClr val="FF0000"/>
                </a:solidFill>
                <a:highlight>
                  <a:srgbClr val="00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mentor</a:t>
            </a:r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of ____________________(list non-TTUHSC affiliations as well)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CF84C4E-82FB-406C-871B-C71B859A6E50}"/>
              </a:ext>
            </a:extLst>
          </p:cNvPr>
          <p:cNvSpPr/>
          <p:nvPr/>
        </p:nvSpPr>
        <p:spPr>
          <a:xfrm>
            <a:off x="0" y="4094013"/>
            <a:ext cx="49377600" cy="707886"/>
          </a:xfrm>
          <a:prstGeom prst="rect">
            <a:avLst/>
          </a:prstGeom>
          <a:solidFill>
            <a:srgbClr val="0A020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69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7C974E9-86C9-4D71-BCF7-25A3BE183925}"/>
              </a:ext>
            </a:extLst>
          </p:cNvPr>
          <p:cNvSpPr txBox="1"/>
          <p:nvPr/>
        </p:nvSpPr>
        <p:spPr>
          <a:xfrm>
            <a:off x="17447073" y="4077007"/>
            <a:ext cx="144834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Texas Tech University Health Sciences Center, Amarillo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49011A9-51F4-4A25-890B-024F885709B7}"/>
              </a:ext>
            </a:extLst>
          </p:cNvPr>
          <p:cNvSpPr/>
          <p:nvPr/>
        </p:nvSpPr>
        <p:spPr>
          <a:xfrm>
            <a:off x="579656" y="5514431"/>
            <a:ext cx="17850678" cy="738663"/>
          </a:xfrm>
          <a:prstGeom prst="rect">
            <a:avLst/>
          </a:prstGeom>
          <a:solidFill>
            <a:srgbClr val="ED1C24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E18E070-9FBF-4DBE-A239-8A562763B8D9}"/>
              </a:ext>
            </a:extLst>
          </p:cNvPr>
          <p:cNvSpPr txBox="1"/>
          <p:nvPr/>
        </p:nvSpPr>
        <p:spPr>
          <a:xfrm>
            <a:off x="705134" y="5514432"/>
            <a:ext cx="53273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Introduction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59F1C4D-3FF0-4166-B82B-69E89D9D2827}"/>
              </a:ext>
            </a:extLst>
          </p:cNvPr>
          <p:cNvSpPr txBox="1"/>
          <p:nvPr/>
        </p:nvSpPr>
        <p:spPr>
          <a:xfrm>
            <a:off x="579656" y="6253096"/>
            <a:ext cx="17850678" cy="193899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Give background information on the problem.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This section should include a literature review and discuss the purpose &amp; rationale.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C20D92FB-7490-4141-ADA9-161777E1C3CE}"/>
              </a:ext>
            </a:extLst>
          </p:cNvPr>
          <p:cNvSpPr/>
          <p:nvPr/>
        </p:nvSpPr>
        <p:spPr>
          <a:xfrm>
            <a:off x="579656" y="9306299"/>
            <a:ext cx="17850678" cy="738663"/>
          </a:xfrm>
          <a:prstGeom prst="rect">
            <a:avLst/>
          </a:prstGeom>
          <a:solidFill>
            <a:srgbClr val="ED1C24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E2ED65-FDC8-4A7B-8F7A-5A47579D30B0}"/>
              </a:ext>
            </a:extLst>
          </p:cNvPr>
          <p:cNvSpPr txBox="1"/>
          <p:nvPr/>
        </p:nvSpPr>
        <p:spPr>
          <a:xfrm>
            <a:off x="579656" y="10044962"/>
            <a:ext cx="17850678" cy="809452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Complete sentences are unnecessary, just use phrases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Bullets can break up text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Secondary bullets that indent (please see example just below) should be of a different type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This section should explain what happened with the patient in chronological order: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presenting symptoms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tests performed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findings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treatments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progress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□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final diagnosis(es)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Lab values are often easier to understand if inserted into a table.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38E22F0-8511-4F2B-A584-6228D6A9F069}"/>
              </a:ext>
            </a:extLst>
          </p:cNvPr>
          <p:cNvSpPr txBox="1"/>
          <p:nvPr/>
        </p:nvSpPr>
        <p:spPr>
          <a:xfrm>
            <a:off x="705134" y="9306298"/>
            <a:ext cx="53273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Case Report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9C66CB5-33BF-4E75-8F5B-2BC88E66B8F9}"/>
              </a:ext>
            </a:extLst>
          </p:cNvPr>
          <p:cNvSpPr txBox="1"/>
          <p:nvPr/>
        </p:nvSpPr>
        <p:spPr>
          <a:xfrm rot="10800000" flipV="1">
            <a:off x="2257212" y="21058196"/>
            <a:ext cx="15206164" cy="4832092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Highly encouraged</a:t>
            </a:r>
          </a:p>
          <a:p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Large, high quality pictures with 300dpi</a:t>
            </a:r>
          </a:p>
          <a:p>
            <a:pPr algn="ctr"/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Must be .jpg, .gif, .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files</a:t>
            </a:r>
          </a:p>
          <a:p>
            <a:pPr algn="ctr"/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Caption required next to, above, or below each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E14D914-7F7C-4E12-954E-41EC92A904CA}"/>
              </a:ext>
            </a:extLst>
          </p:cNvPr>
          <p:cNvSpPr/>
          <p:nvPr/>
        </p:nvSpPr>
        <p:spPr>
          <a:xfrm>
            <a:off x="30974188" y="5549985"/>
            <a:ext cx="17850678" cy="738663"/>
          </a:xfrm>
          <a:prstGeom prst="rect">
            <a:avLst/>
          </a:prstGeom>
          <a:solidFill>
            <a:srgbClr val="ED1C24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DDF43A2-6B79-4011-BAF6-880F821FFDDC}"/>
              </a:ext>
            </a:extLst>
          </p:cNvPr>
          <p:cNvSpPr txBox="1"/>
          <p:nvPr/>
        </p:nvSpPr>
        <p:spPr>
          <a:xfrm>
            <a:off x="31099666" y="5549986"/>
            <a:ext cx="53273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Discussion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0CECD9C-566A-4964-825A-A22F01D6FFE9}"/>
              </a:ext>
            </a:extLst>
          </p:cNvPr>
          <p:cNvSpPr txBox="1"/>
          <p:nvPr/>
        </p:nvSpPr>
        <p:spPr>
          <a:xfrm>
            <a:off x="30974188" y="6288650"/>
            <a:ext cx="17850678" cy="378565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Consider using bullets (phrases, not complete sentences)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This section should discuss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	key points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	significance of this case – what made this case different, important?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	what was learned from this case?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3429EA43-0D7F-4F7F-A7A3-8F16DB713000}"/>
              </a:ext>
            </a:extLst>
          </p:cNvPr>
          <p:cNvSpPr/>
          <p:nvPr/>
        </p:nvSpPr>
        <p:spPr>
          <a:xfrm>
            <a:off x="30974188" y="11955093"/>
            <a:ext cx="17850678" cy="738663"/>
          </a:xfrm>
          <a:prstGeom prst="rect">
            <a:avLst/>
          </a:prstGeom>
          <a:solidFill>
            <a:srgbClr val="ED1C24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40A5D32F-D327-4096-B720-F2C27E9BB1D5}"/>
              </a:ext>
            </a:extLst>
          </p:cNvPr>
          <p:cNvSpPr txBox="1"/>
          <p:nvPr/>
        </p:nvSpPr>
        <p:spPr>
          <a:xfrm>
            <a:off x="31099666" y="11939536"/>
            <a:ext cx="53273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Conclusion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8B6E01E-9B9D-450C-99E9-7F8938A69C6F}"/>
              </a:ext>
            </a:extLst>
          </p:cNvPr>
          <p:cNvSpPr txBox="1"/>
          <p:nvPr/>
        </p:nvSpPr>
        <p:spPr>
          <a:xfrm>
            <a:off x="30974188" y="12678200"/>
            <a:ext cx="17850678" cy="193899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 this section, emphasize the crucial points learned from this case.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Argue how this will affect medicine (or how it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affect future practice).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EF65790-8293-4BF8-B69E-79BE926449D8}"/>
              </a:ext>
            </a:extLst>
          </p:cNvPr>
          <p:cNvSpPr txBox="1"/>
          <p:nvPr/>
        </p:nvSpPr>
        <p:spPr>
          <a:xfrm>
            <a:off x="23080379" y="17098686"/>
            <a:ext cx="24818012" cy="7478970"/>
          </a:xfrm>
          <a:prstGeom prst="rect">
            <a:avLst/>
          </a:prstGeom>
          <a:solidFill>
            <a:srgbClr val="66FF99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You can change the color of the text and/or text boxes; </a:t>
            </a:r>
            <a:r>
              <a:rPr lang="en-US" sz="4400" b="1" u="sng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the background</a:t>
            </a:r>
          </a:p>
          <a:p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If you need to add a text box, just copy and paste an existing box, </a:t>
            </a:r>
          </a:p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so you can match the format</a:t>
            </a:r>
          </a:p>
          <a:p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Text boxes can be re-sized and moved to suit your needs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400" b="1" u="sng" dirty="0">
                <a:solidFill>
                  <a:srgbClr val="ED1C2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only Verdana, Times New Roman, Arial, and Calibri fonts </a:t>
            </a:r>
          </a:p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 (text should be 28-32 in boxes)</a:t>
            </a:r>
          </a:p>
          <a:p>
            <a:endParaRPr lang="en-US" sz="40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FB2C9F8-6451-4A2E-923D-548668022DDB}"/>
              </a:ext>
            </a:extLst>
          </p:cNvPr>
          <p:cNvSpPr txBox="1"/>
          <p:nvPr/>
        </p:nvSpPr>
        <p:spPr>
          <a:xfrm>
            <a:off x="20747950" y="11515861"/>
            <a:ext cx="7584127" cy="769441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All categories required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B3B48C-739A-4504-9548-85944F396633}"/>
              </a:ext>
            </a:extLst>
          </p:cNvPr>
          <p:cNvCxnSpPr>
            <a:cxnSpLocks/>
          </p:cNvCxnSpPr>
          <p:nvPr/>
        </p:nvCxnSpPr>
        <p:spPr>
          <a:xfrm>
            <a:off x="18471898" y="5762146"/>
            <a:ext cx="3639957" cy="579377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D21C4D79-2356-417C-B993-E30B4E708979}"/>
              </a:ext>
            </a:extLst>
          </p:cNvPr>
          <p:cNvCxnSpPr>
            <a:cxnSpLocks/>
            <a:stCxn id="79" idx="3"/>
          </p:cNvCxnSpPr>
          <p:nvPr/>
        </p:nvCxnSpPr>
        <p:spPr>
          <a:xfrm>
            <a:off x="28332077" y="11900582"/>
            <a:ext cx="2615083" cy="485386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E5485F9D-77D7-49C3-904E-70A34DDA1C02}"/>
              </a:ext>
            </a:extLst>
          </p:cNvPr>
          <p:cNvCxnSpPr>
            <a:cxnSpLocks/>
          </p:cNvCxnSpPr>
          <p:nvPr/>
        </p:nvCxnSpPr>
        <p:spPr>
          <a:xfrm flipV="1">
            <a:off x="28165821" y="6003571"/>
            <a:ext cx="2763635" cy="556309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9EFD5A0B-5753-4A51-A3FB-9D7AD1514CD8}"/>
              </a:ext>
            </a:extLst>
          </p:cNvPr>
          <p:cNvCxnSpPr>
            <a:cxnSpLocks/>
          </p:cNvCxnSpPr>
          <p:nvPr/>
        </p:nvCxnSpPr>
        <p:spPr>
          <a:xfrm>
            <a:off x="18385602" y="9467932"/>
            <a:ext cx="2826178" cy="202416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2A1F59FE-A9E5-45C8-AA1A-712FA6EA77BA}"/>
              </a:ext>
            </a:extLst>
          </p:cNvPr>
          <p:cNvSpPr txBox="1"/>
          <p:nvPr/>
        </p:nvSpPr>
        <p:spPr>
          <a:xfrm>
            <a:off x="20476672" y="5462351"/>
            <a:ext cx="8998266" cy="3477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sure to use the identity guidelines. They can be found at:</a:t>
            </a:r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2"/>
              </a:rPr>
              <a:t>www.texastech.edu/identity guidelines</a:t>
            </a:r>
            <a: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     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F8310D0C-2FD5-4BC5-8684-7B8E7F2F1DB9}"/>
              </a:ext>
            </a:extLst>
          </p:cNvPr>
          <p:cNvCxnSpPr>
            <a:cxnSpLocks/>
            <a:endCxn id="94" idx="1"/>
          </p:cNvCxnSpPr>
          <p:nvPr/>
        </p:nvCxnSpPr>
        <p:spPr>
          <a:xfrm flipV="1">
            <a:off x="31930525" y="3739979"/>
            <a:ext cx="889129" cy="7079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23517BC5-4832-49DC-B468-F956B7AB12E1}"/>
              </a:ext>
            </a:extLst>
          </p:cNvPr>
          <p:cNvSpPr txBox="1"/>
          <p:nvPr/>
        </p:nvSpPr>
        <p:spPr>
          <a:xfrm>
            <a:off x="32819654" y="3386036"/>
            <a:ext cx="454861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Verdana, 40, 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Italics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101508E3-11DD-4C29-B8F4-ECC49049E96D}"/>
              </a:ext>
            </a:extLst>
          </p:cNvPr>
          <p:cNvSpPr txBox="1"/>
          <p:nvPr/>
        </p:nvSpPr>
        <p:spPr>
          <a:xfrm>
            <a:off x="33157657" y="16246026"/>
            <a:ext cx="4663456" cy="76944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 Text Boxes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96990022-47B4-467F-9714-276A0B38106A}"/>
              </a:ext>
            </a:extLst>
          </p:cNvPr>
          <p:cNvSpPr txBox="1"/>
          <p:nvPr/>
        </p:nvSpPr>
        <p:spPr>
          <a:xfrm>
            <a:off x="5050650" y="20170821"/>
            <a:ext cx="9036448" cy="76944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4.  Photos, charts, diagrams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6E77F267-37E9-4D12-886D-B0CCF8A069EB}"/>
              </a:ext>
            </a:extLst>
          </p:cNvPr>
          <p:cNvSpPr txBox="1"/>
          <p:nvPr/>
        </p:nvSpPr>
        <p:spPr>
          <a:xfrm>
            <a:off x="39872604" y="1048195"/>
            <a:ext cx="8857682" cy="1938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Designation after your name is </a:t>
            </a:r>
            <a:r>
              <a:rPr lang="en-US" sz="40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Mary Smith, MSIII; Jane Doe, PGY1; John Smith, MSIV</a:t>
            </a:r>
          </a:p>
        </p:txBody>
      </p:sp>
      <p:pic>
        <p:nvPicPr>
          <p:cNvPr id="195" name="Picture 3" descr="C:\Users\japower\Desktop\approved logos\TTUHSC_DblT_c4C.tif">
            <a:extLst>
              <a:ext uri="{FF2B5EF4-FFF2-40B4-BE49-F238E27FC236}">
                <a16:creationId xmlns:a16="http://schemas.microsoft.com/office/drawing/2014/main" id="{840B5F8C-4B68-4B29-81F1-B4CB7A5AB6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8484" y="27099489"/>
            <a:ext cx="9671778" cy="3305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1" name="TextBox 16">
            <a:extLst>
              <a:ext uri="{FF2B5EF4-FFF2-40B4-BE49-F238E27FC236}">
                <a16:creationId xmlns:a16="http://schemas.microsoft.com/office/drawing/2014/main" id="{905EFFB9-B5BB-4628-BDB9-B78A9D07C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77553" y="26201917"/>
            <a:ext cx="12252960" cy="24160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457200" rIns="457200"/>
          <a:lstStyle/>
          <a:p>
            <a:pPr eaLnBrk="0" hangingPunct="0">
              <a:defRPr/>
            </a:pPr>
            <a:r>
              <a:rPr lang="en-US" sz="3200" b="1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References:</a:t>
            </a:r>
          </a:p>
          <a:p>
            <a:pPr marL="457200" indent="-457200" eaLnBrk="0" hangingPunct="0">
              <a:buFont typeface="+mj-lt"/>
              <a:buAutoNum type="arabicPeriod"/>
              <a:defRPr/>
            </a:pPr>
            <a:r>
              <a:rPr lang="en-US" sz="3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Please use a standard format when listing references.</a:t>
            </a:r>
          </a:p>
          <a:p>
            <a:pPr marL="457200" indent="-457200" eaLnBrk="0" hangingPunct="0">
              <a:buFont typeface="+mj-lt"/>
              <a:buAutoNum type="arabicPeriod"/>
              <a:defRPr/>
            </a:pPr>
            <a:r>
              <a:rPr lang="en-US" sz="3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List most important references; not a complete list</a:t>
            </a:r>
            <a:r>
              <a:rPr lang="en-US" sz="3200" dirty="0">
                <a:solidFill>
                  <a:srgbClr val="333333"/>
                </a:solidFill>
                <a:latin typeface="+mj-lt"/>
              </a:rPr>
              <a:t>.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EB8EDF71-BE35-485C-A751-48858E52664F}"/>
              </a:ext>
            </a:extLst>
          </p:cNvPr>
          <p:cNvSpPr txBox="1"/>
          <p:nvPr/>
        </p:nvSpPr>
        <p:spPr>
          <a:xfrm>
            <a:off x="19368653" y="5389732"/>
            <a:ext cx="9813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</a:rPr>
              <a:t>1. </a:t>
            </a:r>
            <a:endParaRPr lang="en-US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476DA687-EFFA-441E-A77E-1BD750552D73}"/>
              </a:ext>
            </a:extLst>
          </p:cNvPr>
          <p:cNvSpPr txBox="1"/>
          <p:nvPr/>
        </p:nvSpPr>
        <p:spPr>
          <a:xfrm>
            <a:off x="19655322" y="11566665"/>
            <a:ext cx="7889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</a:rPr>
              <a:t>2.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0B06F694-FC80-46A3-9E66-B1E9D33CDE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38769"/>
            <a:ext cx="9830675" cy="2651760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E059481B-2BB8-4AA9-89C1-629B6E81208A}"/>
              </a:ext>
            </a:extLst>
          </p:cNvPr>
          <p:cNvSpPr txBox="1"/>
          <p:nvPr/>
        </p:nvSpPr>
        <p:spPr>
          <a:xfrm>
            <a:off x="327914" y="1623019"/>
            <a:ext cx="9502761" cy="646331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highlight>
                  <a:srgbClr val="00FFFF"/>
                </a:highlight>
              </a:rPr>
              <a:t>Top left is the only place the logo can be located</a:t>
            </a:r>
            <a:r>
              <a:rPr lang="en-US" sz="3600" dirty="0">
                <a:solidFill>
                  <a:schemeClr val="bg1"/>
                </a:solidFill>
                <a:highlight>
                  <a:srgbClr val="00FFFF"/>
                </a:highlight>
              </a:rPr>
              <a:t>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5CEC251-CCC8-4D15-A5FC-D309F77DF9F4}"/>
              </a:ext>
            </a:extLst>
          </p:cNvPr>
          <p:cNvSpPr txBox="1"/>
          <p:nvPr/>
        </p:nvSpPr>
        <p:spPr>
          <a:xfrm>
            <a:off x="19881504" y="30724493"/>
            <a:ext cx="15173830" cy="646331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The centered TTUHSC logo can only be used at the bottom center of the poster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BA1F166-8110-4650-A3EC-D7FAD6B11141}"/>
              </a:ext>
            </a:extLst>
          </p:cNvPr>
          <p:cNvSpPr txBox="1"/>
          <p:nvPr/>
        </p:nvSpPr>
        <p:spPr>
          <a:xfrm>
            <a:off x="1236746" y="3308421"/>
            <a:ext cx="692805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Vrinda" panose="020B0502040204020203" pitchFamily="34" charset="0"/>
              </a:rPr>
              <a:t>Poster size is 54” by 35”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ED6E182-4F88-42E8-A558-C1956262512D}"/>
              </a:ext>
            </a:extLst>
          </p:cNvPr>
          <p:cNvSpPr txBox="1"/>
          <p:nvPr/>
        </p:nvSpPr>
        <p:spPr>
          <a:xfrm>
            <a:off x="674464" y="28257323"/>
            <a:ext cx="13744341" cy="21236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Please contact Karen Thompson in the CRU @  </a:t>
            </a:r>
            <a: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5"/>
              </a:rPr>
              <a:t>karen.w.thompson@ttuhsc.edu</a:t>
            </a:r>
            <a: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806-414-9025 or visit SOM room 4301 with questions</a:t>
            </a:r>
          </a:p>
        </p:txBody>
      </p:sp>
    </p:spTree>
    <p:extLst>
      <p:ext uri="{BB962C8B-B14F-4D97-AF65-F5344CB8AC3E}">
        <p14:creationId xmlns:p14="http://schemas.microsoft.com/office/powerpoint/2010/main" val="125297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0A26F7-D31A-4CAA-8C59-62539A865BA9}"/>
              </a:ext>
            </a:extLst>
          </p:cNvPr>
          <p:cNvSpPr txBox="1"/>
          <p:nvPr/>
        </p:nvSpPr>
        <p:spPr>
          <a:xfrm rot="10800000" flipV="1">
            <a:off x="18297297" y="2129162"/>
            <a:ext cx="127830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Verdana" panose="020B0604030504040204" pitchFamily="34" charset="0"/>
                <a:ea typeface="Verdana" panose="020B0604030504040204" pitchFamily="34" charset="0"/>
              </a:rPr>
              <a:t> Case Report Poster Checklist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952DCC-DE51-4A0F-82BE-54647F633347}"/>
              </a:ext>
            </a:extLst>
          </p:cNvPr>
          <p:cNvSpPr txBox="1"/>
          <p:nvPr/>
        </p:nvSpPr>
        <p:spPr>
          <a:xfrm>
            <a:off x="3449782" y="6858000"/>
            <a:ext cx="39149500" cy="141269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__________Designation listed after each author’s name</a:t>
            </a:r>
          </a:p>
          <a:p>
            <a:endParaRPr lang="en-US" sz="4800" dirty="0"/>
          </a:p>
          <a:p>
            <a:r>
              <a:rPr lang="en-US" sz="4800" dirty="0"/>
              <a:t>__________Caption with picture, diagram, or chart</a:t>
            </a:r>
          </a:p>
          <a:p>
            <a:endParaRPr lang="en-US" sz="4800" dirty="0"/>
          </a:p>
          <a:p>
            <a:r>
              <a:rPr lang="en-US" sz="4800" dirty="0"/>
              <a:t>__________Gray Gradient Fill for background</a:t>
            </a:r>
          </a:p>
          <a:p>
            <a:endParaRPr lang="en-US" sz="4800" dirty="0"/>
          </a:p>
          <a:p>
            <a:r>
              <a:rPr lang="en-US" sz="4800" dirty="0"/>
              <a:t>__________Calibri, Times New Roman, Arial and Verdana fonts only</a:t>
            </a:r>
          </a:p>
          <a:p>
            <a:endParaRPr lang="en-US" sz="4800" dirty="0"/>
          </a:p>
          <a:p>
            <a:r>
              <a:rPr lang="en-US" sz="4800" dirty="0"/>
              <a:t>__________Correct logos placed in correct places on poster (centered TTUHSC logo = bottom center of poster, Left stacked TTUHSC logo = top left of poster)</a:t>
            </a:r>
          </a:p>
          <a:p>
            <a:endParaRPr lang="en-US" sz="4800" dirty="0"/>
          </a:p>
          <a:p>
            <a:r>
              <a:rPr lang="en-US" sz="4800" dirty="0"/>
              <a:t>__________All 4 sections included (Introduction, Materials and Methods, Results and Conclusion</a:t>
            </a:r>
          </a:p>
          <a:p>
            <a:endParaRPr lang="en-US" sz="4800" dirty="0"/>
          </a:p>
          <a:p>
            <a:r>
              <a:rPr lang="en-US" sz="4800" dirty="0"/>
              <a:t>__________Poster is 54” x 35”</a:t>
            </a:r>
          </a:p>
          <a:p>
            <a:endParaRPr lang="en-US" sz="4800" dirty="0"/>
          </a:p>
          <a:p>
            <a:r>
              <a:rPr lang="en-US" sz="4800" dirty="0"/>
              <a:t>__________Secondary bullets are a different type</a:t>
            </a:r>
          </a:p>
          <a:p>
            <a:endParaRPr lang="en-US" sz="4800" dirty="0"/>
          </a:p>
          <a:p>
            <a:r>
              <a:rPr lang="en-US" sz="4800" dirty="0"/>
              <a:t>__________Mentor is listed as last author</a:t>
            </a:r>
          </a:p>
          <a:p>
            <a:endParaRPr lang="en-US" sz="4800" dirty="0"/>
          </a:p>
          <a:p>
            <a:r>
              <a:rPr lang="en-US" sz="4800" dirty="0"/>
              <a:t>__________Mentor approval not received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926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D65D27-685F-4569-91BD-D92629CC18DB}"/>
              </a:ext>
            </a:extLst>
          </p:cNvPr>
          <p:cNvSpPr txBox="1"/>
          <p:nvPr/>
        </p:nvSpPr>
        <p:spPr>
          <a:xfrm>
            <a:off x="11240471" y="1920240"/>
            <a:ext cx="275955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latin typeface="Verdana" panose="020B0604030504040204" pitchFamily="34" charset="0"/>
                <a:ea typeface="Verdana" panose="020B0604030504040204" pitchFamily="34" charset="0"/>
              </a:rPr>
              <a:t>Reason(s) your poster could be returned to you by CRU for corrections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4719B8-A74E-40DF-92FB-35CE9DBECD06}"/>
              </a:ext>
            </a:extLst>
          </p:cNvPr>
          <p:cNvSpPr txBox="1"/>
          <p:nvPr/>
        </p:nvSpPr>
        <p:spPr>
          <a:xfrm>
            <a:off x="3449782" y="6858000"/>
            <a:ext cx="16752278" cy="141269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__________Designation is missing for one or more authors</a:t>
            </a:r>
          </a:p>
          <a:p>
            <a:endParaRPr lang="en-US" sz="4800" dirty="0"/>
          </a:p>
          <a:p>
            <a:r>
              <a:rPr lang="en-US" sz="4800" dirty="0"/>
              <a:t>__________Caption is not included with picture, chart, or diagram</a:t>
            </a:r>
          </a:p>
          <a:p>
            <a:endParaRPr lang="en-US" sz="4800" dirty="0"/>
          </a:p>
          <a:p>
            <a:r>
              <a:rPr lang="en-US" sz="4800" dirty="0"/>
              <a:t>__________Background is wrong color</a:t>
            </a:r>
          </a:p>
          <a:p>
            <a:endParaRPr lang="en-US" sz="4800" dirty="0"/>
          </a:p>
          <a:p>
            <a:r>
              <a:rPr lang="en-US" sz="4800" dirty="0"/>
              <a:t>__________Wrong fonts are used</a:t>
            </a:r>
          </a:p>
          <a:p>
            <a:endParaRPr lang="en-US" sz="4800" dirty="0"/>
          </a:p>
          <a:p>
            <a:r>
              <a:rPr lang="en-US" sz="4800" dirty="0"/>
              <a:t>__________No logo used, or logos in wrong places</a:t>
            </a:r>
          </a:p>
          <a:p>
            <a:endParaRPr lang="en-US" sz="4800" dirty="0"/>
          </a:p>
          <a:p>
            <a:r>
              <a:rPr lang="en-US" sz="4800" dirty="0"/>
              <a:t>__________One or more sections is missing</a:t>
            </a:r>
          </a:p>
          <a:p>
            <a:endParaRPr lang="en-US" sz="4800" dirty="0"/>
          </a:p>
          <a:p>
            <a:r>
              <a:rPr lang="en-US" sz="4800" dirty="0"/>
              <a:t>__________Poster is wrong size</a:t>
            </a:r>
          </a:p>
          <a:p>
            <a:endParaRPr lang="en-US" sz="4800" dirty="0"/>
          </a:p>
          <a:p>
            <a:r>
              <a:rPr lang="en-US" sz="4800" dirty="0"/>
              <a:t>__________Secondary bullet types are the same as 1</a:t>
            </a:r>
            <a:r>
              <a:rPr lang="en-US" sz="4800" baseline="30000" dirty="0"/>
              <a:t>st</a:t>
            </a:r>
            <a:r>
              <a:rPr lang="en-US" sz="4800" dirty="0"/>
              <a:t> type</a:t>
            </a:r>
          </a:p>
          <a:p>
            <a:endParaRPr lang="en-US" sz="4800" dirty="0"/>
          </a:p>
          <a:p>
            <a:r>
              <a:rPr lang="en-US" sz="4800" dirty="0"/>
              <a:t>__________Mentor is not listed</a:t>
            </a:r>
          </a:p>
          <a:p>
            <a:endParaRPr lang="en-US" sz="4800" dirty="0"/>
          </a:p>
          <a:p>
            <a:r>
              <a:rPr lang="en-US" sz="4800" dirty="0"/>
              <a:t>__________Mentor signoff has not been received by CRU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780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</TotalTime>
  <Words>674</Words>
  <Application>Microsoft Office PowerPoint</Application>
  <PresentationFormat>Custom</PresentationFormat>
  <Paragraphs>102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Thompson, Karen W</dc:creator>
  <cp:lastModifiedBy>Thompson, Karen W</cp:lastModifiedBy>
  <cp:revision>39</cp:revision>
  <cp:lastPrinted>2023-06-27T13:22:10Z</cp:lastPrinted>
  <dcterms:created xsi:type="dcterms:W3CDTF">2023-06-14T15:47:35Z</dcterms:created>
  <dcterms:modified xsi:type="dcterms:W3CDTF">2024-01-30T14:51:38Z</dcterms:modified>
</cp:coreProperties>
</file>