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49377600" cy="32004000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FF"/>
    <a:srgbClr val="0066FF"/>
    <a:srgbClr val="33CCFF"/>
    <a:srgbClr val="00FFFF"/>
    <a:srgbClr val="0A0203"/>
    <a:srgbClr val="ED1C24"/>
    <a:srgbClr val="666666"/>
    <a:srgbClr val="CCCCC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60"/>
  </p:normalViewPr>
  <p:slideViewPr>
    <p:cSldViewPr snapToGrid="0">
      <p:cViewPr varScale="1">
        <p:scale>
          <a:sx n="24" d="100"/>
          <a:sy n="24" d="100"/>
        </p:scale>
        <p:origin x="390" y="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703320" y="5237694"/>
            <a:ext cx="41970960" cy="11142133"/>
          </a:xfrm>
        </p:spPr>
        <p:txBody>
          <a:bodyPr anchor="b"/>
          <a:lstStyle>
            <a:lvl1pPr algn="ctr">
              <a:defRPr sz="2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172200" y="16809511"/>
            <a:ext cx="37033200" cy="7726889"/>
          </a:xfrm>
        </p:spPr>
        <p:txBody>
          <a:bodyPr/>
          <a:lstStyle>
            <a:lvl1pPr marL="0" indent="0" algn="ctr">
              <a:buNone/>
              <a:defRPr sz="11200"/>
            </a:lvl1pPr>
            <a:lvl2pPr marL="2133615" indent="0" algn="ctr">
              <a:buNone/>
              <a:defRPr sz="9333"/>
            </a:lvl2pPr>
            <a:lvl3pPr marL="4267230" indent="0" algn="ctr">
              <a:buNone/>
              <a:defRPr sz="8400"/>
            </a:lvl3pPr>
            <a:lvl4pPr marL="6400846" indent="0" algn="ctr">
              <a:buNone/>
              <a:defRPr sz="7467"/>
            </a:lvl4pPr>
            <a:lvl5pPr marL="8534461" indent="0" algn="ctr">
              <a:buNone/>
              <a:defRPr sz="7467"/>
            </a:lvl5pPr>
            <a:lvl6pPr marL="10668076" indent="0" algn="ctr">
              <a:buNone/>
              <a:defRPr sz="7467"/>
            </a:lvl6pPr>
            <a:lvl7pPr marL="12801691" indent="0" algn="ctr">
              <a:buNone/>
              <a:defRPr sz="7467"/>
            </a:lvl7pPr>
            <a:lvl8pPr marL="14935307" indent="0" algn="ctr">
              <a:buNone/>
              <a:defRPr sz="7467"/>
            </a:lvl8pPr>
            <a:lvl9pPr marL="17068922" indent="0" algn="ctr">
              <a:buNone/>
              <a:defRPr sz="7467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C833-3365-4CCA-B7F9-549BBF54AB45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4DC5-4D2E-4ED1-8D81-2935234F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26613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C833-3365-4CCA-B7F9-549BBF54AB45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4DC5-4D2E-4ED1-8D81-2935234F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6526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5335848" y="1703917"/>
            <a:ext cx="10647045" cy="2712191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94713" y="1703917"/>
            <a:ext cx="31323915" cy="2712191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C833-3365-4CCA-B7F9-549BBF54AB45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4DC5-4D2E-4ED1-8D81-2935234F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54068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C833-3365-4CCA-B7F9-549BBF54AB45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4DC5-4D2E-4ED1-8D81-2935234F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69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368995" y="7978784"/>
            <a:ext cx="42588180" cy="13312773"/>
          </a:xfrm>
        </p:spPr>
        <p:txBody>
          <a:bodyPr anchor="b"/>
          <a:lstStyle>
            <a:lvl1pPr>
              <a:defRPr sz="2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68995" y="21417501"/>
            <a:ext cx="42588180" cy="7000873"/>
          </a:xfrm>
        </p:spPr>
        <p:txBody>
          <a:bodyPr/>
          <a:lstStyle>
            <a:lvl1pPr marL="0" indent="0">
              <a:buNone/>
              <a:defRPr sz="11200">
                <a:solidFill>
                  <a:schemeClr val="tx1"/>
                </a:solidFill>
              </a:defRPr>
            </a:lvl1pPr>
            <a:lvl2pPr marL="2133615" indent="0">
              <a:buNone/>
              <a:defRPr sz="9333">
                <a:solidFill>
                  <a:schemeClr val="tx1">
                    <a:tint val="75000"/>
                  </a:schemeClr>
                </a:solidFill>
              </a:defRPr>
            </a:lvl2pPr>
            <a:lvl3pPr marL="4267230" indent="0">
              <a:buNone/>
              <a:defRPr sz="8400">
                <a:solidFill>
                  <a:schemeClr val="tx1">
                    <a:tint val="75000"/>
                  </a:schemeClr>
                </a:solidFill>
              </a:defRPr>
            </a:lvl3pPr>
            <a:lvl4pPr marL="6400846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4pPr>
            <a:lvl5pPr marL="8534461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5pPr>
            <a:lvl6pPr marL="10668076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6pPr>
            <a:lvl7pPr marL="12801691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7pPr>
            <a:lvl8pPr marL="14935307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8pPr>
            <a:lvl9pPr marL="17068922" indent="0">
              <a:buNone/>
              <a:defRPr sz="746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C833-3365-4CCA-B7F9-549BBF54AB45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4DC5-4D2E-4ED1-8D81-2935234F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36303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94710" y="8519583"/>
            <a:ext cx="20985480" cy="20306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997410" y="8519583"/>
            <a:ext cx="20985480" cy="203062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C833-3365-4CCA-B7F9-549BBF54AB45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4DC5-4D2E-4ED1-8D81-2935234F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46770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1141" y="1703924"/>
            <a:ext cx="42588180" cy="6185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01147" y="7845427"/>
            <a:ext cx="20889036" cy="3844923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33615" indent="0">
              <a:buNone/>
              <a:defRPr sz="9333" b="1"/>
            </a:lvl2pPr>
            <a:lvl3pPr marL="4267230" indent="0">
              <a:buNone/>
              <a:defRPr sz="8400" b="1"/>
            </a:lvl3pPr>
            <a:lvl4pPr marL="6400846" indent="0">
              <a:buNone/>
              <a:defRPr sz="7467" b="1"/>
            </a:lvl4pPr>
            <a:lvl5pPr marL="8534461" indent="0">
              <a:buNone/>
              <a:defRPr sz="7467" b="1"/>
            </a:lvl5pPr>
            <a:lvl6pPr marL="10668076" indent="0">
              <a:buNone/>
              <a:defRPr sz="7467" b="1"/>
            </a:lvl6pPr>
            <a:lvl7pPr marL="12801691" indent="0">
              <a:buNone/>
              <a:defRPr sz="7467" b="1"/>
            </a:lvl7pPr>
            <a:lvl8pPr marL="14935307" indent="0">
              <a:buNone/>
              <a:defRPr sz="7467" b="1"/>
            </a:lvl8pPr>
            <a:lvl9pPr marL="17068922" indent="0">
              <a:buNone/>
              <a:defRPr sz="74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01147" y="11690350"/>
            <a:ext cx="20889036" cy="171947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4997413" y="7845427"/>
            <a:ext cx="20991911" cy="3844923"/>
          </a:xfrm>
        </p:spPr>
        <p:txBody>
          <a:bodyPr anchor="b"/>
          <a:lstStyle>
            <a:lvl1pPr marL="0" indent="0">
              <a:buNone/>
              <a:defRPr sz="11200" b="1"/>
            </a:lvl1pPr>
            <a:lvl2pPr marL="2133615" indent="0">
              <a:buNone/>
              <a:defRPr sz="9333" b="1"/>
            </a:lvl2pPr>
            <a:lvl3pPr marL="4267230" indent="0">
              <a:buNone/>
              <a:defRPr sz="8400" b="1"/>
            </a:lvl3pPr>
            <a:lvl4pPr marL="6400846" indent="0">
              <a:buNone/>
              <a:defRPr sz="7467" b="1"/>
            </a:lvl4pPr>
            <a:lvl5pPr marL="8534461" indent="0">
              <a:buNone/>
              <a:defRPr sz="7467" b="1"/>
            </a:lvl5pPr>
            <a:lvl6pPr marL="10668076" indent="0">
              <a:buNone/>
              <a:defRPr sz="7467" b="1"/>
            </a:lvl6pPr>
            <a:lvl7pPr marL="12801691" indent="0">
              <a:buNone/>
              <a:defRPr sz="7467" b="1"/>
            </a:lvl7pPr>
            <a:lvl8pPr marL="14935307" indent="0">
              <a:buNone/>
              <a:defRPr sz="7467" b="1"/>
            </a:lvl8pPr>
            <a:lvl9pPr marL="17068922" indent="0">
              <a:buNone/>
              <a:defRPr sz="7467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4997413" y="11690350"/>
            <a:ext cx="20991911" cy="171947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C833-3365-4CCA-B7F9-549BBF54AB45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4DC5-4D2E-4ED1-8D81-2935234F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156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C833-3365-4CCA-B7F9-549BBF54AB45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4DC5-4D2E-4ED1-8D81-2935234F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7445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C833-3365-4CCA-B7F9-549BBF54AB45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4DC5-4D2E-4ED1-8D81-2935234F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400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1142" y="2133600"/>
            <a:ext cx="15925561" cy="7467600"/>
          </a:xfrm>
        </p:spPr>
        <p:txBody>
          <a:bodyPr anchor="b"/>
          <a:lstStyle>
            <a:lvl1pPr>
              <a:defRPr sz="149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0991911" y="4607991"/>
            <a:ext cx="24997410" cy="22743583"/>
          </a:xfrm>
        </p:spPr>
        <p:txBody>
          <a:bodyPr/>
          <a:lstStyle>
            <a:lvl1pPr>
              <a:defRPr sz="14933"/>
            </a:lvl1pPr>
            <a:lvl2pPr>
              <a:defRPr sz="13067"/>
            </a:lvl2pPr>
            <a:lvl3pPr>
              <a:defRPr sz="11200"/>
            </a:lvl3pPr>
            <a:lvl4pPr>
              <a:defRPr sz="9333"/>
            </a:lvl4pPr>
            <a:lvl5pPr>
              <a:defRPr sz="9333"/>
            </a:lvl5pPr>
            <a:lvl6pPr>
              <a:defRPr sz="9333"/>
            </a:lvl6pPr>
            <a:lvl7pPr>
              <a:defRPr sz="9333"/>
            </a:lvl7pPr>
            <a:lvl8pPr>
              <a:defRPr sz="9333"/>
            </a:lvl8pPr>
            <a:lvl9pPr>
              <a:defRPr sz="933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01142" y="9601200"/>
            <a:ext cx="15925561" cy="17787411"/>
          </a:xfrm>
        </p:spPr>
        <p:txBody>
          <a:bodyPr/>
          <a:lstStyle>
            <a:lvl1pPr marL="0" indent="0">
              <a:buNone/>
              <a:defRPr sz="7467"/>
            </a:lvl1pPr>
            <a:lvl2pPr marL="2133615" indent="0">
              <a:buNone/>
              <a:defRPr sz="6533"/>
            </a:lvl2pPr>
            <a:lvl3pPr marL="4267230" indent="0">
              <a:buNone/>
              <a:defRPr sz="5600"/>
            </a:lvl3pPr>
            <a:lvl4pPr marL="6400846" indent="0">
              <a:buNone/>
              <a:defRPr sz="4667"/>
            </a:lvl4pPr>
            <a:lvl5pPr marL="8534461" indent="0">
              <a:buNone/>
              <a:defRPr sz="4667"/>
            </a:lvl5pPr>
            <a:lvl6pPr marL="10668076" indent="0">
              <a:buNone/>
              <a:defRPr sz="4667"/>
            </a:lvl6pPr>
            <a:lvl7pPr marL="12801691" indent="0">
              <a:buNone/>
              <a:defRPr sz="4667"/>
            </a:lvl7pPr>
            <a:lvl8pPr marL="14935307" indent="0">
              <a:buNone/>
              <a:defRPr sz="4667"/>
            </a:lvl8pPr>
            <a:lvl9pPr marL="17068922" indent="0">
              <a:buNone/>
              <a:defRPr sz="4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C833-3365-4CCA-B7F9-549BBF54AB45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4DC5-4D2E-4ED1-8D81-2935234F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0357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01142" y="2133600"/>
            <a:ext cx="15925561" cy="7467600"/>
          </a:xfrm>
        </p:spPr>
        <p:txBody>
          <a:bodyPr anchor="b"/>
          <a:lstStyle>
            <a:lvl1pPr>
              <a:defRPr sz="14933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0991911" y="4607991"/>
            <a:ext cx="24997410" cy="22743583"/>
          </a:xfrm>
        </p:spPr>
        <p:txBody>
          <a:bodyPr anchor="t"/>
          <a:lstStyle>
            <a:lvl1pPr marL="0" indent="0">
              <a:buNone/>
              <a:defRPr sz="14933"/>
            </a:lvl1pPr>
            <a:lvl2pPr marL="2133615" indent="0">
              <a:buNone/>
              <a:defRPr sz="13067"/>
            </a:lvl2pPr>
            <a:lvl3pPr marL="4267230" indent="0">
              <a:buNone/>
              <a:defRPr sz="11200"/>
            </a:lvl3pPr>
            <a:lvl4pPr marL="6400846" indent="0">
              <a:buNone/>
              <a:defRPr sz="9333"/>
            </a:lvl4pPr>
            <a:lvl5pPr marL="8534461" indent="0">
              <a:buNone/>
              <a:defRPr sz="9333"/>
            </a:lvl5pPr>
            <a:lvl6pPr marL="10668076" indent="0">
              <a:buNone/>
              <a:defRPr sz="9333"/>
            </a:lvl6pPr>
            <a:lvl7pPr marL="12801691" indent="0">
              <a:buNone/>
              <a:defRPr sz="9333"/>
            </a:lvl7pPr>
            <a:lvl8pPr marL="14935307" indent="0">
              <a:buNone/>
              <a:defRPr sz="9333"/>
            </a:lvl8pPr>
            <a:lvl9pPr marL="17068922" indent="0">
              <a:buNone/>
              <a:defRPr sz="933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01142" y="9601200"/>
            <a:ext cx="15925561" cy="17787411"/>
          </a:xfrm>
        </p:spPr>
        <p:txBody>
          <a:bodyPr/>
          <a:lstStyle>
            <a:lvl1pPr marL="0" indent="0">
              <a:buNone/>
              <a:defRPr sz="7467"/>
            </a:lvl1pPr>
            <a:lvl2pPr marL="2133615" indent="0">
              <a:buNone/>
              <a:defRPr sz="6533"/>
            </a:lvl2pPr>
            <a:lvl3pPr marL="4267230" indent="0">
              <a:buNone/>
              <a:defRPr sz="5600"/>
            </a:lvl3pPr>
            <a:lvl4pPr marL="6400846" indent="0">
              <a:buNone/>
              <a:defRPr sz="4667"/>
            </a:lvl4pPr>
            <a:lvl5pPr marL="8534461" indent="0">
              <a:buNone/>
              <a:defRPr sz="4667"/>
            </a:lvl5pPr>
            <a:lvl6pPr marL="10668076" indent="0">
              <a:buNone/>
              <a:defRPr sz="4667"/>
            </a:lvl6pPr>
            <a:lvl7pPr marL="12801691" indent="0">
              <a:buNone/>
              <a:defRPr sz="4667"/>
            </a:lvl7pPr>
            <a:lvl8pPr marL="14935307" indent="0">
              <a:buNone/>
              <a:defRPr sz="4667"/>
            </a:lvl8pPr>
            <a:lvl9pPr marL="17068922" indent="0">
              <a:buNone/>
              <a:defRPr sz="466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3C833-3365-4CCA-B7F9-549BBF54AB45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A94DC5-4D2E-4ED1-8D81-2935234F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51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94710" y="1703924"/>
            <a:ext cx="42588180" cy="618596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94710" y="8519583"/>
            <a:ext cx="42588180" cy="203062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394710" y="29662974"/>
            <a:ext cx="1110996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3C833-3365-4CCA-B7F9-549BBF54AB45}" type="datetimeFigureOut">
              <a:rPr lang="en-US" smtClean="0"/>
              <a:t>1/30/2024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356330" y="29662974"/>
            <a:ext cx="1666494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4872930" y="29662974"/>
            <a:ext cx="11109960" cy="17039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A94DC5-4D2E-4ED1-8D81-2935234F05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60085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267230" rtl="0" eaLnBrk="1" latinLnBrk="0" hangingPunct="1">
        <a:lnSpc>
          <a:spcPct val="90000"/>
        </a:lnSpc>
        <a:spcBef>
          <a:spcPct val="0"/>
        </a:spcBef>
        <a:buNone/>
        <a:defRPr sz="205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66808" indent="-1066808" algn="l" defTabSz="4267230" rtl="0" eaLnBrk="1" latinLnBrk="0" hangingPunct="1">
        <a:lnSpc>
          <a:spcPct val="90000"/>
        </a:lnSpc>
        <a:spcBef>
          <a:spcPts val="4667"/>
        </a:spcBef>
        <a:buFont typeface="Arial" panose="020B0604020202020204" pitchFamily="34" charset="0"/>
        <a:buChar char="•"/>
        <a:defRPr sz="13067" kern="1200">
          <a:solidFill>
            <a:schemeClr val="tx1"/>
          </a:solidFill>
          <a:latin typeface="+mn-lt"/>
          <a:ea typeface="+mn-ea"/>
          <a:cs typeface="+mn-cs"/>
        </a:defRPr>
      </a:lvl1pPr>
      <a:lvl2pPr marL="3200423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11200" kern="1200">
          <a:solidFill>
            <a:schemeClr val="tx1"/>
          </a:solidFill>
          <a:latin typeface="+mn-lt"/>
          <a:ea typeface="+mn-ea"/>
          <a:cs typeface="+mn-cs"/>
        </a:defRPr>
      </a:lvl2pPr>
      <a:lvl3pPr marL="5334038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9333" kern="1200">
          <a:solidFill>
            <a:schemeClr val="tx1"/>
          </a:solidFill>
          <a:latin typeface="+mn-lt"/>
          <a:ea typeface="+mn-ea"/>
          <a:cs typeface="+mn-cs"/>
        </a:defRPr>
      </a:lvl3pPr>
      <a:lvl4pPr marL="7467653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9601269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1734884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3868499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6002114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8135730" indent="-1066808" algn="l" defTabSz="4267230" rtl="0" eaLnBrk="1" latinLnBrk="0" hangingPunct="1">
        <a:lnSpc>
          <a:spcPct val="90000"/>
        </a:lnSpc>
        <a:spcBef>
          <a:spcPts val="2333"/>
        </a:spcBef>
        <a:buFont typeface="Arial" panose="020B0604020202020204" pitchFamily="34" charset="0"/>
        <a:buChar char="•"/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1pPr>
      <a:lvl2pPr marL="2133615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2pPr>
      <a:lvl3pPr marL="4267230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3pPr>
      <a:lvl4pPr marL="6400846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4pPr>
      <a:lvl5pPr marL="8534461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5pPr>
      <a:lvl6pPr marL="10668076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6pPr>
      <a:lvl7pPr marL="12801691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7pPr>
      <a:lvl8pPr marL="14935307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8pPr>
      <a:lvl9pPr marL="17068922" algn="l" defTabSz="4267230" rtl="0" eaLnBrk="1" latinLnBrk="0" hangingPunct="1">
        <a:defRPr sz="8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karen.w.thompson@ttuhsc.edu" TargetMode="External"/><Relationship Id="rId4" Type="http://schemas.openxmlformats.org/officeDocument/2006/relationships/hyperlink" Target="https://www.texastech.edu/identityguidelines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0">
              <a:srgbClr val="CCCCCC"/>
            </a:gs>
            <a:gs pos="50000">
              <a:srgbClr val="666666"/>
            </a:gs>
            <a:gs pos="100000">
              <a:srgbClr val="CCCCC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ext Box 4">
            <a:extLst>
              <a:ext uri="{FF2B5EF4-FFF2-40B4-BE49-F238E27FC236}">
                <a16:creationId xmlns:a16="http://schemas.microsoft.com/office/drawing/2014/main" id="{32ABE603-09CC-48EA-A42E-AB32142CCA5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49377600" cy="5285608"/>
          </a:xfrm>
          <a:prstGeom prst="rect">
            <a:avLst/>
          </a:prstGeom>
          <a:solidFill>
            <a:srgbClr val="ED1C24"/>
          </a:solidFill>
          <a:ln w="9525">
            <a:noFill/>
            <a:miter lim="800000"/>
            <a:headEnd/>
            <a:tailEnd/>
          </a:ln>
        </p:spPr>
        <p:txBody>
          <a:bodyPr lIns="88450" tIns="44225" rIns="88450" bIns="44225">
            <a:spAutoFit/>
          </a:bodyPr>
          <a:lstStyle/>
          <a:p>
            <a:pPr algn="ctr">
              <a:lnSpc>
                <a:spcPts val="7000"/>
              </a:lnSpc>
            </a:pPr>
            <a:r>
              <a:rPr lang="en-US" sz="6000" b="1" dirty="0">
                <a:solidFill>
                  <a:schemeClr val="bg1"/>
                </a:solidFill>
                <a:latin typeface="Arial" charset="0"/>
              </a:rPr>
              <a:t>Research Study Poster Title    </a:t>
            </a:r>
          </a:p>
          <a:p>
            <a:pPr algn="ctr">
              <a:lnSpc>
                <a:spcPts val="7000"/>
              </a:lnSpc>
            </a:pPr>
            <a:r>
              <a:rPr lang="en-US" sz="6000" b="1" dirty="0">
                <a:solidFill>
                  <a:schemeClr val="bg1"/>
                </a:solidFill>
                <a:latin typeface="Arial" charset="0"/>
              </a:rPr>
              <a:t>Authors </a:t>
            </a:r>
            <a:r>
              <a:rPr lang="en-US" sz="6000" b="1" i="1" dirty="0">
                <a:solidFill>
                  <a:schemeClr val="bg1"/>
                </a:solidFill>
                <a:latin typeface="Arial" charset="0"/>
              </a:rPr>
              <a:t>(First author = submitter; last author is </a:t>
            </a:r>
            <a:r>
              <a:rPr lang="en-US" sz="6000" b="1" i="1" dirty="0">
                <a:highlight>
                  <a:srgbClr val="00FFFF"/>
                </a:highlight>
                <a:latin typeface="Arial" charset="0"/>
              </a:rPr>
              <a:t>mentor</a:t>
            </a:r>
            <a:r>
              <a:rPr lang="en-US" sz="6000" b="1" i="1" dirty="0">
                <a:solidFill>
                  <a:schemeClr val="bg1"/>
                </a:solidFill>
                <a:latin typeface="Arial" charset="0"/>
              </a:rPr>
              <a:t>)</a:t>
            </a:r>
            <a:endParaRPr lang="en-US" sz="6000" b="1" dirty="0">
              <a:solidFill>
                <a:schemeClr val="bg1"/>
              </a:solidFill>
              <a:latin typeface="Arial" charset="0"/>
            </a:endParaRPr>
          </a:p>
          <a:p>
            <a:pPr algn="ctr">
              <a:lnSpc>
                <a:spcPts val="7000"/>
              </a:lnSpc>
            </a:pPr>
            <a:r>
              <a:rPr lang="en-US" sz="6000" b="1" dirty="0">
                <a:solidFill>
                  <a:schemeClr val="bg1"/>
                </a:solidFill>
                <a:latin typeface="Arial" charset="0"/>
              </a:rPr>
              <a:t>Department of _____________ </a:t>
            </a:r>
            <a:r>
              <a:rPr lang="en-US" sz="6000" b="1" i="1" dirty="0">
                <a:solidFill>
                  <a:schemeClr val="bg1"/>
                </a:solidFill>
                <a:latin typeface="Arial" charset="0"/>
              </a:rPr>
              <a:t>(list non-TTUHSC affiliations as well)</a:t>
            </a:r>
          </a:p>
          <a:p>
            <a:pPr algn="ctr">
              <a:lnSpc>
                <a:spcPts val="7000"/>
              </a:lnSpc>
            </a:pPr>
            <a:endParaRPr lang="en-US" sz="6000" b="1" i="1" dirty="0">
              <a:solidFill>
                <a:schemeClr val="bg1"/>
              </a:solidFill>
              <a:latin typeface="Arial" charset="0"/>
            </a:endParaRPr>
          </a:p>
          <a:p>
            <a:pPr algn="ctr">
              <a:lnSpc>
                <a:spcPts val="7000"/>
              </a:lnSpc>
            </a:pPr>
            <a:endParaRPr lang="en-US" sz="6000" b="1" i="1" dirty="0">
              <a:solidFill>
                <a:schemeClr val="bg1"/>
              </a:solidFill>
              <a:latin typeface="Arial" charset="0"/>
            </a:endParaRPr>
          </a:p>
          <a:p>
            <a:pPr algn="ctr"/>
            <a:endParaRPr lang="en-US" sz="4600" b="1" i="1" dirty="0">
              <a:latin typeface="Arial" charset="0"/>
            </a:endParaRPr>
          </a:p>
        </p:txBody>
      </p:sp>
      <p:sp>
        <p:nvSpPr>
          <p:cNvPr id="31" name="Text Box 21">
            <a:extLst>
              <a:ext uri="{FF2B5EF4-FFF2-40B4-BE49-F238E27FC236}">
                <a16:creationId xmlns:a16="http://schemas.microsoft.com/office/drawing/2014/main" id="{9B4D1636-56CF-4F94-A32C-53B3AB9FB9E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3630613"/>
            <a:ext cx="49377600" cy="1504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450" tIns="44225" rIns="88450" bIns="44225">
            <a:spAutoFit/>
          </a:bodyPr>
          <a:lstStyle/>
          <a:p>
            <a:pPr defTabSz="4648200">
              <a:spcBef>
                <a:spcPct val="50000"/>
              </a:spcBef>
              <a:defRPr/>
            </a:pPr>
            <a:endParaRPr lang="en-US">
              <a:latin typeface="+mj-lt"/>
              <a:ea typeface="+mn-ea"/>
            </a:endParaRPr>
          </a:p>
        </p:txBody>
      </p:sp>
      <p:sp>
        <p:nvSpPr>
          <p:cNvPr id="32" name="Rectangle 22">
            <a:extLst>
              <a:ext uri="{FF2B5EF4-FFF2-40B4-BE49-F238E27FC236}">
                <a16:creationId xmlns:a16="http://schemas.microsoft.com/office/drawing/2014/main" id="{A77F384F-D57E-4CF1-938D-5FD83A8EFCEA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84962"/>
            <a:ext cx="49377600" cy="698500"/>
          </a:xfrm>
          <a:prstGeom prst="rect">
            <a:avLst/>
          </a:prstGeom>
          <a:solidFill>
            <a:srgbClr val="0A0203"/>
          </a:solidFill>
          <a:ln w="76200">
            <a:noFill/>
            <a:miter lim="800000"/>
            <a:headEnd/>
            <a:tailEnd/>
          </a:ln>
        </p:spPr>
        <p:txBody>
          <a:bodyPr lIns="88450" tIns="91440" rIns="88450" bIns="91440" anchorCtr="1">
            <a:spAutoFit/>
          </a:bodyPr>
          <a:lstStyle/>
          <a:p>
            <a:pPr algn="ctr">
              <a:lnSpc>
                <a:spcPct val="80000"/>
              </a:lnSpc>
            </a:pPr>
            <a:r>
              <a:rPr lang="en-US" sz="4000" b="1" i="1" dirty="0"/>
              <a:t>Texas Tech University Health Sciences Center, Amarillo</a:t>
            </a:r>
          </a:p>
        </p:txBody>
      </p:sp>
      <p:sp>
        <p:nvSpPr>
          <p:cNvPr id="34" name="TextBox 16">
            <a:extLst>
              <a:ext uri="{FF2B5EF4-FFF2-40B4-BE49-F238E27FC236}">
                <a16:creationId xmlns:a16="http://schemas.microsoft.com/office/drawing/2014/main" id="{443060F3-A4DA-4BCD-99FF-67715B409D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576000" y="25808249"/>
            <a:ext cx="11887200" cy="2847501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lIns="457200" rIns="457200"/>
          <a:lstStyle/>
          <a:p>
            <a:pPr>
              <a:defRPr/>
            </a:pPr>
            <a:endParaRPr lang="en-US" sz="800" b="1" dirty="0">
              <a:solidFill>
                <a:srgbClr val="333333"/>
              </a:solidFill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defRPr/>
            </a:pPr>
            <a:r>
              <a:rPr lang="en-US" sz="3200" b="1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References: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3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Please use a standard format when listing references.</a:t>
            </a:r>
          </a:p>
          <a:p>
            <a:pPr marL="457200" indent="-457200">
              <a:buFont typeface="+mj-lt"/>
              <a:buAutoNum type="arabicPeriod"/>
              <a:defRPr/>
            </a:pPr>
            <a:r>
              <a:rPr lang="en-US" sz="3200" dirty="0">
                <a:solidFill>
                  <a:srgbClr val="333333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Only a few of your most important references need to be listed here; not a complete list.</a:t>
            </a:r>
          </a:p>
        </p:txBody>
      </p:sp>
      <p:grpSp>
        <p:nvGrpSpPr>
          <p:cNvPr id="35" name="Group 25">
            <a:extLst>
              <a:ext uri="{FF2B5EF4-FFF2-40B4-BE49-F238E27FC236}">
                <a16:creationId xmlns:a16="http://schemas.microsoft.com/office/drawing/2014/main" id="{D226233E-C0FD-4D62-91B6-C39AEA126A04}"/>
              </a:ext>
            </a:extLst>
          </p:cNvPr>
          <p:cNvGrpSpPr>
            <a:grpSpLocks/>
          </p:cNvGrpSpPr>
          <p:nvPr/>
        </p:nvGrpSpPr>
        <p:grpSpPr bwMode="auto">
          <a:xfrm>
            <a:off x="32077975" y="5856134"/>
            <a:ext cx="16482426" cy="3605906"/>
            <a:chOff x="32076634" y="5230496"/>
            <a:chExt cx="16177209" cy="3605906"/>
          </a:xfrm>
        </p:grpSpPr>
        <p:sp>
          <p:nvSpPr>
            <p:cNvPr id="36" name="TextBox 15">
              <a:extLst>
                <a:ext uri="{FF2B5EF4-FFF2-40B4-BE49-F238E27FC236}">
                  <a16:creationId xmlns:a16="http://schemas.microsoft.com/office/drawing/2014/main" id="{FF2DBA13-13D7-4796-A351-D02A2B26624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80200" y="5974080"/>
              <a:ext cx="16173643" cy="2862322"/>
            </a:xfrm>
            <a:prstGeom prst="rect">
              <a:avLst/>
            </a:prstGeom>
            <a:solidFill>
              <a:schemeClr val="bg1"/>
            </a:solidFill>
            <a:ln w="53975">
              <a:solidFill>
                <a:srgbClr val="0A0203"/>
              </a:solidFill>
              <a:miter lim="800000"/>
              <a:headEnd/>
              <a:tailEnd/>
            </a:ln>
          </p:spPr>
          <p:txBody>
            <a:bodyPr lIns="365760" tIns="365760" rIns="182880"/>
            <a:lstStyle/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4000" dirty="0">
                  <a:latin typeface="Arial" charset="0"/>
                </a:rPr>
                <a:t>Consider again using bullets (phrases, not complete sentences)</a:t>
              </a:r>
            </a:p>
            <a:p>
              <a:pPr marL="571500" indent="-571500">
                <a:buFont typeface="Arial" panose="020B0604020202020204" pitchFamily="34" charset="0"/>
                <a:buChar char="•"/>
              </a:pPr>
              <a:endParaRPr lang="en-US" sz="4000" dirty="0">
                <a:latin typeface="Arial" charset="0"/>
              </a:endParaRP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4000" dirty="0">
                  <a:latin typeface="Arial" charset="0"/>
                </a:rPr>
                <a:t>Summarize the findings and discuss the study’s significance</a:t>
              </a:r>
              <a:endParaRPr lang="en-US" sz="4000" dirty="0">
                <a:solidFill>
                  <a:schemeClr val="bg1"/>
                </a:solidFill>
                <a:latin typeface="Arial" charset="0"/>
              </a:endParaRPr>
            </a:p>
            <a:p>
              <a:endParaRPr lang="en-US" sz="4000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37" name="TextBox 14">
              <a:extLst>
                <a:ext uri="{FF2B5EF4-FFF2-40B4-BE49-F238E27FC236}">
                  <a16:creationId xmlns:a16="http://schemas.microsoft.com/office/drawing/2014/main" id="{5E72B717-6AA5-4D4B-84B4-52A23620677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76634" y="5230496"/>
              <a:ext cx="16171555" cy="738664"/>
            </a:xfrm>
            <a:prstGeom prst="rect">
              <a:avLst/>
            </a:prstGeom>
            <a:solidFill>
              <a:srgbClr val="0A0203"/>
            </a:solidFill>
            <a:ln w="53975">
              <a:solidFill>
                <a:srgbClr val="0A0203"/>
              </a:solidFill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42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Results</a:t>
              </a:r>
            </a:p>
          </p:txBody>
        </p:sp>
      </p:grpSp>
      <p:grpSp>
        <p:nvGrpSpPr>
          <p:cNvPr id="38" name="Group 28">
            <a:extLst>
              <a:ext uri="{FF2B5EF4-FFF2-40B4-BE49-F238E27FC236}">
                <a16:creationId xmlns:a16="http://schemas.microsoft.com/office/drawing/2014/main" id="{61B536FB-BFEC-4B31-89B0-D95D172498AE}"/>
              </a:ext>
            </a:extLst>
          </p:cNvPr>
          <p:cNvGrpSpPr>
            <a:grpSpLocks/>
          </p:cNvGrpSpPr>
          <p:nvPr/>
        </p:nvGrpSpPr>
        <p:grpSpPr bwMode="auto">
          <a:xfrm>
            <a:off x="909014" y="10728978"/>
            <a:ext cx="16464586" cy="10603008"/>
            <a:chOff x="1290014" y="12992957"/>
            <a:chExt cx="16464586" cy="10603008"/>
          </a:xfrm>
        </p:grpSpPr>
        <p:sp>
          <p:nvSpPr>
            <p:cNvPr id="39" name="Text Box 7">
              <a:extLst>
                <a:ext uri="{FF2B5EF4-FFF2-40B4-BE49-F238E27FC236}">
                  <a16:creationId xmlns:a16="http://schemas.microsoft.com/office/drawing/2014/main" id="{EA6D2A62-0DFF-444F-8B0F-FC8C5CC0098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400" y="13674725"/>
              <a:ext cx="16459200" cy="9921240"/>
            </a:xfrm>
            <a:prstGeom prst="rect">
              <a:avLst/>
            </a:prstGeom>
            <a:solidFill>
              <a:schemeClr val="bg1"/>
            </a:solidFill>
            <a:ln w="53975">
              <a:solidFill>
                <a:srgbClr val="0A0203"/>
              </a:solidFill>
              <a:miter lim="800000"/>
              <a:headEnd/>
              <a:tailEnd/>
            </a:ln>
          </p:spPr>
          <p:txBody>
            <a:bodyPr lIns="365760" tIns="365760" rIns="182880"/>
            <a:lstStyle/>
            <a:p>
              <a:pPr marL="171450" indent="-171450" algn="just" defTabSz="4648200">
                <a:buFont typeface="Arial" charset="0"/>
                <a:buChar char="•"/>
              </a:pPr>
              <a:r>
                <a:rPr lang="en-US" sz="4000" dirty="0">
                  <a:latin typeface="Arial" charset="0"/>
                </a:rPr>
                <a:t>Complete sentences are unnecessary – just use phrases</a:t>
              </a:r>
            </a:p>
            <a:p>
              <a:pPr marL="171450" indent="-171450" algn="just" defTabSz="4648200">
                <a:buFont typeface="Arial" charset="0"/>
                <a:buChar char="•"/>
              </a:pPr>
              <a:endParaRPr lang="en-US" sz="4000" dirty="0">
                <a:latin typeface="Arial" charset="0"/>
              </a:endParaRPr>
            </a:p>
            <a:p>
              <a:pPr marL="171450" indent="-171450" algn="just" defTabSz="4648200">
                <a:buFont typeface="Arial" charset="0"/>
                <a:buChar char="•"/>
              </a:pPr>
              <a:r>
                <a:rPr lang="en-US" sz="4000" dirty="0">
                  <a:latin typeface="Arial" charset="0"/>
                </a:rPr>
                <a:t>Bullets can break up text.</a:t>
              </a:r>
            </a:p>
            <a:p>
              <a:pPr marL="171450" indent="-171450" algn="just" defTabSz="4648200">
                <a:buFont typeface="Arial" charset="0"/>
                <a:buChar char="•"/>
              </a:pPr>
              <a:endParaRPr lang="en-US" sz="4000" dirty="0">
                <a:latin typeface="Arial" charset="0"/>
              </a:endParaRPr>
            </a:p>
            <a:p>
              <a:pPr marL="171450" indent="-171450" algn="just" defTabSz="4648200">
                <a:buFont typeface="Arial" charset="0"/>
                <a:buChar char="•"/>
              </a:pPr>
              <a:r>
                <a:rPr lang="en-US" sz="4000" dirty="0">
                  <a:latin typeface="Arial" charset="0"/>
                </a:rPr>
                <a:t>Secondary bullets that indent (please see example just below) should be of a different type</a:t>
              </a:r>
            </a:p>
            <a:p>
              <a:pPr marL="171450" indent="-171450" algn="just" defTabSz="4648200">
                <a:buFont typeface="Arial" charset="0"/>
                <a:buChar char="•"/>
              </a:pPr>
              <a:endParaRPr lang="en-US" sz="4000" dirty="0">
                <a:latin typeface="Arial" charset="0"/>
              </a:endParaRPr>
            </a:p>
            <a:p>
              <a:pPr marL="171450" indent="-171450" algn="just" defTabSz="4648200">
                <a:buFont typeface="Arial" charset="0"/>
                <a:buChar char="•"/>
              </a:pPr>
              <a:r>
                <a:rPr lang="en-US" sz="4000" dirty="0">
                  <a:latin typeface="Arial" charset="0"/>
                </a:rPr>
                <a:t>In this section, include a description of:  </a:t>
              </a:r>
            </a:p>
            <a:p>
              <a:pPr marL="612775" lvl="1" indent="-171450" algn="just" defTabSz="4648200">
                <a:buClr>
                  <a:srgbClr val="CC0000"/>
                </a:buClr>
                <a:buFont typeface="Wingdings" pitchFamily="-106" charset="2"/>
                <a:buChar char="²"/>
              </a:pPr>
              <a:r>
                <a:rPr lang="en-US" sz="4000" dirty="0">
                  <a:latin typeface="Arial" charset="0"/>
                </a:rPr>
                <a:t>subjects</a:t>
              </a:r>
            </a:p>
            <a:p>
              <a:pPr marL="612775" lvl="1" indent="-171450" algn="just" defTabSz="4648200">
                <a:buClr>
                  <a:srgbClr val="CC0000"/>
                </a:buClr>
                <a:buFont typeface="Wingdings" pitchFamily="-106" charset="2"/>
                <a:buChar char="²"/>
              </a:pPr>
              <a:r>
                <a:rPr lang="en-US" sz="4000" dirty="0">
                  <a:latin typeface="Arial" charset="0"/>
                </a:rPr>
                <a:t>study design</a:t>
              </a:r>
            </a:p>
            <a:p>
              <a:pPr marL="612775" lvl="1" indent="-171450" algn="just" defTabSz="4648200">
                <a:buClr>
                  <a:srgbClr val="CC0000"/>
                </a:buClr>
                <a:buFont typeface="Wingdings" pitchFamily="-106" charset="2"/>
                <a:buChar char="²"/>
              </a:pPr>
              <a:r>
                <a:rPr lang="en-US" sz="4000" dirty="0">
                  <a:latin typeface="Arial" charset="0"/>
                </a:rPr>
                <a:t>procedures</a:t>
              </a:r>
            </a:p>
            <a:p>
              <a:pPr marL="612775" lvl="1" indent="-171450" algn="just" defTabSz="4648200">
                <a:buClr>
                  <a:srgbClr val="CC0000"/>
                </a:buClr>
                <a:buFont typeface="Wingdings" pitchFamily="-106" charset="2"/>
                <a:buChar char="²"/>
              </a:pPr>
              <a:r>
                <a:rPr lang="en-US" sz="4000" dirty="0">
                  <a:latin typeface="Arial" charset="0"/>
                </a:rPr>
                <a:t>data/samples obtained; measurements</a:t>
              </a:r>
            </a:p>
            <a:p>
              <a:pPr marL="612775" lvl="1" indent="-171450" algn="just" defTabSz="4648200">
                <a:buClr>
                  <a:srgbClr val="CC0000"/>
                </a:buClr>
                <a:buFont typeface="Wingdings" pitchFamily="-106" charset="2"/>
                <a:buChar char="²"/>
              </a:pPr>
              <a:r>
                <a:rPr lang="en-US" sz="4000" dirty="0">
                  <a:latin typeface="Arial" charset="0"/>
                </a:rPr>
                <a:t>how the data was analyzed</a:t>
              </a:r>
            </a:p>
            <a:p>
              <a:pPr marL="612775" lvl="1" indent="-171450" algn="just" defTabSz="4648200">
                <a:buClr>
                  <a:srgbClr val="CC0000"/>
                </a:buClr>
                <a:buFont typeface="Wingdings" pitchFamily="-106" charset="2"/>
                <a:buChar char="²"/>
              </a:pPr>
              <a:endParaRPr lang="en-US" sz="4000" dirty="0">
                <a:latin typeface="Arial" charset="0"/>
              </a:endParaRPr>
            </a:p>
            <a:p>
              <a:pPr marL="171450" indent="-171450" algn="just" defTabSz="4648200">
                <a:buFont typeface="Arial" charset="0"/>
                <a:buChar char="•"/>
              </a:pPr>
              <a:r>
                <a:rPr lang="en-US" sz="4000" dirty="0">
                  <a:latin typeface="Arial" charset="0"/>
                </a:rPr>
                <a:t>Lab values are often easier to understand if inserted into a table.  </a:t>
              </a:r>
              <a:endParaRPr lang="en-US" sz="4000" b="1" dirty="0">
                <a:solidFill>
                  <a:srgbClr val="FF0000"/>
                </a:solidFill>
                <a:latin typeface="Arial" charset="0"/>
              </a:endParaRPr>
            </a:p>
          </p:txBody>
        </p:sp>
        <p:sp>
          <p:nvSpPr>
            <p:cNvPr id="40" name="TextBox 15">
              <a:extLst>
                <a:ext uri="{FF2B5EF4-FFF2-40B4-BE49-F238E27FC236}">
                  <a16:creationId xmlns:a16="http://schemas.microsoft.com/office/drawing/2014/main" id="{19BB42B8-4BBF-4BA5-8C38-A094CC1369F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0014" y="12992957"/>
              <a:ext cx="16459200" cy="738664"/>
            </a:xfrm>
            <a:prstGeom prst="rect">
              <a:avLst/>
            </a:prstGeom>
            <a:solidFill>
              <a:srgbClr val="0A0203"/>
            </a:solidFill>
            <a:ln w="53975">
              <a:solidFill>
                <a:srgbClr val="0A0203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2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Materials and Methods</a:t>
              </a:r>
            </a:p>
          </p:txBody>
        </p:sp>
      </p:grpSp>
      <p:grpSp>
        <p:nvGrpSpPr>
          <p:cNvPr id="41" name="Group 27">
            <a:extLst>
              <a:ext uri="{FF2B5EF4-FFF2-40B4-BE49-F238E27FC236}">
                <a16:creationId xmlns:a16="http://schemas.microsoft.com/office/drawing/2014/main" id="{D044496C-7AEA-4C47-9ABE-8B47DF49BA32}"/>
              </a:ext>
            </a:extLst>
          </p:cNvPr>
          <p:cNvGrpSpPr>
            <a:grpSpLocks/>
          </p:cNvGrpSpPr>
          <p:nvPr/>
        </p:nvGrpSpPr>
        <p:grpSpPr bwMode="auto">
          <a:xfrm>
            <a:off x="894806" y="5775093"/>
            <a:ext cx="16478794" cy="3931948"/>
            <a:chOff x="1275806" y="5245705"/>
            <a:chExt cx="16478794" cy="3931948"/>
          </a:xfrm>
        </p:grpSpPr>
        <p:sp>
          <p:nvSpPr>
            <p:cNvPr id="42" name="TextBox 15">
              <a:extLst>
                <a:ext uri="{FF2B5EF4-FFF2-40B4-BE49-F238E27FC236}">
                  <a16:creationId xmlns:a16="http://schemas.microsoft.com/office/drawing/2014/main" id="{20C72E92-C0A0-45FA-A3BC-BF36CC04CA6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5401" y="5974078"/>
              <a:ext cx="16435973" cy="3203575"/>
            </a:xfrm>
            <a:prstGeom prst="rect">
              <a:avLst/>
            </a:prstGeom>
            <a:solidFill>
              <a:schemeClr val="bg1"/>
            </a:solidFill>
            <a:ln w="53975">
              <a:solidFill>
                <a:srgbClr val="0A0203"/>
              </a:solidFill>
              <a:miter lim="800000"/>
              <a:headEnd/>
              <a:tailEnd/>
            </a:ln>
          </p:spPr>
          <p:txBody>
            <a:bodyPr lIns="365760" tIns="365760" rIns="182880"/>
            <a:lstStyle/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4000" dirty="0">
                  <a:latin typeface="Arial" charset="0"/>
                </a:rPr>
                <a:t>Give background information on the problem. </a:t>
              </a:r>
            </a:p>
            <a:p>
              <a:endParaRPr lang="en-US" sz="4000" dirty="0">
                <a:latin typeface="Arial" charset="0"/>
              </a:endParaRPr>
            </a:p>
            <a:p>
              <a:pPr marL="571500" indent="-571500">
                <a:buFont typeface="Arial" panose="020B0604020202020204" pitchFamily="34" charset="0"/>
                <a:buChar char="•"/>
              </a:pPr>
              <a:r>
                <a:rPr lang="en-US" sz="4000" dirty="0">
                  <a:latin typeface="Arial" charset="0"/>
                </a:rPr>
                <a:t>This section should include a literature review and discuss the purpose and rationale. </a:t>
              </a:r>
            </a:p>
            <a:p>
              <a:endParaRPr lang="en-US" sz="4000" dirty="0"/>
            </a:p>
            <a:p>
              <a:r>
                <a:rPr lang="en-US" sz="4000" dirty="0">
                  <a:solidFill>
                    <a:schemeClr val="bg1"/>
                  </a:solidFill>
                  <a:latin typeface="Arial" charset="0"/>
                </a:rPr>
                <a:t>        </a:t>
              </a:r>
            </a:p>
            <a:p>
              <a:endParaRPr lang="en-US" sz="4000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43" name="TextBox 18">
              <a:extLst>
                <a:ext uri="{FF2B5EF4-FFF2-40B4-BE49-F238E27FC236}">
                  <a16:creationId xmlns:a16="http://schemas.microsoft.com/office/drawing/2014/main" id="{35CBB915-F1D1-46FA-8E5E-7D7109AA0C9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75806" y="5245705"/>
              <a:ext cx="16478794" cy="750888"/>
            </a:xfrm>
            <a:prstGeom prst="rect">
              <a:avLst/>
            </a:prstGeom>
            <a:solidFill>
              <a:srgbClr val="0A0203"/>
            </a:solidFill>
            <a:ln w="76200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42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Introduction</a:t>
              </a:r>
            </a:p>
          </p:txBody>
        </p:sp>
      </p:grpSp>
      <p:grpSp>
        <p:nvGrpSpPr>
          <p:cNvPr id="44" name="Group 26">
            <a:extLst>
              <a:ext uri="{FF2B5EF4-FFF2-40B4-BE49-F238E27FC236}">
                <a16:creationId xmlns:a16="http://schemas.microsoft.com/office/drawing/2014/main" id="{96792DA0-0BED-472A-8EA2-564691CD50FA}"/>
              </a:ext>
            </a:extLst>
          </p:cNvPr>
          <p:cNvGrpSpPr>
            <a:grpSpLocks/>
          </p:cNvGrpSpPr>
          <p:nvPr/>
        </p:nvGrpSpPr>
        <p:grpSpPr bwMode="auto">
          <a:xfrm>
            <a:off x="32004000" y="10858663"/>
            <a:ext cx="16459200" cy="2864693"/>
            <a:chOff x="32004000" y="22196425"/>
            <a:chExt cx="16078200" cy="2864693"/>
          </a:xfrm>
        </p:grpSpPr>
        <p:sp>
          <p:nvSpPr>
            <p:cNvPr id="45" name="Text Box 12">
              <a:extLst>
                <a:ext uri="{FF2B5EF4-FFF2-40B4-BE49-F238E27FC236}">
                  <a16:creationId xmlns:a16="http://schemas.microsoft.com/office/drawing/2014/main" id="{508DB0FF-5F76-4EE3-93C8-1F2F1EB63F7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0" y="22698918"/>
              <a:ext cx="16078200" cy="2362200"/>
            </a:xfrm>
            <a:prstGeom prst="rect">
              <a:avLst/>
            </a:prstGeom>
            <a:solidFill>
              <a:schemeClr val="bg1"/>
            </a:solidFill>
            <a:ln w="76200">
              <a:solidFill>
                <a:srgbClr val="0A0203"/>
              </a:solidFill>
              <a:miter lim="800000"/>
              <a:headEnd/>
              <a:tailEnd/>
            </a:ln>
          </p:spPr>
          <p:txBody>
            <a:bodyPr lIns="365760" tIns="365760" rIns="182880" bIns="221125"/>
            <a:lstStyle/>
            <a:p>
              <a:pPr algn="just" defTabSz="4648200">
                <a:spcBef>
                  <a:spcPct val="50000"/>
                </a:spcBef>
              </a:pPr>
              <a:r>
                <a:rPr lang="en-US" sz="4000" dirty="0">
                  <a:latin typeface="Arial" charset="0"/>
                </a:rPr>
                <a:t>In this section, describe the implications of findings </a:t>
              </a:r>
              <a:r>
                <a:rPr lang="en-US" sz="4000" b="1" dirty="0">
                  <a:latin typeface="Arial" charset="0"/>
                </a:rPr>
                <a:t>and</a:t>
              </a:r>
              <a:r>
                <a:rPr lang="en-US" sz="4000" dirty="0">
                  <a:latin typeface="Arial" charset="0"/>
                </a:rPr>
                <a:t> the future directions for research</a:t>
              </a:r>
            </a:p>
            <a:p>
              <a:pPr algn="just" defTabSz="4648200">
                <a:spcBef>
                  <a:spcPct val="50000"/>
                </a:spcBef>
              </a:pPr>
              <a:endParaRPr lang="en-US" sz="4000" dirty="0">
                <a:latin typeface="Arial" charset="0"/>
              </a:endParaRPr>
            </a:p>
            <a:p>
              <a:pPr algn="just" defTabSz="4648200">
                <a:spcBef>
                  <a:spcPct val="50000"/>
                </a:spcBef>
              </a:pPr>
              <a:endParaRPr lang="en-US" sz="5400" dirty="0">
                <a:solidFill>
                  <a:schemeClr val="bg1"/>
                </a:solidFill>
                <a:latin typeface="Arial" charset="0"/>
              </a:endParaRPr>
            </a:p>
          </p:txBody>
        </p:sp>
        <p:sp>
          <p:nvSpPr>
            <p:cNvPr id="46" name="TextBox 19">
              <a:extLst>
                <a:ext uri="{FF2B5EF4-FFF2-40B4-BE49-F238E27FC236}">
                  <a16:creationId xmlns:a16="http://schemas.microsoft.com/office/drawing/2014/main" id="{2B19695B-41F4-492F-99A2-61A1386730E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2004000" y="22196425"/>
              <a:ext cx="16078200" cy="738664"/>
            </a:xfrm>
            <a:prstGeom prst="rect">
              <a:avLst/>
            </a:prstGeom>
            <a:solidFill>
              <a:srgbClr val="0A0203"/>
            </a:solidFill>
            <a:ln w="76200">
              <a:solidFill>
                <a:srgbClr val="0A0203"/>
              </a:solidFill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4200" b="1" dirty="0">
                  <a:solidFill>
                    <a:schemeClr val="bg1"/>
                  </a:solidFill>
                  <a:latin typeface="Verdana" panose="020B0604030504040204" pitchFamily="34" charset="0"/>
                  <a:ea typeface="Verdana" panose="020B0604030504040204" pitchFamily="34" charset="0"/>
                </a:rPr>
                <a:t>Conclusion</a:t>
              </a:r>
            </a:p>
          </p:txBody>
        </p:sp>
      </p:grpSp>
      <p:pic>
        <p:nvPicPr>
          <p:cNvPr id="47" name="Picture 4" descr="C:\Users\japower\Desktop\approved logos\TTUHSC_DblT_c4C.tif">
            <a:extLst>
              <a:ext uri="{FF2B5EF4-FFF2-40B4-BE49-F238E27FC236}">
                <a16:creationId xmlns:a16="http://schemas.microsoft.com/office/drawing/2014/main" id="{DBBA91F9-4A8A-4FD1-82A8-E9860226621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0949" y="26949636"/>
            <a:ext cx="8331129" cy="28475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2" name="TextBox 51">
            <a:extLst>
              <a:ext uri="{FF2B5EF4-FFF2-40B4-BE49-F238E27FC236}">
                <a16:creationId xmlns:a16="http://schemas.microsoft.com/office/drawing/2014/main" id="{9816633A-D1D7-4764-9CDF-406A03302BD6}"/>
              </a:ext>
            </a:extLst>
          </p:cNvPr>
          <p:cNvSpPr txBox="1"/>
          <p:nvPr/>
        </p:nvSpPr>
        <p:spPr>
          <a:xfrm>
            <a:off x="38110177" y="615927"/>
            <a:ext cx="10810225" cy="193899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Designation after your name is </a:t>
            </a:r>
            <a:r>
              <a:rPr lang="en-US" sz="4000" b="1" u="sng" dirty="0">
                <a:latin typeface="Verdana" panose="020B0604030504040204" pitchFamily="34" charset="0"/>
                <a:ea typeface="Verdana" panose="020B0604030504040204" pitchFamily="34" charset="0"/>
              </a:rPr>
              <a:t>required</a:t>
            </a:r>
            <a:r>
              <a:rPr lang="en-US" sz="4000" b="1" u="sng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 </a:t>
            </a:r>
            <a:r>
              <a:rPr lang="en-US" sz="4000" b="1" dirty="0">
                <a:solidFill>
                  <a:srgbClr val="FF0000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Mary Smith, MSIII; Jerry Jones, PGY2; Roger Smalligan, MD</a:t>
            </a:r>
          </a:p>
        </p:txBody>
      </p:sp>
      <p:pic>
        <p:nvPicPr>
          <p:cNvPr id="53" name="Picture 52">
            <a:extLst>
              <a:ext uri="{FF2B5EF4-FFF2-40B4-BE49-F238E27FC236}">
                <a16:creationId xmlns:a16="http://schemas.microsoft.com/office/drawing/2014/main" id="{61EE8EC3-FDAC-4B1B-B50D-8072F2653B5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198" y="121920"/>
            <a:ext cx="9491686" cy="2560320"/>
          </a:xfrm>
          <a:prstGeom prst="rect">
            <a:avLst/>
          </a:prstGeom>
        </p:spPr>
      </p:pic>
      <p:sp>
        <p:nvSpPr>
          <p:cNvPr id="54" name="TextBox 53">
            <a:extLst>
              <a:ext uri="{FF2B5EF4-FFF2-40B4-BE49-F238E27FC236}">
                <a16:creationId xmlns:a16="http://schemas.microsoft.com/office/drawing/2014/main" id="{CA5DDF17-9DF0-49AF-B845-6053987BE202}"/>
              </a:ext>
            </a:extLst>
          </p:cNvPr>
          <p:cNvSpPr txBox="1"/>
          <p:nvPr/>
        </p:nvSpPr>
        <p:spPr>
          <a:xfrm>
            <a:off x="17570537" y="4566885"/>
            <a:ext cx="1448345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Texas Tech University Health Sciences Center, Amarillo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CEE879BB-4A87-4A24-B0FB-F549D062DE9F}"/>
              </a:ext>
            </a:extLst>
          </p:cNvPr>
          <p:cNvSpPr txBox="1"/>
          <p:nvPr/>
        </p:nvSpPr>
        <p:spPr>
          <a:xfrm>
            <a:off x="20724610" y="5910644"/>
            <a:ext cx="8998266" cy="212365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the identity guidelines </a:t>
            </a:r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hlinkClick r:id="rId4"/>
              </a:rPr>
              <a:t> </a:t>
            </a:r>
            <a: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hlinkClick r:id="rId4"/>
              </a:rPr>
              <a:t>www.texastech.edu/identity guidelines</a:t>
            </a:r>
            <a: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    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147B894F-1ACF-4AAC-AB55-830D145E2CEA}"/>
              </a:ext>
            </a:extLst>
          </p:cNvPr>
          <p:cNvSpPr txBox="1"/>
          <p:nvPr/>
        </p:nvSpPr>
        <p:spPr>
          <a:xfrm>
            <a:off x="21018110" y="12284790"/>
            <a:ext cx="8244565" cy="830997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All categories required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B14B921A-09B7-41D4-8751-4225499E6C40}"/>
              </a:ext>
            </a:extLst>
          </p:cNvPr>
          <p:cNvCxnSpPr>
            <a:cxnSpLocks/>
          </p:cNvCxnSpPr>
          <p:nvPr/>
        </p:nvCxnSpPr>
        <p:spPr>
          <a:xfrm>
            <a:off x="17350374" y="6109105"/>
            <a:ext cx="5329569" cy="619645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678D9A93-77C6-4435-B0A7-7BE7899524B3}"/>
              </a:ext>
            </a:extLst>
          </p:cNvPr>
          <p:cNvCxnSpPr>
            <a:cxnSpLocks/>
            <a:stCxn id="58" idx="3"/>
            <a:endCxn id="46" idx="1"/>
          </p:cNvCxnSpPr>
          <p:nvPr/>
        </p:nvCxnSpPr>
        <p:spPr>
          <a:xfrm flipV="1">
            <a:off x="29262675" y="11227995"/>
            <a:ext cx="2741325" cy="1472294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2363C3A7-29B2-49B7-AFB3-E321F08C8FAD}"/>
              </a:ext>
            </a:extLst>
          </p:cNvPr>
          <p:cNvCxnSpPr>
            <a:cxnSpLocks/>
            <a:endCxn id="37" idx="1"/>
          </p:cNvCxnSpPr>
          <p:nvPr/>
        </p:nvCxnSpPr>
        <p:spPr>
          <a:xfrm flipV="1">
            <a:off x="27830744" y="6225466"/>
            <a:ext cx="4247231" cy="6033684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7C83D180-EFCA-47C7-B66A-FAFBF60036CA}"/>
              </a:ext>
            </a:extLst>
          </p:cNvPr>
          <p:cNvCxnSpPr>
            <a:cxnSpLocks/>
          </p:cNvCxnSpPr>
          <p:nvPr/>
        </p:nvCxnSpPr>
        <p:spPr>
          <a:xfrm>
            <a:off x="17368214" y="10851025"/>
            <a:ext cx="4585795" cy="1454537"/>
          </a:xfrm>
          <a:prstGeom prst="line">
            <a:avLst/>
          </a:prstGeom>
          <a:ln w="31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TextBox 71">
            <a:extLst>
              <a:ext uri="{FF2B5EF4-FFF2-40B4-BE49-F238E27FC236}">
                <a16:creationId xmlns:a16="http://schemas.microsoft.com/office/drawing/2014/main" id="{4D4CC5B7-1401-4ABE-BB86-E5EC338A8ED2}"/>
              </a:ext>
            </a:extLst>
          </p:cNvPr>
          <p:cNvSpPr txBox="1"/>
          <p:nvPr/>
        </p:nvSpPr>
        <p:spPr>
          <a:xfrm>
            <a:off x="21954009" y="16508754"/>
            <a:ext cx="24818012" cy="7478970"/>
          </a:xfrm>
          <a:prstGeom prst="rect">
            <a:avLst/>
          </a:prstGeom>
          <a:solidFill>
            <a:srgbClr val="33CCFF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endParaRPr lang="en-US" sz="4400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You can change the color of the text and/or text boxes; </a:t>
            </a:r>
            <a:r>
              <a:rPr lang="en-US" sz="4400" b="1" u="sng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not the background</a:t>
            </a:r>
          </a:p>
          <a:p>
            <a:endParaRPr lang="en-US" sz="4400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If you need to add a text box, just copy and paste an existing box, </a:t>
            </a:r>
          </a:p>
          <a:p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so you can match the format</a:t>
            </a:r>
          </a:p>
          <a:p>
            <a:endParaRPr lang="en-US" sz="4400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Text boxes can be re-sized and moved to suit your needs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en-US" sz="4400" b="1" dirty="0">
              <a:latin typeface="Verdana" panose="020B060403050404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en-US" sz="4400" b="1" u="sng" dirty="0">
                <a:solidFill>
                  <a:srgbClr val="ED1C24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Use only Verdana, Times New Roman, Arial, and Calibri fonts </a:t>
            </a:r>
          </a:p>
          <a:p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    (text should be 28-32 in boxes)</a:t>
            </a:r>
          </a:p>
          <a:p>
            <a:endParaRPr lang="en-US" sz="4000" dirty="0"/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FF56FB4D-C272-4D4F-B8D3-2AD8DDF48FE3}"/>
              </a:ext>
            </a:extLst>
          </p:cNvPr>
          <p:cNvSpPr txBox="1"/>
          <p:nvPr/>
        </p:nvSpPr>
        <p:spPr>
          <a:xfrm>
            <a:off x="32031287" y="15656094"/>
            <a:ext cx="4663456" cy="76944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3.  Text Boxes</a:t>
            </a:r>
          </a:p>
        </p:txBody>
      </p:sp>
      <p:sp>
        <p:nvSpPr>
          <p:cNvPr id="74" name="TextBox 73">
            <a:extLst>
              <a:ext uri="{FF2B5EF4-FFF2-40B4-BE49-F238E27FC236}">
                <a16:creationId xmlns:a16="http://schemas.microsoft.com/office/drawing/2014/main" id="{B972AC0C-D771-4235-986B-81650FBF15C4}"/>
              </a:ext>
            </a:extLst>
          </p:cNvPr>
          <p:cNvSpPr txBox="1"/>
          <p:nvPr/>
        </p:nvSpPr>
        <p:spPr>
          <a:xfrm rot="10800000" flipV="1">
            <a:off x="3188246" y="23204205"/>
            <a:ext cx="15206164" cy="4832092"/>
          </a:xfrm>
          <a:prstGeom prst="rect">
            <a:avLst/>
          </a:prstGeom>
          <a:solidFill>
            <a:srgbClr val="0066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Highly encouraged</a:t>
            </a:r>
          </a:p>
          <a:p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Large, high quality pictures with 300dpi</a:t>
            </a:r>
          </a:p>
          <a:p>
            <a:pPr algn="ctr"/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Must be .jpg, .gif, .</a:t>
            </a:r>
            <a:r>
              <a:rPr lang="en-US" sz="4400" b="1" dirty="0" err="1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png</a:t>
            </a:r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files</a:t>
            </a:r>
          </a:p>
          <a:p>
            <a:pPr algn="ctr"/>
            <a:endParaRPr lang="en-US" sz="44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Caption required next to, above, or below each</a:t>
            </a:r>
          </a:p>
        </p:txBody>
      </p:sp>
      <p:sp>
        <p:nvSpPr>
          <p:cNvPr id="75" name="TextBox 74">
            <a:extLst>
              <a:ext uri="{FF2B5EF4-FFF2-40B4-BE49-F238E27FC236}">
                <a16:creationId xmlns:a16="http://schemas.microsoft.com/office/drawing/2014/main" id="{F5FFF0F0-7EA0-45B6-B0BF-ACF1C76CD816}"/>
              </a:ext>
            </a:extLst>
          </p:cNvPr>
          <p:cNvSpPr txBox="1"/>
          <p:nvPr/>
        </p:nvSpPr>
        <p:spPr>
          <a:xfrm>
            <a:off x="5981684" y="22316830"/>
            <a:ext cx="9228808" cy="769441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4.  Photos, Charts, Diagrams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78A075DF-5A43-4D67-974D-47AE03E3B8CE}"/>
              </a:ext>
            </a:extLst>
          </p:cNvPr>
          <p:cNvSpPr txBox="1"/>
          <p:nvPr/>
        </p:nvSpPr>
        <p:spPr>
          <a:xfrm>
            <a:off x="19631248" y="5802436"/>
            <a:ext cx="9556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latin typeface="Verdana" panose="020B0604030504040204" pitchFamily="34" charset="0"/>
                <a:ea typeface="Verdana" panose="020B0604030504040204" pitchFamily="34" charset="0"/>
              </a:rPr>
              <a:t>1.</a:t>
            </a:r>
          </a:p>
        </p:txBody>
      </p:sp>
      <p:sp>
        <p:nvSpPr>
          <p:cNvPr id="78" name="TextBox 77">
            <a:extLst>
              <a:ext uri="{FF2B5EF4-FFF2-40B4-BE49-F238E27FC236}">
                <a16:creationId xmlns:a16="http://schemas.microsoft.com/office/drawing/2014/main" id="{078C90F2-F56F-412B-8357-FC49ECDD8CF6}"/>
              </a:ext>
            </a:extLst>
          </p:cNvPr>
          <p:cNvSpPr txBox="1"/>
          <p:nvPr/>
        </p:nvSpPr>
        <p:spPr>
          <a:xfrm>
            <a:off x="19934591" y="12310924"/>
            <a:ext cx="955666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2.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05F487A8-8992-4D5F-995F-618FEBEE9CE5}"/>
              </a:ext>
            </a:extLst>
          </p:cNvPr>
          <p:cNvSpPr txBox="1"/>
          <p:nvPr/>
        </p:nvSpPr>
        <p:spPr>
          <a:xfrm>
            <a:off x="299269" y="2503647"/>
            <a:ext cx="10047889" cy="677108"/>
          </a:xfrm>
          <a:prstGeom prst="rect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800" dirty="0">
                <a:highlight>
                  <a:srgbClr val="00FFFF"/>
                </a:highlight>
              </a:rPr>
              <a:t>Top left is the only place this logo can be located</a:t>
            </a:r>
            <a:r>
              <a:rPr lang="en-US" sz="3600" dirty="0">
                <a:solidFill>
                  <a:schemeClr val="bg1"/>
                </a:solidFill>
                <a:highlight>
                  <a:srgbClr val="00FFFF"/>
                </a:highlight>
              </a:rPr>
              <a:t>.</a:t>
            </a: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DFCDC89A-0B85-43E9-8AC9-148D218008B7}"/>
              </a:ext>
            </a:extLst>
          </p:cNvPr>
          <p:cNvSpPr txBox="1"/>
          <p:nvPr/>
        </p:nvSpPr>
        <p:spPr>
          <a:xfrm>
            <a:off x="22179676" y="30393524"/>
            <a:ext cx="15745418" cy="677108"/>
          </a:xfrm>
          <a:prstGeom prst="rect">
            <a:avLst/>
          </a:prstGeom>
          <a:solidFill>
            <a:srgbClr val="00FFFF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n-US" sz="3800" dirty="0"/>
              <a:t>The centered TTUHSC logo can only be used at the bottom center of the poster</a:t>
            </a:r>
          </a:p>
        </p:txBody>
      </p:sp>
      <p:sp>
        <p:nvSpPr>
          <p:cNvPr id="87" name="TextBox 86">
            <a:extLst>
              <a:ext uri="{FF2B5EF4-FFF2-40B4-BE49-F238E27FC236}">
                <a16:creationId xmlns:a16="http://schemas.microsoft.com/office/drawing/2014/main" id="{D7764594-6547-4BB6-8443-1A52CD216024}"/>
              </a:ext>
            </a:extLst>
          </p:cNvPr>
          <p:cNvSpPr txBox="1"/>
          <p:nvPr/>
        </p:nvSpPr>
        <p:spPr>
          <a:xfrm>
            <a:off x="33207264" y="3750995"/>
            <a:ext cx="4717830" cy="646331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none" rtlCol="0">
            <a:spAutoFit/>
          </a:bodyPr>
          <a:lstStyle/>
          <a:p>
            <a:r>
              <a:rPr lang="en-US" sz="36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Verdana, 40, </a:t>
            </a:r>
            <a:r>
              <a:rPr lang="en-US" sz="3600" i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</a:rPr>
              <a:t>Italics</a:t>
            </a:r>
          </a:p>
        </p:txBody>
      </p: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5A7800F5-5CEC-411F-8DD4-1EA0FFB9BF53}"/>
              </a:ext>
            </a:extLst>
          </p:cNvPr>
          <p:cNvCxnSpPr>
            <a:cxnSpLocks/>
            <a:stCxn id="87" idx="1"/>
          </p:cNvCxnSpPr>
          <p:nvPr/>
        </p:nvCxnSpPr>
        <p:spPr>
          <a:xfrm flipH="1">
            <a:off x="32076158" y="4074161"/>
            <a:ext cx="1131106" cy="800850"/>
          </a:xfrm>
          <a:prstGeom prst="line">
            <a:avLst/>
          </a:prstGeom>
          <a:ln w="31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D683121-1921-4828-B53B-F1C23C8035AC}"/>
              </a:ext>
            </a:extLst>
          </p:cNvPr>
          <p:cNvSpPr txBox="1"/>
          <p:nvPr/>
        </p:nvSpPr>
        <p:spPr>
          <a:xfrm>
            <a:off x="1728115" y="3786346"/>
            <a:ext cx="6334298" cy="70788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4000" b="1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</a:t>
            </a:r>
            <a:r>
              <a:rPr lang="en-US" sz="40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Poster size is 54” x 35”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FAB9F2AE-8361-4C71-B46A-F47CB794E2A8}"/>
              </a:ext>
            </a:extLst>
          </p:cNvPr>
          <p:cNvSpPr txBox="1"/>
          <p:nvPr/>
        </p:nvSpPr>
        <p:spPr>
          <a:xfrm>
            <a:off x="1486998" y="28957907"/>
            <a:ext cx="13744341" cy="212365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Please contact Karen Thompson in the CRU @  </a:t>
            </a:r>
            <a: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  <a:hlinkClick r:id="rId5"/>
              </a:rPr>
              <a:t>karen.w.thompson@ttuhsc.edu</a:t>
            </a:r>
            <a:r>
              <a:rPr lang="en-US" sz="4400" dirty="0">
                <a:latin typeface="Verdana" panose="020B060403050404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, 806-414-9025, or visit SOM room 4301 with questions</a:t>
            </a:r>
          </a:p>
        </p:txBody>
      </p:sp>
    </p:spTree>
    <p:extLst>
      <p:ext uri="{BB962C8B-B14F-4D97-AF65-F5344CB8AC3E}">
        <p14:creationId xmlns:p14="http://schemas.microsoft.com/office/powerpoint/2010/main" val="18288952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4F342C1E-FA81-4EB3-B63C-E528EE36740B}"/>
              </a:ext>
            </a:extLst>
          </p:cNvPr>
          <p:cNvSpPr txBox="1"/>
          <p:nvPr/>
        </p:nvSpPr>
        <p:spPr>
          <a:xfrm rot="10800000" flipV="1">
            <a:off x="18297297" y="2129162"/>
            <a:ext cx="1278300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dirty="0">
                <a:latin typeface="Verdana" panose="020B0604030504040204" pitchFamily="34" charset="0"/>
                <a:ea typeface="Verdana" panose="020B0604030504040204" pitchFamily="34" charset="0"/>
              </a:rPr>
              <a:t>Research  Study Poster Checklist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B38A0BFB-1609-4D91-A266-7EA30009CD72}"/>
              </a:ext>
            </a:extLst>
          </p:cNvPr>
          <p:cNvSpPr txBox="1"/>
          <p:nvPr/>
        </p:nvSpPr>
        <p:spPr>
          <a:xfrm>
            <a:off x="3449782" y="6858000"/>
            <a:ext cx="39032480" cy="141269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__________Designation listed after each author’s name</a:t>
            </a:r>
          </a:p>
          <a:p>
            <a:endParaRPr lang="en-US" sz="4800" dirty="0"/>
          </a:p>
          <a:p>
            <a:r>
              <a:rPr lang="en-US" sz="4800" dirty="0"/>
              <a:t>__________Caption with picture, diagram, or chart </a:t>
            </a:r>
          </a:p>
          <a:p>
            <a:endParaRPr lang="en-US" sz="4800" dirty="0"/>
          </a:p>
          <a:p>
            <a:r>
              <a:rPr lang="en-US" sz="4800" dirty="0"/>
              <a:t>__________Gray Gradient Fill for background</a:t>
            </a:r>
          </a:p>
          <a:p>
            <a:endParaRPr lang="en-US" sz="4800" dirty="0"/>
          </a:p>
          <a:p>
            <a:r>
              <a:rPr lang="en-US" sz="4800" dirty="0"/>
              <a:t>__________Calibri, Times New Roman, Verdana, and Arial fonts only</a:t>
            </a:r>
          </a:p>
          <a:p>
            <a:endParaRPr lang="en-US" sz="4800" dirty="0"/>
          </a:p>
          <a:p>
            <a:r>
              <a:rPr lang="en-US" sz="4800" dirty="0"/>
              <a:t>__________Correct logos placed in correct places on poster (centered TTUHSC logo = bottom center of poster, left stacked TTUHSC logo = top left of poster)</a:t>
            </a:r>
          </a:p>
          <a:p>
            <a:endParaRPr lang="en-US" sz="4800" dirty="0"/>
          </a:p>
          <a:p>
            <a:r>
              <a:rPr lang="en-US" sz="4800" dirty="0"/>
              <a:t>__________All 4 sections included (Introduction, Materials and Methods, Results, and Conclusion</a:t>
            </a:r>
          </a:p>
          <a:p>
            <a:endParaRPr lang="en-US" sz="4800" dirty="0"/>
          </a:p>
          <a:p>
            <a:r>
              <a:rPr lang="en-US" sz="4800" dirty="0"/>
              <a:t>__________Poster is 54” x 35”</a:t>
            </a:r>
          </a:p>
          <a:p>
            <a:endParaRPr lang="en-US" sz="4800" dirty="0"/>
          </a:p>
          <a:p>
            <a:r>
              <a:rPr lang="en-US" sz="4800" dirty="0"/>
              <a:t>__________Secondary bullets are a different type</a:t>
            </a:r>
          </a:p>
          <a:p>
            <a:endParaRPr lang="en-US" sz="4800" dirty="0"/>
          </a:p>
          <a:p>
            <a:r>
              <a:rPr lang="en-US" sz="4800" dirty="0"/>
              <a:t>__________Mentor is listed as last author</a:t>
            </a:r>
          </a:p>
          <a:p>
            <a:endParaRPr lang="en-US" sz="4800" dirty="0"/>
          </a:p>
          <a:p>
            <a:r>
              <a:rPr lang="en-US" sz="4800" dirty="0"/>
              <a:t>__________Mentor approval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2754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C5859FE7-3CF4-4A6C-8619-05B12BB5D84B}"/>
              </a:ext>
            </a:extLst>
          </p:cNvPr>
          <p:cNvSpPr txBox="1"/>
          <p:nvPr/>
        </p:nvSpPr>
        <p:spPr>
          <a:xfrm>
            <a:off x="11240471" y="1920240"/>
            <a:ext cx="26896658" cy="10156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000" dirty="0">
                <a:latin typeface="Verdana" panose="020B0604030504040204" pitchFamily="34" charset="0"/>
                <a:ea typeface="Verdana" panose="020B0604030504040204" pitchFamily="34" charset="0"/>
              </a:rPr>
              <a:t>Reasons your poster could be returned to you by CRU for corrections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E7B61DA-DC80-42ED-9D59-D255A6D90310}"/>
              </a:ext>
            </a:extLst>
          </p:cNvPr>
          <p:cNvSpPr txBox="1"/>
          <p:nvPr/>
        </p:nvSpPr>
        <p:spPr>
          <a:xfrm>
            <a:off x="3449782" y="6858000"/>
            <a:ext cx="16752278" cy="141269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/>
              <a:t>__________Designation is missing for one or more authors</a:t>
            </a:r>
          </a:p>
          <a:p>
            <a:endParaRPr lang="en-US" sz="4800" dirty="0"/>
          </a:p>
          <a:p>
            <a:r>
              <a:rPr lang="en-US" sz="4800" dirty="0"/>
              <a:t>__________Caption is not included with picture, diagram, </a:t>
            </a:r>
            <a:r>
              <a:rPr lang="en-US" sz="4800"/>
              <a:t>or chart</a:t>
            </a:r>
            <a:endParaRPr lang="en-US" sz="4800" dirty="0"/>
          </a:p>
          <a:p>
            <a:endParaRPr lang="en-US" sz="4800" dirty="0"/>
          </a:p>
          <a:p>
            <a:r>
              <a:rPr lang="en-US" sz="4800" dirty="0"/>
              <a:t>__________Background is wrong color</a:t>
            </a:r>
          </a:p>
          <a:p>
            <a:endParaRPr lang="en-US" sz="4800" dirty="0"/>
          </a:p>
          <a:p>
            <a:r>
              <a:rPr lang="en-US" sz="4800" dirty="0"/>
              <a:t>__________Wrong fonts are used</a:t>
            </a:r>
          </a:p>
          <a:p>
            <a:endParaRPr lang="en-US" sz="4800" dirty="0"/>
          </a:p>
          <a:p>
            <a:r>
              <a:rPr lang="en-US" sz="4800" dirty="0"/>
              <a:t>__________No logo used, or logos in wrong places</a:t>
            </a:r>
          </a:p>
          <a:p>
            <a:endParaRPr lang="en-US" sz="4800" dirty="0"/>
          </a:p>
          <a:p>
            <a:r>
              <a:rPr lang="en-US" sz="4800" dirty="0"/>
              <a:t>__________One or more sections is missing</a:t>
            </a:r>
          </a:p>
          <a:p>
            <a:endParaRPr lang="en-US" sz="4800" dirty="0"/>
          </a:p>
          <a:p>
            <a:r>
              <a:rPr lang="en-US" sz="4800" dirty="0"/>
              <a:t>__________Poster is wrong size</a:t>
            </a:r>
          </a:p>
          <a:p>
            <a:endParaRPr lang="en-US" sz="4800" dirty="0"/>
          </a:p>
          <a:p>
            <a:r>
              <a:rPr lang="en-US" sz="4800" dirty="0"/>
              <a:t>__________Secondary bullet types are the same as 1</a:t>
            </a:r>
            <a:r>
              <a:rPr lang="en-US" sz="4800" baseline="30000" dirty="0"/>
              <a:t>st</a:t>
            </a:r>
            <a:r>
              <a:rPr lang="en-US" sz="4800" dirty="0"/>
              <a:t> type</a:t>
            </a:r>
          </a:p>
          <a:p>
            <a:endParaRPr lang="en-US" sz="4800" dirty="0"/>
          </a:p>
          <a:p>
            <a:r>
              <a:rPr lang="en-US" sz="4800" dirty="0"/>
              <a:t>__________Mentor is not listed</a:t>
            </a:r>
          </a:p>
          <a:p>
            <a:endParaRPr lang="en-US" sz="4800" dirty="0"/>
          </a:p>
          <a:p>
            <a:r>
              <a:rPr lang="en-US" sz="4800" dirty="0"/>
              <a:t>__________Mentor approval not received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85330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236</TotalTime>
  <Words>618</Words>
  <Application>Microsoft Office PowerPoint</Application>
  <PresentationFormat>Custom</PresentationFormat>
  <Paragraphs>106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Thompson, Karen W</dc:creator>
  <cp:lastModifiedBy>Thompson, Karen W</cp:lastModifiedBy>
  <cp:revision>22</cp:revision>
  <cp:lastPrinted>2023-06-27T13:22:39Z</cp:lastPrinted>
  <dcterms:created xsi:type="dcterms:W3CDTF">2023-06-22T15:19:08Z</dcterms:created>
  <dcterms:modified xsi:type="dcterms:W3CDTF">2024-01-30T14:52:46Z</dcterms:modified>
</cp:coreProperties>
</file>