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82" r:id="rId2"/>
    <p:sldId id="283" r:id="rId3"/>
    <p:sldId id="285" r:id="rId4"/>
    <p:sldId id="284" r:id="rId5"/>
    <p:sldId id="286" r:id="rId6"/>
    <p:sldId id="287" r:id="rId7"/>
    <p:sldId id="306" r:id="rId8"/>
    <p:sldId id="288" r:id="rId9"/>
    <p:sldId id="303" r:id="rId10"/>
    <p:sldId id="289" r:id="rId11"/>
    <p:sldId id="290" r:id="rId12"/>
    <p:sldId id="293" r:id="rId13"/>
    <p:sldId id="304" r:id="rId14"/>
    <p:sldId id="294" r:id="rId15"/>
    <p:sldId id="295" r:id="rId16"/>
    <p:sldId id="296" r:id="rId17"/>
    <p:sldId id="297" r:id="rId18"/>
    <p:sldId id="298" r:id="rId19"/>
    <p:sldId id="302" r:id="rId20"/>
    <p:sldId id="301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D40C42-6941-41F5-836E-DC1B0F221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36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05A30EB-14C6-41F4-94A0-C5C45AB42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49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267200"/>
            <a:ext cx="4114800" cy="1143000"/>
          </a:xfrm>
        </p:spPr>
        <p:txBody>
          <a:bodyPr/>
          <a:lstStyle>
            <a:lvl1pPr>
              <a:lnSpc>
                <a:spcPct val="8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562600"/>
            <a:ext cx="8686800" cy="519113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AE79D6-7EC2-44DB-9A15-A730CAB79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7FBC3-1756-4A36-AB7F-E0E05ED2E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600200"/>
            <a:ext cx="219075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600200"/>
            <a:ext cx="641985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ACFA1-F938-47B9-A1A0-3DF4DB12D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1600200"/>
            <a:ext cx="8763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AB7EE-2F13-4BFB-A431-F5F8CD5D7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BC4CC-462E-4395-85C3-D1C71C59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6DFE7-2B52-4308-82B0-7BADB1394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590800"/>
            <a:ext cx="43053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590800"/>
            <a:ext cx="43053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6E79-FA00-4601-A512-1C78F210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C24F-2EA5-4B1E-AFF8-821C9A999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E2E5-1C28-472F-BC94-D062DD2FA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EFBB1-9BFB-424C-9586-C76138984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C0067-41C0-4AA5-902C-D6C425416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6A5D-8FF8-43D2-B509-7B344F298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6002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2590800"/>
            <a:ext cx="8763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r>
              <a:rPr lang="en-US"/>
              <a:t>Copyright May 2006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23F4F7CB-63A3-41E6-A252-00B82963F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6781800" cy="11430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Common Mistakes </a:t>
            </a:r>
            <a:br>
              <a:rPr lang="en-US" sz="3600" smtClean="0"/>
            </a:br>
            <a:r>
              <a:rPr lang="en-US" sz="3600" smtClean="0"/>
              <a:t>&amp; Audits</a:t>
            </a:r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endParaRPr lang="en-US" sz="6000" smtClean="0">
              <a:latin typeface="Times New Roman" pitchFamily="18" charset="0"/>
            </a:endParaRPr>
          </a:p>
          <a:p>
            <a:pPr algn="ctr" eaLnBrk="1" hangingPunct="1"/>
            <a:endParaRPr lang="en-US" sz="430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05/21/2014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844550"/>
          </a:xfrm>
        </p:spPr>
        <p:txBody>
          <a:bodyPr/>
          <a:lstStyle/>
          <a:p>
            <a:pPr eaLnBrk="1" hangingPunct="1"/>
            <a:r>
              <a:rPr lang="en-US" smtClean="0"/>
              <a:t>Sponsor Audits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3434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mtClean="0"/>
              <a:t>Purpose:  to evaluate trial conduct and compliance with the protocol, SOPs, GCP, and applicable regulations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mtClean="0"/>
              <a:t>A sponsor’s audit is independent and separate from routine monitoring or quality control functions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mtClean="0"/>
              <a:t>Should be done by individuals who are independent of the clinical trials/systems-regular Monitor can’t do them.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844550"/>
          </a:xfrm>
        </p:spPr>
        <p:txBody>
          <a:bodyPr/>
          <a:lstStyle/>
          <a:p>
            <a:pPr eaLnBrk="1" hangingPunct="1"/>
            <a:r>
              <a:rPr lang="en-US" smtClean="0"/>
              <a:t>FDA Audits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Purpose:  To ensure </a:t>
            </a:r>
            <a:r>
              <a:rPr lang="en-US" dirty="0" smtClean="0"/>
              <a:t>compliance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Type of Audits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Study-directed audits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Investigator-directed audits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For cause audits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Not for cause audits-routine surveillance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724400" cy="844550"/>
          </a:xfrm>
        </p:spPr>
        <p:txBody>
          <a:bodyPr/>
          <a:lstStyle/>
          <a:p>
            <a:pPr eaLnBrk="1" hangingPunct="1"/>
            <a:r>
              <a:rPr lang="en-US" sz="3000" smtClean="0"/>
              <a:t>What FDA Looks For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915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Who did what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Degree of delegation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Where study was performed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How/ where data were recorded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Drug accountability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Monitor contact &amp; follow-up letters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Data audit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FIRST binder they ask for may be correspondence!</a:t>
            </a: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dirty="0" smtClean="0"/>
              <a:t>			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724400" cy="84455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Recent FDA Findings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915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Inclusion of individuals that did not meet the inclusion criteria.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Continuing of individuals that should have been removed from the study.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Study procedure errors (not following the study roadmap)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Errors in dosing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Communication errors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dirty="0" smtClean="0"/>
              <a:t>			   </a:t>
            </a:r>
          </a:p>
        </p:txBody>
      </p:sp>
    </p:spTree>
    <p:extLst>
      <p:ext uri="{BB962C8B-B14F-4D97-AF65-F5344CB8AC3E}">
        <p14:creationId xmlns:p14="http://schemas.microsoft.com/office/powerpoint/2010/main" val="1100333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343400" cy="844550"/>
          </a:xfrm>
        </p:spPr>
        <p:txBody>
          <a:bodyPr/>
          <a:lstStyle/>
          <a:p>
            <a:pPr eaLnBrk="1" hangingPunct="1"/>
            <a:r>
              <a:rPr lang="en-US" sz="3200" smtClean="0"/>
              <a:t>What if the FDA shows up?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 eaLnBrk="1" hangingPunct="1"/>
            <a:r>
              <a:rPr lang="en-US" sz="2500" smtClean="0"/>
              <a:t>Do NOT panic!</a:t>
            </a:r>
          </a:p>
          <a:p>
            <a:pPr eaLnBrk="1" hangingPunct="1"/>
            <a:r>
              <a:rPr lang="en-US" sz="2500" smtClean="0"/>
              <a:t>Ask for their ID and Form 482</a:t>
            </a:r>
          </a:p>
          <a:p>
            <a:pPr eaLnBrk="1" hangingPunct="1"/>
            <a:r>
              <a:rPr lang="en-US" sz="2500" smtClean="0"/>
              <a:t>Give them ONLY what they specifically ask for</a:t>
            </a:r>
          </a:p>
          <a:p>
            <a:pPr eaLnBrk="1" hangingPunct="1"/>
            <a:r>
              <a:rPr lang="en-US" sz="2500" smtClean="0"/>
              <a:t>Try never to leave them alone</a:t>
            </a:r>
          </a:p>
          <a:p>
            <a:pPr eaLnBrk="1" hangingPunct="1"/>
            <a:r>
              <a:rPr lang="en-US" sz="2500" smtClean="0"/>
              <a:t>Put them in a room that has no other study materials</a:t>
            </a:r>
          </a:p>
          <a:p>
            <a:pPr eaLnBrk="1" hangingPunct="1"/>
            <a:r>
              <a:rPr lang="en-US" sz="2500" smtClean="0"/>
              <a:t>Be honest and helpful</a:t>
            </a:r>
          </a:p>
          <a:p>
            <a:pPr eaLnBrk="1" hangingPunct="1"/>
            <a:r>
              <a:rPr lang="en-US" sz="2500" smtClean="0"/>
              <a:t>Notify the Human Research Protection Office (HRPO) at TTUHSC-In advance if possible</a:t>
            </a:r>
          </a:p>
          <a:p>
            <a:pPr eaLnBrk="1" hangingPunct="1"/>
            <a:r>
              <a:rPr lang="en-US" sz="2500" smtClean="0"/>
              <a:t>Notify the study sponsor-in advance if possible</a:t>
            </a:r>
          </a:p>
          <a:p>
            <a:pPr eaLnBrk="1" hangingPunct="1"/>
            <a:endParaRPr lang="en-US" sz="25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763000" cy="844550"/>
          </a:xfrm>
        </p:spPr>
        <p:txBody>
          <a:bodyPr/>
          <a:lstStyle/>
          <a:p>
            <a:pPr eaLnBrk="1" hangingPunct="1"/>
            <a:r>
              <a:rPr lang="en-US" smtClean="0"/>
              <a:t>FDA Audits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/>
              <a:t>FDA 482-Notice of Inspection (they’re coming)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FDA 483-Audit findings (BAD! Issued if they note some kind of problem, you may or may not get a warning (action) letter with it)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Establishment Inspection Report (EIR). This is an overall report of their visit-you’ll always get this.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Action Letters: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500" smtClean="0"/>
              <a:t>			NAI-No Action Indicated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500" smtClean="0"/>
              <a:t>			VAI-Voluntary action indicated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500" smtClean="0"/>
              <a:t>			OAI-Other action indicated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/>
              <a:t>			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2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/>
              <a:t>				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3434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The Corrective Action Plan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2133600"/>
            <a:ext cx="8334375" cy="4114800"/>
          </a:xfrm>
        </p:spPr>
        <p:txBody>
          <a:bodyPr/>
          <a:lstStyle/>
          <a:p>
            <a:pPr eaLnBrk="1" hangingPunct="1"/>
            <a:r>
              <a:rPr lang="en-US" smtClean="0"/>
              <a:t>PI MUST take responsibility</a:t>
            </a:r>
          </a:p>
          <a:p>
            <a:pPr lvl="1" eaLnBrk="1" hangingPunct="1"/>
            <a:r>
              <a:rPr lang="en-US" smtClean="0"/>
              <a:t>Do not play the Pass the Blame Game!</a:t>
            </a:r>
          </a:p>
          <a:p>
            <a:pPr eaLnBrk="1" hangingPunct="1"/>
            <a:r>
              <a:rPr lang="en-US" smtClean="0"/>
              <a:t>Address each issue directly </a:t>
            </a:r>
          </a:p>
          <a:p>
            <a:pPr eaLnBrk="1" hangingPunct="1"/>
            <a:r>
              <a:rPr lang="en-US" smtClean="0"/>
              <a:t>Enlist the help of your sponsor and local compliance team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4572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FDA Regulatory Sanctions	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9038" y="2362200"/>
            <a:ext cx="6613525" cy="3503613"/>
          </a:xfrm>
        </p:spPr>
        <p:txBody>
          <a:bodyPr/>
          <a:lstStyle/>
          <a:p>
            <a:pPr eaLnBrk="1" hangingPunct="1"/>
            <a:r>
              <a:rPr lang="en-US" smtClean="0"/>
              <a:t>Formal disqualification</a:t>
            </a:r>
          </a:p>
          <a:p>
            <a:pPr eaLnBrk="1" hangingPunct="1"/>
            <a:r>
              <a:rPr lang="en-US" smtClean="0"/>
              <a:t>Clinical hold</a:t>
            </a:r>
          </a:p>
          <a:p>
            <a:pPr eaLnBrk="1" hangingPunct="1"/>
            <a:r>
              <a:rPr lang="en-US" smtClean="0"/>
              <a:t>Voluntary restrictions</a:t>
            </a:r>
          </a:p>
          <a:p>
            <a:pPr eaLnBrk="1" hangingPunct="1"/>
            <a:r>
              <a:rPr lang="en-US" smtClean="0"/>
              <a:t>Criminal prosecution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5720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Long-term consequences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343400"/>
          </a:xfrm>
        </p:spPr>
        <p:txBody>
          <a:bodyPr/>
          <a:lstStyle/>
          <a:p>
            <a:pPr eaLnBrk="1" hangingPunct="1"/>
            <a:r>
              <a:rPr lang="en-US" sz="2800" smtClean="0"/>
              <a:t>Audit results are publicly accessible on the FDA website</a:t>
            </a:r>
          </a:p>
          <a:p>
            <a:pPr eaLnBrk="1" hangingPunct="1"/>
            <a:r>
              <a:rPr lang="en-US" sz="2800" smtClean="0"/>
              <a:t>Only bad conduct makes the news-front page</a:t>
            </a:r>
          </a:p>
          <a:p>
            <a:pPr eaLnBrk="1" hangingPunct="1"/>
            <a:r>
              <a:rPr lang="en-US" sz="2800" smtClean="0"/>
              <a:t>Most pre-study questionnaires from sponsors ask if you’ve ever been audited, received a 483.  If you have they want a copy.</a:t>
            </a:r>
          </a:p>
          <a:p>
            <a:pPr eaLnBrk="1" hangingPunct="1"/>
            <a:r>
              <a:rPr lang="en-US" sz="2800" smtClean="0"/>
              <a:t>Effects your reputation in the clinical research arena</a:t>
            </a:r>
          </a:p>
          <a:p>
            <a:pPr lvl="1" eaLnBrk="1" hangingPunct="1"/>
            <a:r>
              <a:rPr lang="en-US" sz="2400" smtClean="0"/>
              <a:t>Your commitment &amp; ethics may be questioned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4419600" cy="990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Points to Remember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Audit Findings/Common Mistakes – The Informed Consent is most commonly cited in research litigation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PI is </a:t>
            </a:r>
            <a:r>
              <a:rPr lang="en-US" sz="2800" u="sng" dirty="0" smtClean="0"/>
              <a:t>always</a:t>
            </a:r>
            <a:r>
              <a:rPr lang="en-US" sz="2800" dirty="0" smtClean="0"/>
              <a:t> responsible for </a:t>
            </a:r>
            <a:r>
              <a:rPr lang="en-US" sz="2800" u="sng" dirty="0" smtClean="0"/>
              <a:t>all</a:t>
            </a:r>
            <a:r>
              <a:rPr lang="en-US" sz="2800" dirty="0" smtClean="0"/>
              <a:t> study activity and for </a:t>
            </a:r>
            <a:r>
              <a:rPr lang="en-US" sz="2800" u="sng" dirty="0" smtClean="0"/>
              <a:t>all</a:t>
            </a:r>
            <a:r>
              <a:rPr lang="en-US" sz="2800" dirty="0" smtClean="0"/>
              <a:t> personnel performance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Keep the IRB informed of all study changes and updates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-228600" y="1600200"/>
          <a:ext cx="9372600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3" imgW="6667500" imgH="2924251" progId="Excel.Chart.8">
                  <p:embed/>
                </p:oleObj>
              </mc:Choice>
              <mc:Fallback>
                <p:oleObj name="Chart" r:id="rId3" imgW="6667500" imgH="2924251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1600200"/>
                        <a:ext cx="9372600" cy="395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4191000" cy="1283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latin typeface="+mj-lt"/>
              </a:rPr>
              <a:t>Summary of audit findings by category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895600"/>
            <a:ext cx="8153400" cy="2667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900" smtClean="0">
                <a:latin typeface="Times New Roman" pitchFamily="18" charset="0"/>
              </a:rPr>
              <a:t>QUESTIONS?</a:t>
            </a:r>
            <a:endParaRPr lang="en-US" sz="25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4419600" cy="844550"/>
          </a:xfrm>
        </p:spPr>
        <p:txBody>
          <a:bodyPr/>
          <a:lstStyle/>
          <a:p>
            <a:pPr eaLnBrk="1" hangingPunct="1"/>
            <a:r>
              <a:rPr lang="en-US" sz="3200" smtClean="0"/>
              <a:t>Common Mistakes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300" smtClean="0"/>
              <a:t>Delegating responsibility rather than authority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smtClean="0"/>
              <a:t>The PI is always responsible for all study activity and for all personnel performance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3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300" i="1" smtClean="0">
                <a:solidFill>
                  <a:schemeClr val="tx2"/>
                </a:solidFill>
              </a:rPr>
              <a:t>Lesson to be learned….PI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300" i="1" smtClean="0">
                <a:solidFill>
                  <a:schemeClr val="tx2"/>
                </a:solidFill>
              </a:rPr>
              <a:t>Pick your sub-investigators and coordinators carefully!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4343400" cy="909638"/>
          </a:xfrm>
        </p:spPr>
        <p:txBody>
          <a:bodyPr/>
          <a:lstStyle/>
          <a:p>
            <a:pPr eaLnBrk="1" hangingPunct="1"/>
            <a:r>
              <a:rPr lang="en-US" sz="3200" smtClean="0"/>
              <a:t>Common Mistakes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267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Informed Consent</a:t>
            </a:r>
          </a:p>
          <a:p>
            <a:pPr eaLnBrk="1" hangingPunct="1">
              <a:buFontTx/>
              <a:buNone/>
            </a:pPr>
            <a:r>
              <a:rPr lang="en-US" smtClean="0"/>
              <a:t>		This is the Achilles heel of research and 	is the most commonly cited in litigation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4648200" cy="844550"/>
          </a:xfrm>
        </p:spPr>
        <p:txBody>
          <a:bodyPr/>
          <a:lstStyle/>
          <a:p>
            <a:pPr eaLnBrk="1" hangingPunct="1"/>
            <a:r>
              <a:rPr lang="en-US" sz="3200" smtClean="0"/>
              <a:t>Common Mistakes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763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Not keeping the IRB informed of study changes and updates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rgbClr val="FFFF66"/>
                </a:solidFill>
              </a:rPr>
              <a:t>   </a:t>
            </a:r>
            <a:r>
              <a:rPr lang="en-US" i="1" smtClean="0">
                <a:solidFill>
                  <a:srgbClr val="3366FF"/>
                </a:solidFill>
              </a:rPr>
              <a:t>Especially in sponsored research we have a sponsor that continually monitors study activity- it is a common mistake to notify the sponsor of problems and forget to notify the IRB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4648200" cy="8445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Common TTUHSC Audit Findings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Discrepancies in executed Informed Consent Documents, such 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/>
              <a:t>Person signing as PI/Authorized Representative is not authorized to 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/>
              <a:t>PI/Authorized Representative fails to 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/>
              <a:t>PI/Authorized Representative signature date different than Subject signature </a:t>
            </a:r>
            <a:r>
              <a:rPr lang="en-US" sz="2700" dirty="0" smtClean="0"/>
              <a:t>date</a:t>
            </a:r>
            <a:endParaRPr lang="en-US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/>
              <a:t>Most recent IRB-approved Informed Consent Document not utilized (old form is used)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4648200" cy="8445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Common TTUHSC Audit Findings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sz="27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30267"/>
            <a:ext cx="8458200" cy="296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66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4495800" cy="8445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Common TTUHSC Audit Findings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Serious Adverse Events not reported to the IRB promptly (for example, SAE reporting to the IRB done months later at the request of the sponsor)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No source documentation available to verify that the subjects received a copy of the Informed Consent Document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Signed original Informed Consent Documents not consistently stored in the same location (for example, a majority of originals are found in the individual subject binders and a few originals are found in the medical record)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Investigators and/or research staff lacking TTUHSC human research protection training and/or HIPAA for Researchers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Failure to submit amendments to the IRB regarding protocol modifications or changes in investigators and research staff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2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4495800" cy="8445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Common TTUHSC Audit Findings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dirty="0"/>
              <a:t>S</a:t>
            </a:r>
            <a:r>
              <a:rPr lang="en-US" sz="2200" dirty="0" smtClean="0"/>
              <a:t>ubject reimbursement procedures.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Non-research staff involved in the research process.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71170746"/>
      </p:ext>
    </p:extLst>
  </p:cSld>
  <p:clrMapOvr>
    <a:masterClrMapping/>
  </p:clrMapOvr>
</p:sld>
</file>

<file path=ppt/theme/theme1.xml><?xml version="1.0" encoding="utf-8"?>
<a:theme xmlns:a="http://schemas.openxmlformats.org/drawingml/2006/main" name="Trust design template">
  <a:themeElements>
    <a:clrScheme name="Trust design template 14">
      <a:dk1>
        <a:srgbClr val="000000"/>
      </a:dk1>
      <a:lt1>
        <a:srgbClr val="EFE8B5"/>
      </a:lt1>
      <a:dk2>
        <a:srgbClr val="990033"/>
      </a:dk2>
      <a:lt2>
        <a:srgbClr val="777777"/>
      </a:lt2>
      <a:accent1>
        <a:srgbClr val="E6E5CA"/>
      </a:accent1>
      <a:accent2>
        <a:srgbClr val="C6BA44"/>
      </a:accent2>
      <a:accent3>
        <a:srgbClr val="F6F2D7"/>
      </a:accent3>
      <a:accent4>
        <a:srgbClr val="000000"/>
      </a:accent4>
      <a:accent5>
        <a:srgbClr val="F0F0E1"/>
      </a:accent5>
      <a:accent6>
        <a:srgbClr val="B3A83D"/>
      </a:accent6>
      <a:hlink>
        <a:srgbClr val="CC4630"/>
      </a:hlink>
      <a:folHlink>
        <a:srgbClr val="FF9900"/>
      </a:folHlink>
    </a:clrScheme>
    <a:fontScheme name="Trus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ust design template 1">
        <a:dk1>
          <a:srgbClr val="000000"/>
        </a:dk1>
        <a:lt1>
          <a:srgbClr val="EFE8B5"/>
        </a:lt1>
        <a:dk2>
          <a:srgbClr val="000000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F6F2D7"/>
        </a:accent3>
        <a:accent4>
          <a:srgbClr val="000000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3">
        <a:dk1>
          <a:srgbClr val="666633"/>
        </a:dk1>
        <a:lt1>
          <a:srgbClr val="FFFFFF"/>
        </a:lt1>
        <a:dk2>
          <a:srgbClr val="000000"/>
        </a:dk2>
        <a:lt2>
          <a:srgbClr val="808080"/>
        </a:lt2>
        <a:accent1>
          <a:srgbClr val="DDE5B9"/>
        </a:accent1>
        <a:accent2>
          <a:srgbClr val="333399"/>
        </a:accent2>
        <a:accent3>
          <a:srgbClr val="FFFFFF"/>
        </a:accent3>
        <a:accent4>
          <a:srgbClr val="56562A"/>
        </a:accent4>
        <a:accent5>
          <a:srgbClr val="EBF0D9"/>
        </a:accent5>
        <a:accent6>
          <a:srgbClr val="2D2D8A"/>
        </a:accent6>
        <a:hlink>
          <a:srgbClr val="8F9212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4">
        <a:dk1>
          <a:srgbClr val="4A4925"/>
        </a:dk1>
        <a:lt1>
          <a:srgbClr val="53554B"/>
        </a:lt1>
        <a:dk2>
          <a:srgbClr val="D1D1CB"/>
        </a:dk2>
        <a:lt2>
          <a:srgbClr val="655F21"/>
        </a:lt2>
        <a:accent1>
          <a:srgbClr val="909082"/>
        </a:accent1>
        <a:accent2>
          <a:srgbClr val="809EA8"/>
        </a:accent2>
        <a:accent3>
          <a:srgbClr val="B3B4B1"/>
        </a:accent3>
        <a:accent4>
          <a:srgbClr val="3E3D1E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5">
        <a:dk1>
          <a:srgbClr val="000000"/>
        </a:dk1>
        <a:lt1>
          <a:srgbClr val="F3F7DD"/>
        </a:lt1>
        <a:dk2>
          <a:srgbClr val="000000"/>
        </a:dk2>
        <a:lt2>
          <a:srgbClr val="969696"/>
        </a:lt2>
        <a:accent1>
          <a:srgbClr val="F1E3A7"/>
        </a:accent1>
        <a:accent2>
          <a:srgbClr val="B0BB47"/>
        </a:accent2>
        <a:accent3>
          <a:srgbClr val="F8FAEB"/>
        </a:accent3>
        <a:accent4>
          <a:srgbClr val="000000"/>
        </a:accent4>
        <a:accent5>
          <a:srgbClr val="F7EFD0"/>
        </a:accent5>
        <a:accent6>
          <a:srgbClr val="9FA93F"/>
        </a:accent6>
        <a:hlink>
          <a:srgbClr val="0094CC"/>
        </a:hlink>
        <a:folHlink>
          <a:srgbClr val="83921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DEC97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ECE1B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7">
        <a:dk1>
          <a:srgbClr val="484600"/>
        </a:dk1>
        <a:lt1>
          <a:srgbClr val="C5AE6D"/>
        </a:lt1>
        <a:dk2>
          <a:srgbClr val="DFC08D"/>
        </a:dk2>
        <a:lt2>
          <a:srgbClr val="2D2015"/>
        </a:lt2>
        <a:accent1>
          <a:srgbClr val="A1A075"/>
        </a:accent1>
        <a:accent2>
          <a:srgbClr val="8F5F2F"/>
        </a:accent2>
        <a:accent3>
          <a:srgbClr val="DFD3BA"/>
        </a:accent3>
        <a:accent4>
          <a:srgbClr val="3C3A00"/>
        </a:accent4>
        <a:accent5>
          <a:srgbClr val="CDCDBD"/>
        </a:accent5>
        <a:accent6>
          <a:srgbClr val="81552A"/>
        </a:accent6>
        <a:hlink>
          <a:srgbClr val="F0D300"/>
        </a:hlink>
        <a:folHlink>
          <a:srgbClr val="4242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8">
        <a:dk1>
          <a:srgbClr val="C3CD85"/>
        </a:dk1>
        <a:lt1>
          <a:srgbClr val="DCCD5E"/>
        </a:lt1>
        <a:dk2>
          <a:srgbClr val="800000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EBE3B6"/>
        </a:accent3>
        <a:accent4>
          <a:srgbClr val="A6AF71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9">
        <a:dk1>
          <a:srgbClr val="C0BE7C"/>
        </a:dk1>
        <a:lt1>
          <a:srgbClr val="39381D"/>
        </a:lt1>
        <a:dk2>
          <a:srgbClr val="333300"/>
        </a:dk2>
        <a:lt2>
          <a:srgbClr val="663300"/>
        </a:lt2>
        <a:accent1>
          <a:srgbClr val="ADAC75"/>
        </a:accent1>
        <a:accent2>
          <a:srgbClr val="468A4B"/>
        </a:accent2>
        <a:accent3>
          <a:srgbClr val="ADADAA"/>
        </a:accent3>
        <a:accent4>
          <a:srgbClr val="2F2E17"/>
        </a:accent4>
        <a:accent5>
          <a:srgbClr val="D3D2BD"/>
        </a:accent5>
        <a:accent6>
          <a:srgbClr val="3F7D43"/>
        </a:accent6>
        <a:hlink>
          <a:srgbClr val="E8EFC9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 design template 10">
        <a:dk1>
          <a:srgbClr val="003366"/>
        </a:dk1>
        <a:lt1>
          <a:srgbClr val="808000"/>
        </a:lt1>
        <a:dk2>
          <a:srgbClr val="336600"/>
        </a:dk2>
        <a:lt2>
          <a:srgbClr val="6A5814"/>
        </a:lt2>
        <a:accent1>
          <a:srgbClr val="CCC692"/>
        </a:accent1>
        <a:accent2>
          <a:srgbClr val="949B01"/>
        </a:accent2>
        <a:accent3>
          <a:srgbClr val="ADB8AA"/>
        </a:accent3>
        <a:accent4>
          <a:srgbClr val="6C6C00"/>
        </a:accent4>
        <a:accent5>
          <a:srgbClr val="E2DFC7"/>
        </a:accent5>
        <a:accent6>
          <a:srgbClr val="868C01"/>
        </a:accent6>
        <a:hlink>
          <a:srgbClr val="E5F0B8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 design template 11">
        <a:dk1>
          <a:srgbClr val="333333"/>
        </a:dk1>
        <a:lt1>
          <a:srgbClr val="DBCCBD"/>
        </a:lt1>
        <a:dk2>
          <a:srgbClr val="800000"/>
        </a:dk2>
        <a:lt2>
          <a:srgbClr val="3E3E5C"/>
        </a:lt2>
        <a:accent1>
          <a:srgbClr val="B7997B"/>
        </a:accent1>
        <a:accent2>
          <a:srgbClr val="6666FF"/>
        </a:accent2>
        <a:accent3>
          <a:srgbClr val="EAE2DB"/>
        </a:accent3>
        <a:accent4>
          <a:srgbClr val="2A2A2A"/>
        </a:accent4>
        <a:accent5>
          <a:srgbClr val="D8CABF"/>
        </a:accent5>
        <a:accent6>
          <a:srgbClr val="5C5CE7"/>
        </a:accent6>
        <a:hlink>
          <a:srgbClr val="B5B575"/>
        </a:hlink>
        <a:folHlink>
          <a:srgbClr val="FFE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12">
        <a:dk1>
          <a:srgbClr val="003366"/>
        </a:dk1>
        <a:lt1>
          <a:srgbClr val="565400"/>
        </a:lt1>
        <a:dk2>
          <a:srgbClr val="993300"/>
        </a:dk2>
        <a:lt2>
          <a:srgbClr val="414C24"/>
        </a:lt2>
        <a:accent1>
          <a:srgbClr val="CCC692"/>
        </a:accent1>
        <a:accent2>
          <a:srgbClr val="949B01"/>
        </a:accent2>
        <a:accent3>
          <a:srgbClr val="CAADAA"/>
        </a:accent3>
        <a:accent4>
          <a:srgbClr val="484600"/>
        </a:accent4>
        <a:accent5>
          <a:srgbClr val="E2DFC7"/>
        </a:accent5>
        <a:accent6>
          <a:srgbClr val="868C01"/>
        </a:accent6>
        <a:hlink>
          <a:srgbClr val="E5F0B8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 design template 13">
        <a:dk1>
          <a:srgbClr val="000000"/>
        </a:dk1>
        <a:lt1>
          <a:srgbClr val="EFE8B5"/>
        </a:lt1>
        <a:dk2>
          <a:srgbClr val="A50021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F6F2D7"/>
        </a:accent3>
        <a:accent4>
          <a:srgbClr val="000000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14">
        <a:dk1>
          <a:srgbClr val="000000"/>
        </a:dk1>
        <a:lt1>
          <a:srgbClr val="EFE8B5"/>
        </a:lt1>
        <a:dk2>
          <a:srgbClr val="990033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F6F2D7"/>
        </a:accent3>
        <a:accent4>
          <a:srgbClr val="000000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Trust design template</Template>
  <TotalTime>191</TotalTime>
  <Words>674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Trust design template</vt:lpstr>
      <vt:lpstr>Chart</vt:lpstr>
      <vt:lpstr>Common Mistakes  &amp; Audits</vt:lpstr>
      <vt:lpstr>PowerPoint Presentation</vt:lpstr>
      <vt:lpstr>Common Mistakes</vt:lpstr>
      <vt:lpstr>Common Mistakes</vt:lpstr>
      <vt:lpstr>Common Mistakes</vt:lpstr>
      <vt:lpstr>Common TTUHSC Audit Findings</vt:lpstr>
      <vt:lpstr>Common TTUHSC Audit Findings</vt:lpstr>
      <vt:lpstr>Common TTUHSC Audit Findings</vt:lpstr>
      <vt:lpstr>Common TTUHSC Audit Findings</vt:lpstr>
      <vt:lpstr>Sponsor Audits</vt:lpstr>
      <vt:lpstr>FDA Audits</vt:lpstr>
      <vt:lpstr>What FDA Looks For</vt:lpstr>
      <vt:lpstr>Recent FDA Findings</vt:lpstr>
      <vt:lpstr>What if the FDA shows up?</vt:lpstr>
      <vt:lpstr>FDA Audits</vt:lpstr>
      <vt:lpstr>The Corrective Action Plan</vt:lpstr>
      <vt:lpstr>FDA Regulatory Sanctions </vt:lpstr>
      <vt:lpstr>Long-term consequences</vt:lpstr>
      <vt:lpstr>Points to Remember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Clinical Research</dc:title>
  <dc:creator>Cathy Lovett</dc:creator>
  <cp:lastModifiedBy>Copeland, Chadley</cp:lastModifiedBy>
  <cp:revision>24</cp:revision>
  <dcterms:created xsi:type="dcterms:W3CDTF">2006-05-19T19:30:05Z</dcterms:created>
  <dcterms:modified xsi:type="dcterms:W3CDTF">2014-05-13T16:28:51Z</dcterms:modified>
</cp:coreProperties>
</file>