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5" r:id="rId3"/>
    <p:sldId id="269" r:id="rId4"/>
    <p:sldId id="270" r:id="rId5"/>
    <p:sldId id="271" r:id="rId6"/>
    <p:sldId id="257" r:id="rId7"/>
    <p:sldId id="258" r:id="rId8"/>
    <p:sldId id="267" r:id="rId9"/>
    <p:sldId id="260" r:id="rId10"/>
    <p:sldId id="275" r:id="rId11"/>
    <p:sldId id="259" r:id="rId12"/>
    <p:sldId id="272" r:id="rId13"/>
    <p:sldId id="273" r:id="rId14"/>
    <p:sldId id="266" r:id="rId15"/>
    <p:sldId id="261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reman, Sheila M" initials="FS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B5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9" d="100"/>
          <a:sy n="89" d="100"/>
        </p:scale>
        <p:origin x="-12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32DBC-8B86-404B-97C8-145012355AD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42C3A-0AB8-49ED-9103-89D3EB3D7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9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42C3A-0AB8-49ED-9103-89D3EB3D78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1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C8361-CECA-4168-BA47-7F16B89E7EC1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F1FEC-87CE-451A-BBBA-2F7D50336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9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2FF3-AD63-48F7-80FC-66A912B54B80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62F7E-7871-4382-B969-0A2280E1D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2366"/>
      </p:ext>
    </p:extLst>
  </p:cSld>
  <p:clrMapOvr>
    <a:masterClrMapping/>
  </p:clrMapOvr>
  <p:transition advTm="1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58879-00FD-477D-BC36-FC1DA1B2A599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60529-10F8-4D04-83F1-495AD66C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80332"/>
      </p:ext>
    </p:extLst>
  </p:cSld>
  <p:clrMapOvr>
    <a:masterClrMapping/>
  </p:clrMapOvr>
  <p:transition advTm="1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EDAEF5-5178-4D75-9784-6B6AEDEFECB7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0E45EF0-0AC1-453A-BC30-13243A2FD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90797"/>
      </p:ext>
    </p:extLst>
  </p:cSld>
  <p:clrMapOvr>
    <a:masterClrMapping/>
  </p:clrMapOvr>
  <p:transition advTm="1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C29F9-CBDB-47B4-8DF7-A08BA4B0C8ED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1A90D-18A0-4FA8-B177-274B29BB9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79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A7175-4027-4D48-A85D-1183503783EE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86A8E-B20F-4F04-89ED-4495E8804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0649"/>
      </p:ext>
    </p:extLst>
  </p:cSld>
  <p:clrMapOvr>
    <a:masterClrMapping/>
  </p:clrMapOvr>
  <p:transition advTm="1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7659A-EDBD-43F7-882A-6A1475B8D68B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11B6D-8145-4E5B-B5E3-F30FAF2FD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86887"/>
      </p:ext>
    </p:extLst>
  </p:cSld>
  <p:clrMapOvr>
    <a:masterClrMapping/>
  </p:clrMapOvr>
  <p:transition advTm="1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98F4F9-D2D3-4708-BE4B-FBE30B88C1E7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E70D8B-F54F-4F78-8594-4E48E7EC8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56339"/>
      </p:ext>
    </p:extLst>
  </p:cSld>
  <p:clrMapOvr>
    <a:masterClrMapping/>
  </p:clrMapOvr>
  <p:transition advTm="1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AB1FA-88C0-47F8-9D7A-71E252081515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BC99F-89ED-4D03-B80C-89DF1F864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2182"/>
      </p:ext>
    </p:extLst>
  </p:cSld>
  <p:clrMapOvr>
    <a:masterClrMapping/>
  </p:clrMapOvr>
  <p:transition advTm="1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2B076B-F737-4786-AC97-8AAEF89BBE9E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C3FD22-841A-4AB6-B0D4-94CD90A6F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77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40B0303-9DC3-4944-A59A-3956A1C803F6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043769-F118-43DF-8822-A2E5CF001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52553"/>
      </p:ext>
    </p:extLst>
  </p:cSld>
  <p:clrMapOvr>
    <a:masterClrMapping/>
  </p:clrMapOvr>
  <p:transition advTm="1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F43E07-8893-4EFE-8F90-0E6D5F370251}" type="datetimeFigureOut">
              <a:rPr lang="en-US"/>
              <a:pPr>
                <a:defRPr/>
              </a:pPr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2EF7E4D-707C-44AB-A4D8-3CE6607B9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797" r:id="rId4"/>
    <p:sldLayoutId id="2147483798" r:id="rId5"/>
    <p:sldLayoutId id="2147483805" r:id="rId6"/>
    <p:sldLayoutId id="2147483799" r:id="rId7"/>
    <p:sldLayoutId id="2147483806" r:id="rId8"/>
    <p:sldLayoutId id="2147483807" r:id="rId9"/>
    <p:sldLayoutId id="2147483800" r:id="rId10"/>
    <p:sldLayoutId id="2147483801" r:id="rId11"/>
  </p:sldLayoutIdLst>
  <p:transition advTm="1000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tificamerican.com/article.cfm?id=conflict-of-interest-disclosure" TargetMode="External"/><Relationship Id="rId7" Type="http://schemas.openxmlformats.org/officeDocument/2006/relationships/hyperlink" Target="http://www.accessdata.fda.gov/scripts/cdrh/cfdocs/cfcfr/CFRSearch.cfm?CFRPart=54&amp;showFR=1" TargetMode="External"/><Relationship Id="rId2" Type="http://schemas.openxmlformats.org/officeDocument/2006/relationships/hyperlink" Target="http://www.sskrplaw.com/lawyer-attorney-148238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tuhsc.edu/hsc/op/op73/op7309.pdf" TargetMode="External"/><Relationship Id="rId5" Type="http://schemas.openxmlformats.org/officeDocument/2006/relationships/hyperlink" Target="http://www.nature.com/nature/journal/v483/n7387/full/483005a.html" TargetMode="External"/><Relationship Id="rId4" Type="http://schemas.openxmlformats.org/officeDocument/2006/relationships/hyperlink" Target="http://projects.propublica.org/docdolla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ational_Institutes_of_Health" TargetMode="External"/><Relationship Id="rId3" Type="http://schemas.openxmlformats.org/officeDocument/2006/relationships/hyperlink" Target="http://en.wikipedia.org/wiki/Agency_for_Toxic_Substances_and_Disease_Registry" TargetMode="External"/><Relationship Id="rId7" Type="http://schemas.openxmlformats.org/officeDocument/2006/relationships/hyperlink" Target="http://en.wikipedia.org/wiki/Indian_Health_Service" TargetMode="External"/><Relationship Id="rId2" Type="http://schemas.openxmlformats.org/officeDocument/2006/relationships/hyperlink" Target="http://en.wikipedia.org/wiki/Agency_for_Healthcare_Research_and_Qual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Health_Resources_and_Services_Administration" TargetMode="External"/><Relationship Id="rId5" Type="http://schemas.openxmlformats.org/officeDocument/2006/relationships/hyperlink" Target="http://en.wikipedia.org/wiki/Food_and_Drug_Administration" TargetMode="External"/><Relationship Id="rId4" Type="http://schemas.openxmlformats.org/officeDocument/2006/relationships/hyperlink" Target="http://en.wikipedia.org/wiki/Centers_for_Disease_Control_and_Prevention" TargetMode="External"/><Relationship Id="rId9" Type="http://schemas.openxmlformats.org/officeDocument/2006/relationships/hyperlink" Target="http://en.wikipedia.org/wiki/Substance_Abuse_and_Mental_Health_Services_Administr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6172200" cy="3733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Financial Conflicts of Interest in Research</a:t>
            </a:r>
            <a:endParaRPr lang="en-US" sz="40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smtClean="0"/>
              <a:t>Beth Taraban</a:t>
            </a:r>
          </a:p>
          <a:p>
            <a:pPr eaLnBrk="1" hangingPunct="1"/>
            <a:r>
              <a:rPr lang="en-US" smtClean="0"/>
              <a:t>Director</a:t>
            </a:r>
          </a:p>
          <a:p>
            <a:pPr eaLnBrk="1" hangingPunct="1"/>
            <a:r>
              <a:rPr lang="en-US" smtClean="0"/>
              <a:t>TTUHSC Research Integrity Office 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TTUHSC-Specific Policy on Training 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153400" cy="5410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“For investigators and study coordinators conducting non-exempt research with human subjects, regardless of funding, training is required. </a:t>
            </a:r>
            <a:r>
              <a:rPr lang="en-US" sz="2800" dirty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rgbClr val="FF0000"/>
                </a:solidFill>
              </a:rPr>
              <a:t>ew research proposals submitted without up-to-date conflict of interest training may not receive final approval by the TTUHSC IRBs.”</a:t>
            </a:r>
          </a:p>
          <a:p>
            <a:pPr marL="0" indent="0">
              <a:buFont typeface="Wingdings" pitchFamily="2" charset="2"/>
              <a:buNone/>
            </a:pPr>
            <a:r>
              <a:rPr lang="en-US" i="1" dirty="0" smtClean="0"/>
              <a:t>HSC OP 73.09 Section 4b(3)</a:t>
            </a:r>
          </a:p>
          <a:p>
            <a:pPr marL="0" indent="0">
              <a:buFont typeface="Wingdings" pitchFamily="2" charset="2"/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b="1" dirty="0" smtClean="0"/>
              <a:t>TTUHSC uses the CITI online COI training modules</a:t>
            </a:r>
            <a:r>
              <a:rPr lang="en-US" dirty="0" smtClean="0"/>
              <a:t>.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Investigator responsibilities-Disclosure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800" i="1" dirty="0" smtClean="0"/>
              <a:t>Significant Financial Interests </a:t>
            </a:r>
            <a:r>
              <a:rPr lang="en-US" sz="2800" dirty="0" smtClean="0"/>
              <a:t>that must be disclosed)</a:t>
            </a:r>
            <a:r>
              <a:rPr lang="en-US" b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/>
              <a:t>  </a:t>
            </a:r>
            <a:r>
              <a:rPr lang="en-US" sz="2600" b="1" dirty="0" smtClean="0">
                <a:solidFill>
                  <a:srgbClr val="00B0F0"/>
                </a:solidFill>
              </a:rPr>
              <a:t>Income:</a:t>
            </a:r>
            <a:r>
              <a:rPr lang="en-US" sz="2600" b="1" dirty="0" smtClean="0"/>
              <a:t> </a:t>
            </a:r>
            <a:r>
              <a:rPr lang="en-US" sz="2600" dirty="0" smtClean="0"/>
              <a:t>Any salary, consulting fees, honoraria, paid authorship, royalties, stocks, stock options, etc. received from a public entity (other than employer) if, when aggregated </a:t>
            </a:r>
            <a:r>
              <a:rPr lang="en-US" sz="2600" u="sng" dirty="0" smtClean="0"/>
              <a:t>exceed $5K in the past 12 months</a:t>
            </a:r>
            <a:r>
              <a:rPr lang="en-US" sz="26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/>
              <a:t> Any payment from a non-public entity that </a:t>
            </a:r>
            <a:r>
              <a:rPr lang="en-US" sz="2600" u="sng" dirty="0" smtClean="0"/>
              <a:t>exceeded $5K in the past 12 months.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Required Disclosures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Equity: </a:t>
            </a:r>
            <a:r>
              <a:rPr lang="en-US" dirty="0" smtClean="0"/>
              <a:t>Any amount of equity (stock, stock options, ownership interest ) in a non-publicly traded company, even if value of the equity is unknown. </a:t>
            </a:r>
          </a:p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b="1" dirty="0" smtClean="0">
                <a:solidFill>
                  <a:srgbClr val="00B050"/>
                </a:solidFill>
              </a:rPr>
              <a:t>Intellectual </a:t>
            </a:r>
            <a:r>
              <a:rPr lang="en-US" b="1" dirty="0">
                <a:solidFill>
                  <a:srgbClr val="00B050"/>
                </a:solidFill>
              </a:rPr>
              <a:t>property </a:t>
            </a:r>
            <a:r>
              <a:rPr lang="en-US" dirty="0"/>
              <a:t>rights and interests </a:t>
            </a:r>
            <a:r>
              <a:rPr lang="en-US" u="sng" dirty="0" smtClean="0"/>
              <a:t>upon receipt </a:t>
            </a:r>
            <a:r>
              <a:rPr lang="en-US" u="sng" dirty="0"/>
              <a:t>of income related to those rights.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Sponsored Travel</a:t>
            </a:r>
            <a:r>
              <a:rPr lang="en-US" dirty="0" smtClean="0">
                <a:solidFill>
                  <a:srgbClr val="7030A0"/>
                </a:solidFill>
              </a:rPr>
              <a:t>: </a:t>
            </a:r>
            <a:r>
              <a:rPr lang="en-US" u="sng" dirty="0" smtClean="0"/>
              <a:t>Any </a:t>
            </a:r>
            <a:r>
              <a:rPr lang="en-US" u="sng" dirty="0"/>
              <a:t>reimbursed or sponsored travel related to institutional responsibilities </a:t>
            </a:r>
            <a:r>
              <a:rPr lang="en-US" dirty="0"/>
              <a:t>(except travel paid by </a:t>
            </a:r>
            <a:r>
              <a:rPr lang="en-US" dirty="0" smtClean="0"/>
              <a:t>a government agency or institute of higher </a:t>
            </a:r>
            <a:r>
              <a:rPr lang="en-US" dirty="0" err="1" smtClean="0"/>
              <a:t>ed</a:t>
            </a:r>
            <a:r>
              <a:rPr lang="en-US" dirty="0" smtClean="0"/>
              <a:t>). </a:t>
            </a:r>
            <a:r>
              <a:rPr lang="en-US" sz="1800" i="1" dirty="0" smtClean="0"/>
              <a:t>(NIH has already allowed a bit of wiggle room on this)  </a:t>
            </a:r>
            <a:endParaRPr lang="en-US" sz="18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ISN’T A SFI?  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Money your employer pays you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Intellectual property rights assigned to the institution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Mutual funds or retirement accounts where you don’t control how the $$ are invested</a:t>
            </a:r>
          </a:p>
          <a:p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Honoraria from a government agency(lecturing or peer review at a state university)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Money from doing work for a government agency (NIH/NSF review panels)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Investigator/Institutional Responsibilities: Conflict management plan</a:t>
            </a:r>
            <a:endParaRPr lang="en-US" sz="28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Some methods for mitigating a FCOI: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Disclosing FCOI to research participants</a:t>
            </a:r>
          </a:p>
          <a:p>
            <a:pPr>
              <a:defRPr/>
            </a:pPr>
            <a:r>
              <a:rPr lang="en-US" dirty="0" smtClean="0"/>
              <a:t>Disclosing FCOI in publications/presentations</a:t>
            </a:r>
          </a:p>
          <a:p>
            <a:pPr>
              <a:defRPr/>
            </a:pPr>
            <a:r>
              <a:rPr lang="en-US" dirty="0" smtClean="0"/>
              <a:t>Appointing independent research monitor(s) to evaluate design, conduct, reporting of research</a:t>
            </a:r>
          </a:p>
          <a:p>
            <a:pPr>
              <a:defRPr/>
            </a:pPr>
            <a:r>
              <a:rPr lang="en-US" dirty="0" smtClean="0"/>
              <a:t>Changing personnel or responsibilities/ removing conflicted person from participation in all or a portion of the research</a:t>
            </a:r>
          </a:p>
          <a:p>
            <a:pPr>
              <a:defRPr/>
            </a:pPr>
            <a:r>
              <a:rPr lang="en-US" dirty="0" smtClean="0"/>
              <a:t>Reduction or elimination of the financial interest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Institutional Responsibilities:</a:t>
            </a:r>
            <a:endParaRPr lang="en-US" sz="3200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Reporting to PHS</a:t>
            </a:r>
            <a:r>
              <a:rPr lang="en-US" dirty="0" smtClean="0"/>
              <a:t>:  </a:t>
            </a:r>
          </a:p>
          <a:p>
            <a:pPr marL="0" indent="0" eaLnBrk="1" hangingPunct="1">
              <a:buFont typeface="Courier New" pitchFamily="49" charset="0"/>
              <a:buChar char="o"/>
              <a:defRPr/>
            </a:pPr>
            <a:r>
              <a:rPr lang="en-US" dirty="0" smtClean="0"/>
              <a:t>  Send Conflict Management Plans to PHS funding agency for any FCOIs identified in a federally-funded research project. </a:t>
            </a:r>
          </a:p>
          <a:p>
            <a:pPr marL="0" indent="0" eaLnBrk="1" hangingPunct="1">
              <a:buNone/>
              <a:defRPr/>
            </a:pPr>
            <a:endParaRPr lang="en-US" sz="3200" b="1" dirty="0">
              <a:solidFill>
                <a:srgbClr val="00B05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3200" b="1" dirty="0" smtClean="0">
                <a:solidFill>
                  <a:srgbClr val="00B050"/>
                </a:solidFill>
              </a:rPr>
              <a:t>Public accessibility</a:t>
            </a:r>
            <a:r>
              <a:rPr lang="en-US" b="1" dirty="0" smtClean="0"/>
              <a:t>: </a:t>
            </a:r>
          </a:p>
          <a:p>
            <a:pPr marL="0" indent="0" eaLnBrk="1" hangingPunct="1">
              <a:buFont typeface="Courier New" pitchFamily="49" charset="0"/>
              <a:buChar char="o"/>
              <a:defRPr/>
            </a:pPr>
            <a:r>
              <a:rPr lang="en-US" b="1" dirty="0" smtClean="0"/>
              <a:t> </a:t>
            </a:r>
            <a:r>
              <a:rPr lang="en-US" dirty="0" smtClean="0"/>
              <a:t>Must post FCOIs on publicly accessible website or respond to written requests for information within 5 days. This information will no longer be considered confidential.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n-US" dirty="0" smtClean="0">
                <a:solidFill>
                  <a:srgbClr val="7030A0"/>
                </a:solidFill>
              </a:rPr>
              <a:t>U</a:t>
            </a:r>
            <a:r>
              <a:rPr lang="en-US" dirty="0" smtClean="0">
                <a:solidFill>
                  <a:srgbClr val="00B0F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readings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about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FCOIs</a:t>
            </a:r>
            <a:r>
              <a:rPr lang="en-US" dirty="0" smtClean="0">
                <a:solidFill>
                  <a:srgbClr val="5B50E6"/>
                </a:solidFill>
              </a:rPr>
              <a:t>!!!!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229600" cy="5483225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/>
              <a:t>Descriptive article about the Jesse </a:t>
            </a:r>
            <a:r>
              <a:rPr lang="en-US" sz="2000" dirty="0" err="1"/>
              <a:t>Gelsinger</a:t>
            </a:r>
            <a:r>
              <a:rPr lang="en-US" sz="2000" dirty="0"/>
              <a:t> case: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u="sng" dirty="0">
                <a:hlinkClick r:id="rId2"/>
              </a:rPr>
              <a:t>http://www.sskrplaw.com/lawyer-attorney-1482386.html</a:t>
            </a:r>
            <a:endParaRPr lang="en-US" sz="2000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/>
              <a:t>Descriptive article from Scientific American, 2009: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u="sng" dirty="0">
                <a:hlinkClick r:id="rId3"/>
              </a:rPr>
              <a:t>http://www.scientificamerican.com/article.cfm?id=conflict-of-interest-disclosure</a:t>
            </a:r>
            <a:endParaRPr lang="en-US" sz="2000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/>
              <a:t>Check to see whether a particular physician is receiving money from a pharmaceutical company, and if so, how much: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u="sng" dirty="0">
                <a:hlinkClick r:id="rId4"/>
              </a:rPr>
              <a:t>http://projects.propublica.org/docdollars</a:t>
            </a:r>
            <a:r>
              <a:rPr lang="en-US" sz="2000" u="sng" dirty="0" smtClean="0">
                <a:hlinkClick r:id="rId4"/>
              </a:rPr>
              <a:t>/</a:t>
            </a:r>
            <a:endParaRPr lang="en-US" sz="2000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dirty="0" smtClean="0"/>
              <a:t>Conflicts </a:t>
            </a:r>
            <a:r>
              <a:rPr lang="en-US" sz="2000" dirty="0"/>
              <a:t>of interest in stem cell research in Texas, March, 2012: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u="sng" dirty="0">
                <a:hlinkClick r:id="rId5"/>
              </a:rPr>
              <a:t>http://</a:t>
            </a:r>
            <a:r>
              <a:rPr lang="en-US" sz="2000" u="sng" dirty="0" smtClean="0">
                <a:hlinkClick r:id="rId5"/>
              </a:rPr>
              <a:t>www.nature.com/nature/journal/v483/n7387/full/483005a.html</a:t>
            </a:r>
            <a:endParaRPr lang="en-US" sz="2000" u="sng" dirty="0" smtClean="0"/>
          </a:p>
          <a:p>
            <a:pPr eaLnBrk="1" hangingPunct="1">
              <a:defRPr/>
            </a:pPr>
            <a:r>
              <a:rPr lang="en-US" sz="2000" dirty="0"/>
              <a:t>TTUHSC’s Financial Conflict of Interest in Research Policy (revised 7/31/2012</a:t>
            </a:r>
            <a:r>
              <a:rPr lang="en-US" sz="2000" dirty="0" smtClean="0"/>
              <a:t>): </a:t>
            </a:r>
            <a:r>
              <a:rPr lang="en-US" sz="2000" dirty="0" smtClean="0">
                <a:hlinkClick r:id="rId6"/>
              </a:rPr>
              <a:t>http</a:t>
            </a:r>
            <a:r>
              <a:rPr lang="en-US" sz="2000" dirty="0">
                <a:hlinkClick r:id="rId6"/>
              </a:rPr>
              <a:t>://</a:t>
            </a:r>
            <a:r>
              <a:rPr lang="en-US" sz="2000" dirty="0" smtClean="0">
                <a:hlinkClick r:id="rId6"/>
              </a:rPr>
              <a:t>www.ttuhsc.edu/hsc/op/op73/op7309.pdf</a:t>
            </a:r>
            <a:endParaRPr lang="en-US" sz="2000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u="sng" dirty="0" smtClean="0"/>
              <a:t>FDA Financial </a:t>
            </a:r>
            <a:r>
              <a:rPr lang="en-US" sz="2000" u="sng" dirty="0"/>
              <a:t>Disclosure regulation (21 CFR 54) </a:t>
            </a:r>
            <a:r>
              <a:rPr lang="en-US" sz="2000" u="sng" dirty="0">
                <a:hlinkClick r:id="rId7"/>
              </a:rPr>
              <a:t>http://</a:t>
            </a:r>
            <a:r>
              <a:rPr lang="en-US" sz="2000" u="sng" dirty="0" smtClean="0">
                <a:hlinkClick r:id="rId7"/>
              </a:rPr>
              <a:t>www.accessdata.fda.gov/scripts/cdrh/cfdocs/cfcfr/CFRSearch.cfm?CFRPart=54&amp;showFR=1</a:t>
            </a:r>
            <a:endParaRPr lang="en-US" sz="2000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sz="1800" dirty="0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/>
          <a:lstStyle/>
          <a:p>
            <a:pPr>
              <a:defRPr/>
            </a:pPr>
            <a:r>
              <a:rPr lang="en-US" sz="2800" i="1" dirty="0" smtClean="0"/>
              <a:t>Financial interest</a:t>
            </a:r>
            <a:r>
              <a:rPr lang="en-US" sz="2800" dirty="0" smtClean="0"/>
              <a:t>:   Anything of monetary value, whether or not the value is readily ascertainable;</a:t>
            </a:r>
          </a:p>
          <a:p>
            <a:pPr>
              <a:defRPr/>
            </a:pPr>
            <a:r>
              <a:rPr lang="en-US" sz="2800" i="1" dirty="0" smtClean="0"/>
              <a:t>Significant financial interest</a:t>
            </a:r>
            <a:r>
              <a:rPr lang="en-US" sz="2800" dirty="0" smtClean="0"/>
              <a:t>:  More detail later, but, generally, enough of a financial interest to make it more likely that a COI might occur.     </a:t>
            </a:r>
          </a:p>
          <a:p>
            <a:pPr>
              <a:defRPr/>
            </a:pPr>
            <a:r>
              <a:rPr lang="en-US" sz="2800" i="1" dirty="0" smtClean="0"/>
              <a:t>Financial Conflicts of Interest (in Research</a:t>
            </a:r>
            <a:r>
              <a:rPr lang="en-US" sz="2800" dirty="0" smtClean="0"/>
              <a:t>):  A significant financial interest that could directly and significantly affect the design, conduct, or reporting of (PHS-funded) research. 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Regulations are specific to PHS funding agencies.  What is a PHS agency anyway?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hlinkClick r:id="rId2" action="ppaction://hlinkfile" tooltip="Agency for Healthcare Research and Quality"/>
              </a:rPr>
              <a:t>Agency for Healthcare Research and Quality</a:t>
            </a:r>
            <a:r>
              <a:rPr lang="en-US" sz="2000" dirty="0" smtClean="0"/>
              <a:t> </a:t>
            </a:r>
            <a:r>
              <a:rPr lang="en-US" dirty="0" smtClean="0"/>
              <a:t>(AHRQ)</a:t>
            </a:r>
          </a:p>
          <a:p>
            <a:pPr>
              <a:defRPr/>
            </a:pPr>
            <a:r>
              <a:rPr lang="en-US" sz="2000" dirty="0" smtClean="0">
                <a:hlinkClick r:id="rId3" action="ppaction://hlinkfile" tooltip="Agency for Toxic Substances and Disease Registry"/>
              </a:rPr>
              <a:t>Agency for Toxic Substances and Disease Registry</a:t>
            </a:r>
            <a:r>
              <a:rPr lang="en-US" sz="2000" dirty="0" smtClean="0"/>
              <a:t> </a:t>
            </a:r>
            <a:r>
              <a:rPr lang="en-US" dirty="0" smtClean="0"/>
              <a:t>(ATSDR)</a:t>
            </a:r>
          </a:p>
          <a:p>
            <a:pPr>
              <a:defRPr/>
            </a:pPr>
            <a:r>
              <a:rPr lang="en-US" sz="2000" dirty="0" smtClean="0">
                <a:hlinkClick r:id="rId4" action="ppaction://hlinkfile" tooltip="Centers for Disease Control and Prevention"/>
              </a:rPr>
              <a:t>Centers for Disease Control and Prevention</a:t>
            </a:r>
            <a:r>
              <a:rPr lang="en-US" sz="2000" dirty="0" smtClean="0"/>
              <a:t> </a:t>
            </a:r>
            <a:r>
              <a:rPr lang="en-US" dirty="0" smtClean="0"/>
              <a:t>(CDC)</a:t>
            </a:r>
          </a:p>
          <a:p>
            <a:pPr>
              <a:defRPr/>
            </a:pPr>
            <a:r>
              <a:rPr lang="en-US" sz="2000" dirty="0" smtClean="0">
                <a:hlinkClick r:id="rId5" action="ppaction://hlinkfile" tooltip="Food and Drug Administration"/>
              </a:rPr>
              <a:t>Food and Drug Administration</a:t>
            </a:r>
            <a:r>
              <a:rPr lang="en-US" sz="2000" dirty="0" smtClean="0"/>
              <a:t> </a:t>
            </a:r>
            <a:r>
              <a:rPr lang="en-US" dirty="0" smtClean="0"/>
              <a:t>(FDA)</a:t>
            </a:r>
          </a:p>
          <a:p>
            <a:pPr>
              <a:defRPr/>
            </a:pPr>
            <a:r>
              <a:rPr lang="en-US" sz="2000" dirty="0" smtClean="0">
                <a:hlinkClick r:id="rId6" action="ppaction://hlinkfile" tooltip="Health Resources and Services Administration"/>
              </a:rPr>
              <a:t>Health Resources and Services Administration</a:t>
            </a:r>
            <a:r>
              <a:rPr lang="en-US" sz="2000" dirty="0" smtClean="0"/>
              <a:t> (</a:t>
            </a:r>
            <a:r>
              <a:rPr lang="en-US" dirty="0" smtClean="0"/>
              <a:t>HRSA)</a:t>
            </a:r>
          </a:p>
          <a:p>
            <a:pPr>
              <a:defRPr/>
            </a:pPr>
            <a:r>
              <a:rPr lang="en-US" sz="2000" dirty="0" smtClean="0">
                <a:hlinkClick r:id="rId7" action="ppaction://hlinkfile" tooltip="Indian Health Service"/>
              </a:rPr>
              <a:t>Indian Health Service</a:t>
            </a:r>
            <a:r>
              <a:rPr lang="en-US" sz="2000" dirty="0" smtClean="0"/>
              <a:t> </a:t>
            </a:r>
            <a:r>
              <a:rPr lang="en-US" dirty="0" smtClean="0"/>
              <a:t>(IHS)</a:t>
            </a:r>
          </a:p>
          <a:p>
            <a:pPr>
              <a:defRPr/>
            </a:pPr>
            <a:r>
              <a:rPr lang="en-US" sz="2000" dirty="0" smtClean="0">
                <a:hlinkClick r:id="rId8" action="ppaction://hlinkfile" tooltip="National Institutes of Health"/>
              </a:rPr>
              <a:t>National Institutes of Health</a:t>
            </a:r>
            <a:r>
              <a:rPr lang="en-US" sz="2000" dirty="0" smtClean="0"/>
              <a:t> </a:t>
            </a:r>
            <a:r>
              <a:rPr lang="en-US" dirty="0" smtClean="0"/>
              <a:t>(NIH)</a:t>
            </a:r>
          </a:p>
          <a:p>
            <a:pPr>
              <a:defRPr/>
            </a:pPr>
            <a:r>
              <a:rPr lang="en-US" sz="2000" dirty="0" smtClean="0">
                <a:hlinkClick r:id="rId9" action="ppaction://hlinkfile" tooltip="Substance Abuse and Mental Health Services Administration"/>
              </a:rPr>
              <a:t>Substance Abuse and Mental Health Services Administration</a:t>
            </a:r>
            <a:r>
              <a:rPr lang="en-US" sz="2000" dirty="0" smtClean="0"/>
              <a:t> </a:t>
            </a:r>
            <a:r>
              <a:rPr lang="en-US" dirty="0" smtClean="0"/>
              <a:t>(SAMHSA)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NIH Agencies: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825"/>
          </a:xfrm>
        </p:spPr>
        <p:txBody>
          <a:bodyPr/>
          <a:lstStyle/>
          <a:p>
            <a:r>
              <a:rPr lang="en-US" b="1" dirty="0" smtClean="0"/>
              <a:t>National Cancer Institute</a:t>
            </a:r>
          </a:p>
          <a:p>
            <a:r>
              <a:rPr lang="en-US" dirty="0" smtClean="0"/>
              <a:t>National Eye Institute</a:t>
            </a:r>
          </a:p>
          <a:p>
            <a:r>
              <a:rPr lang="en-US" b="1" dirty="0" smtClean="0"/>
              <a:t>National Heart, Lung and Blood Institute</a:t>
            </a:r>
          </a:p>
          <a:p>
            <a:r>
              <a:rPr lang="en-US" dirty="0" smtClean="0"/>
              <a:t>National Human Genome Research Institute</a:t>
            </a:r>
          </a:p>
          <a:p>
            <a:r>
              <a:rPr lang="en-US" b="1" dirty="0" smtClean="0"/>
              <a:t>National Institute  (NI) on Aging</a:t>
            </a:r>
          </a:p>
          <a:p>
            <a:r>
              <a:rPr lang="en-US" b="1" dirty="0" smtClean="0"/>
              <a:t>NI on Alcohol Abuse and Alcoholism</a:t>
            </a:r>
          </a:p>
          <a:p>
            <a:r>
              <a:rPr lang="en-US" b="1" dirty="0" smtClean="0"/>
              <a:t>NI of Allergy and Infectious Disease</a:t>
            </a:r>
          </a:p>
          <a:p>
            <a:r>
              <a:rPr lang="en-US" dirty="0" smtClean="0"/>
              <a:t>NI Arthritis and Musculoskeletal and Skin Disease</a:t>
            </a:r>
          </a:p>
          <a:p>
            <a:r>
              <a:rPr lang="en-US" dirty="0" smtClean="0"/>
              <a:t>NI Biomedical Imaging</a:t>
            </a:r>
          </a:p>
          <a:p>
            <a:r>
              <a:rPr lang="en-US" b="1" dirty="0" smtClean="0"/>
              <a:t>NI Child Health and Human Development</a:t>
            </a:r>
          </a:p>
          <a:p>
            <a:r>
              <a:rPr lang="en-US" dirty="0" smtClean="0"/>
              <a:t>NI on Deafness</a:t>
            </a:r>
          </a:p>
          <a:p>
            <a:endParaRPr lang="en-US" dirty="0" smtClean="0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NIH Agencies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NI of Dental and Craniofacial Research</a:t>
            </a:r>
          </a:p>
          <a:p>
            <a:r>
              <a:rPr lang="en-US" b="1" dirty="0" smtClean="0"/>
              <a:t>NI Diabetes and Digestive and Kidney Disease</a:t>
            </a:r>
          </a:p>
          <a:p>
            <a:r>
              <a:rPr lang="en-US" b="1" dirty="0" smtClean="0"/>
              <a:t>NI Drug Abuse</a:t>
            </a:r>
          </a:p>
          <a:p>
            <a:r>
              <a:rPr lang="en-US" dirty="0" smtClean="0"/>
              <a:t>NI General Medical Sciences</a:t>
            </a:r>
          </a:p>
          <a:p>
            <a:r>
              <a:rPr lang="en-US" b="1" dirty="0" smtClean="0"/>
              <a:t>NI Mental Health </a:t>
            </a:r>
          </a:p>
          <a:p>
            <a:r>
              <a:rPr lang="en-US" b="1" dirty="0" smtClean="0"/>
              <a:t>NI Minority Health and Health Disparities</a:t>
            </a:r>
          </a:p>
          <a:p>
            <a:r>
              <a:rPr lang="en-US" b="1" dirty="0" smtClean="0"/>
              <a:t>NI Neurological Disorders and Stroke</a:t>
            </a:r>
          </a:p>
          <a:p>
            <a:r>
              <a:rPr lang="en-US" dirty="0" smtClean="0"/>
              <a:t>NI Nursing Research</a:t>
            </a:r>
          </a:p>
          <a:p>
            <a:r>
              <a:rPr lang="en-US" dirty="0" smtClean="0"/>
              <a:t>National Library of Medicine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			</a:t>
            </a:r>
            <a:r>
              <a:rPr lang="en-US" sz="4000" dirty="0" smtClean="0"/>
              <a:t>where we came 				from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Jesse </a:t>
            </a:r>
            <a:r>
              <a:rPr lang="en-US" sz="2800" dirty="0" err="1" smtClean="0"/>
              <a:t>Gelsinger</a:t>
            </a:r>
            <a:r>
              <a:rPr lang="en-US" sz="2800" dirty="0" smtClean="0"/>
              <a:t> case (Penn, 1999):  First time this issue came up in a court case.   Since then, we have heard of many cases.   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Grassley/Sunshine Laws/Pharmaceutical companies, etc.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   </a:t>
            </a:r>
          </a:p>
          <a:p>
            <a:pPr eaLnBrk="1" hangingPunct="1"/>
            <a:r>
              <a:rPr lang="en-US" sz="2800" dirty="0" smtClean="0"/>
              <a:t>DHHS has had regulations about COI in research since 1995, last revised in 2004.  </a:t>
            </a:r>
          </a:p>
        </p:txBody>
      </p:sp>
      <p:pic>
        <p:nvPicPr>
          <p:cNvPr id="15364" name="Picture 8" descr="C:\Documents and Settings\SFireman\Local Settings\Temporary Internet Files\Content.IE5\J3SH2RXM\MP9004490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438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Where we are now: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 More than half of research funding in the US is from non-government sources</a:t>
            </a:r>
          </a:p>
          <a:p>
            <a:pPr eaLnBrk="1" hangingPunct="1">
              <a:defRPr/>
            </a:pPr>
            <a:r>
              <a:rPr lang="en-US" dirty="0" smtClean="0"/>
              <a:t>Academic researchers are encouraged to develop and market their research.   </a:t>
            </a:r>
          </a:p>
          <a:p>
            <a:pPr eaLnBrk="1" hangingPunct="1">
              <a:defRPr/>
            </a:pPr>
            <a:r>
              <a:rPr lang="en-US" dirty="0" smtClean="0"/>
              <a:t>New PHS regulations for FCOI enacted 8/24/11 with focus of increased transparency went into effect in August, 2012.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6388" name="Picture 4" descr="C:\Documents and Settings\SFireman\Local Settings\Temporary Internet Files\Content.IE5\YH7DD6GN\MP90038679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3657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</a:rPr>
              <a:t>Investigator</a:t>
            </a:r>
            <a:r>
              <a:rPr lang="en-US" dirty="0" smtClean="0"/>
              <a:t> responsibilities under new regulations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1) Familiarity with regulations </a:t>
            </a:r>
          </a:p>
          <a:p>
            <a:r>
              <a:rPr lang="en-US" dirty="0" smtClean="0"/>
              <a:t>2) Complete training on conflict of interest issues at a minimum of once every 4 years;</a:t>
            </a:r>
          </a:p>
          <a:p>
            <a:r>
              <a:rPr lang="en-US" dirty="0" smtClean="0"/>
              <a:t>3)Disclose Significant Financial Interests to the institution at least annually and within 30 days of a new SFI</a:t>
            </a:r>
            <a:r>
              <a:rPr lang="en-US" dirty="0"/>
              <a:t>;</a:t>
            </a:r>
            <a:endParaRPr lang="en-US" dirty="0" smtClean="0"/>
          </a:p>
          <a:p>
            <a:r>
              <a:rPr lang="en-US" dirty="0" smtClean="0"/>
              <a:t>4) If the SFI is determined to create a Conflict of Interest, accept and comply with a Conflict Management Plan; retain documentation of compliance with plan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Investigator responsibilities—Training (PHS-Funded investigators)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7467600" cy="4873625"/>
          </a:xfrm>
        </p:spPr>
        <p:txBody>
          <a:bodyPr/>
          <a:lstStyle/>
          <a:p>
            <a:pPr marL="0" indent="0" eaLnBrk="1" hangingPunct="1"/>
            <a:r>
              <a:rPr lang="en-US" sz="3600" dirty="0" smtClean="0"/>
              <a:t> </a:t>
            </a:r>
            <a:r>
              <a:rPr lang="en-US" sz="2800" dirty="0" smtClean="0"/>
              <a:t>Applies to all investigators and    Senior/Key research personnel </a:t>
            </a:r>
          </a:p>
          <a:p>
            <a:pPr marL="0" indent="0" eaLnBrk="1" hangingPunct="1"/>
            <a:r>
              <a:rPr lang="en-US" sz="2800" dirty="0" smtClean="0"/>
              <a:t>  Complete institutional FCOI training </a:t>
            </a:r>
            <a:r>
              <a:rPr lang="en-US" sz="2800" b="1" dirty="0" smtClean="0"/>
              <a:t>at least once every 4 years</a:t>
            </a:r>
            <a:r>
              <a:rPr lang="en-US" sz="2800" dirty="0" smtClean="0"/>
              <a:t> </a:t>
            </a:r>
            <a:r>
              <a:rPr lang="en-US" sz="2000" dirty="0" smtClean="0"/>
              <a:t>(more frequently if there are changes, or if there is non-compliance)</a:t>
            </a:r>
          </a:p>
        </p:txBody>
      </p:sp>
      <p:pic>
        <p:nvPicPr>
          <p:cNvPr id="18436" name="Picture 5" descr="C:\Documents and Settings\SFireman\Local Settings\Temporary Internet Files\Content.IE5\YH7DD6GN\MP9004444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62399"/>
            <a:ext cx="39624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1960</TotalTime>
  <Words>992</Words>
  <Application>Microsoft Office PowerPoint</Application>
  <PresentationFormat>On-screen Show (4:3)</PresentationFormat>
  <Paragraphs>108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Financial Conflicts of Interest in Research</vt:lpstr>
      <vt:lpstr>Some Definitions</vt:lpstr>
      <vt:lpstr>Regulations are specific to PHS funding agencies.  What is a PHS agency anyway?  </vt:lpstr>
      <vt:lpstr>NIH Agencies:</vt:lpstr>
      <vt:lpstr>More NIH Agencies</vt:lpstr>
      <vt:lpstr>   where we came     from:</vt:lpstr>
      <vt:lpstr>Where we are now:</vt:lpstr>
      <vt:lpstr>Investigator responsibilities under new regulations</vt:lpstr>
      <vt:lpstr>Investigator responsibilities—Training (PHS-Funded investigators)</vt:lpstr>
      <vt:lpstr>TTUHSC-Specific Policy on Training </vt:lpstr>
      <vt:lpstr>Investigator responsibilities-Disclosure</vt:lpstr>
      <vt:lpstr>Required Disclosures (con’t)</vt:lpstr>
      <vt:lpstr>What ISN’T A SFI?  </vt:lpstr>
      <vt:lpstr>Investigator/Institutional Responsibilities: Conflict management plan</vt:lpstr>
      <vt:lpstr>Institutional Responsibilities:</vt:lpstr>
      <vt:lpstr>FUN readings about FCOIs!!!!  </vt:lpstr>
    </vt:vector>
  </TitlesOfParts>
  <Company>Texas Tech University Health Sciences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Conflicts of Interest in Research</dc:title>
  <dc:creator>ctaraban</dc:creator>
  <cp:lastModifiedBy>Taraban, Beth</cp:lastModifiedBy>
  <cp:revision>48</cp:revision>
  <dcterms:created xsi:type="dcterms:W3CDTF">2012-03-21T19:48:14Z</dcterms:created>
  <dcterms:modified xsi:type="dcterms:W3CDTF">2014-03-19T16:18:57Z</dcterms:modified>
</cp:coreProperties>
</file>