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5"/>
  </p:notesMasterIdLst>
  <p:handoutMasterIdLst>
    <p:handoutMasterId r:id="rId86"/>
  </p:handoutMasterIdLst>
  <p:sldIdLst>
    <p:sldId id="333" r:id="rId2"/>
    <p:sldId id="279" r:id="rId3"/>
    <p:sldId id="300" r:id="rId4"/>
    <p:sldId id="256" r:id="rId5"/>
    <p:sldId id="257" r:id="rId6"/>
    <p:sldId id="260" r:id="rId7"/>
    <p:sldId id="258" r:id="rId8"/>
    <p:sldId id="274" r:id="rId9"/>
    <p:sldId id="259" r:id="rId10"/>
    <p:sldId id="261" r:id="rId11"/>
    <p:sldId id="262" r:id="rId12"/>
    <p:sldId id="263" r:id="rId13"/>
    <p:sldId id="264" r:id="rId14"/>
    <p:sldId id="265" r:id="rId15"/>
    <p:sldId id="266" r:id="rId16"/>
    <p:sldId id="267" r:id="rId17"/>
    <p:sldId id="268" r:id="rId18"/>
    <p:sldId id="269" r:id="rId19"/>
    <p:sldId id="329" r:id="rId20"/>
    <p:sldId id="270" r:id="rId21"/>
    <p:sldId id="271" r:id="rId22"/>
    <p:sldId id="273" r:id="rId23"/>
    <p:sldId id="272" r:id="rId24"/>
    <p:sldId id="275" r:id="rId25"/>
    <p:sldId id="276" r:id="rId26"/>
    <p:sldId id="277" r:id="rId27"/>
    <p:sldId id="278" r:id="rId28"/>
    <p:sldId id="280" r:id="rId29"/>
    <p:sldId id="281" r:id="rId30"/>
    <p:sldId id="282" r:id="rId31"/>
    <p:sldId id="286" r:id="rId32"/>
    <p:sldId id="283" r:id="rId33"/>
    <p:sldId id="284" r:id="rId34"/>
    <p:sldId id="285" r:id="rId35"/>
    <p:sldId id="287" r:id="rId36"/>
    <p:sldId id="288" r:id="rId37"/>
    <p:sldId id="289" r:id="rId38"/>
    <p:sldId id="290" r:id="rId39"/>
    <p:sldId id="291" r:id="rId40"/>
    <p:sldId id="292" r:id="rId41"/>
    <p:sldId id="293" r:id="rId42"/>
    <p:sldId id="294" r:id="rId43"/>
    <p:sldId id="295" r:id="rId44"/>
    <p:sldId id="296" r:id="rId45"/>
    <p:sldId id="330" r:id="rId46"/>
    <p:sldId id="297" r:id="rId47"/>
    <p:sldId id="298" r:id="rId48"/>
    <p:sldId id="299" r:id="rId49"/>
    <p:sldId id="301" r:id="rId50"/>
    <p:sldId id="307" r:id="rId51"/>
    <p:sldId id="334" r:id="rId52"/>
    <p:sldId id="302" r:id="rId53"/>
    <p:sldId id="303" r:id="rId54"/>
    <p:sldId id="304" r:id="rId55"/>
    <p:sldId id="305" r:id="rId56"/>
    <p:sldId id="308" r:id="rId57"/>
    <p:sldId id="306" r:id="rId58"/>
    <p:sldId id="309" r:id="rId59"/>
    <p:sldId id="312" r:id="rId60"/>
    <p:sldId id="313" r:id="rId61"/>
    <p:sldId id="310" r:id="rId62"/>
    <p:sldId id="311" r:id="rId63"/>
    <p:sldId id="314" r:id="rId64"/>
    <p:sldId id="335" r:id="rId65"/>
    <p:sldId id="336" r:id="rId66"/>
    <p:sldId id="315" r:id="rId67"/>
    <p:sldId id="331" r:id="rId68"/>
    <p:sldId id="316" r:id="rId69"/>
    <p:sldId id="317" r:id="rId70"/>
    <p:sldId id="318" r:id="rId71"/>
    <p:sldId id="319" r:id="rId72"/>
    <p:sldId id="321" r:id="rId73"/>
    <p:sldId id="322" r:id="rId74"/>
    <p:sldId id="320" r:id="rId75"/>
    <p:sldId id="323" r:id="rId76"/>
    <p:sldId id="324" r:id="rId77"/>
    <p:sldId id="325" r:id="rId78"/>
    <p:sldId id="326" r:id="rId79"/>
    <p:sldId id="327" r:id="rId80"/>
    <p:sldId id="328" r:id="rId81"/>
    <p:sldId id="337" r:id="rId82"/>
    <p:sldId id="338" r:id="rId83"/>
    <p:sldId id="332" r:id="rId8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4E8B0EE-1362-4EB0-AEE9-B7D7311D13E5}" type="datetimeFigureOut">
              <a:rPr lang="en-US" smtClean="0"/>
              <a:t>5/19/2014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9D2B6FE-9DAA-47D9-AD13-019FD2ED9D44}" type="slidenum">
              <a:rPr lang="en-US" smtClean="0"/>
              <a:t>‹#›</a:t>
            </a:fld>
            <a:endParaRPr lang="en-US"/>
          </a:p>
        </p:txBody>
      </p:sp>
    </p:spTree>
    <p:extLst>
      <p:ext uri="{BB962C8B-B14F-4D97-AF65-F5344CB8AC3E}">
        <p14:creationId xmlns:p14="http://schemas.microsoft.com/office/powerpoint/2010/main" val="42275458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851631-06E1-427D-9673-22F59B00421A}" type="datetimeFigureOut">
              <a:rPr lang="en-US" smtClean="0"/>
              <a:pPr/>
              <a:t>5/19/2014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FED37B-404E-4D52-BFC8-BB1BA416C1D2}" type="slidenum">
              <a:rPr lang="en-US" smtClean="0"/>
              <a:pPr/>
              <a:t>‹#›</a:t>
            </a:fld>
            <a:endParaRPr lang="en-US"/>
          </a:p>
        </p:txBody>
      </p:sp>
    </p:spTree>
    <p:extLst>
      <p:ext uri="{BB962C8B-B14F-4D97-AF65-F5344CB8AC3E}">
        <p14:creationId xmlns:p14="http://schemas.microsoft.com/office/powerpoint/2010/main" val="626357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Other</a:t>
            </a:r>
            <a:r>
              <a:rPr lang="en-US" baseline="0" dirty="0" smtClean="0"/>
              <a:t> non-grant duties as well    Internal seed grants – Shannon Martin, Janet Costa</a:t>
            </a:r>
            <a:endParaRPr lang="en-US" dirty="0" smtClean="0"/>
          </a:p>
          <a:p>
            <a:r>
              <a:rPr lang="en-US" dirty="0" smtClean="0"/>
              <a:t>Cost</a:t>
            </a:r>
            <a:r>
              <a:rPr lang="en-US" baseline="0" dirty="0" smtClean="0"/>
              <a:t> share/program income accountants – Shannon Martin, Janet Costa, Marty Kurlander.  Service departments Janet Costa</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2</a:t>
            </a:fld>
            <a:endParaRPr lang="en-US"/>
          </a:p>
        </p:txBody>
      </p:sp>
    </p:spTree>
    <p:extLst>
      <p:ext uri="{BB962C8B-B14F-4D97-AF65-F5344CB8AC3E}">
        <p14:creationId xmlns:p14="http://schemas.microsoft.com/office/powerpoint/2010/main" val="21249344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Getting</a:t>
            </a:r>
            <a:r>
              <a:rPr lang="en-US" baseline="0" dirty="0" smtClean="0"/>
              <a:t> correct is important, affects reporting</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16</a:t>
            </a:fld>
            <a:endParaRPr lang="en-US"/>
          </a:p>
        </p:txBody>
      </p:sp>
    </p:spTree>
    <p:extLst>
      <p:ext uri="{BB962C8B-B14F-4D97-AF65-F5344CB8AC3E}">
        <p14:creationId xmlns:p14="http://schemas.microsoft.com/office/powerpoint/2010/main" val="1308837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about fund managers responsibilities</a:t>
            </a:r>
            <a:r>
              <a:rPr lang="en-US" baseline="0" dirty="0" smtClean="0"/>
              <a:t> in Award management section</a:t>
            </a:r>
            <a:endParaRPr lang="en-US" dirty="0" smtClean="0"/>
          </a:p>
          <a:p>
            <a:r>
              <a:rPr lang="en-US" dirty="0" smtClean="0"/>
              <a:t>Other</a:t>
            </a:r>
            <a:r>
              <a:rPr lang="en-US" baseline="0" dirty="0" smtClean="0"/>
              <a:t> grant related info, Agency, PI, Project Dates, Award Amount, CFDA#, cost share and subcontract info.</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17</a:t>
            </a:fld>
            <a:endParaRPr lang="en-US"/>
          </a:p>
        </p:txBody>
      </p:sp>
    </p:spTree>
    <p:extLst>
      <p:ext uri="{BB962C8B-B14F-4D97-AF65-F5344CB8AC3E}">
        <p14:creationId xmlns:p14="http://schemas.microsoft.com/office/powerpoint/2010/main" val="36961487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Allowable</a:t>
            </a:r>
            <a:r>
              <a:rPr lang="en-US" baseline="0" dirty="0" smtClean="0"/>
              <a:t> budget </a:t>
            </a:r>
            <a:r>
              <a:rPr lang="en-US" baseline="0" dirty="0" err="1" smtClean="0"/>
              <a:t>c</a:t>
            </a:r>
            <a:r>
              <a:rPr lang="en-US" dirty="0" err="1" smtClean="0"/>
              <a:t>arryforward</a:t>
            </a:r>
            <a:r>
              <a:rPr lang="en-US" baseline="0" dirty="0" smtClean="0"/>
              <a:t> is the issue</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18</a:t>
            </a:fld>
            <a:endParaRPr lang="en-US"/>
          </a:p>
        </p:txBody>
      </p:sp>
    </p:spTree>
    <p:extLst>
      <p:ext uri="{BB962C8B-B14F-4D97-AF65-F5344CB8AC3E}">
        <p14:creationId xmlns:p14="http://schemas.microsoft.com/office/powerpoint/2010/main" val="41866404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Originator</a:t>
            </a:r>
            <a:r>
              <a:rPr lang="en-US" baseline="0" dirty="0" smtClean="0"/>
              <a:t> and all approvers will receive an email once the new fund is established.  Originator can check status at any time in New Fund System.</a:t>
            </a:r>
          </a:p>
          <a:p>
            <a:r>
              <a:rPr lang="en-US" baseline="0" dirty="0" smtClean="0"/>
              <a:t>HSC OP 65.01 Establishing Sponsored Program Funds</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20</a:t>
            </a:fld>
            <a:endParaRPr lang="en-US"/>
          </a:p>
        </p:txBody>
      </p:sp>
    </p:spTree>
    <p:extLst>
      <p:ext uri="{BB962C8B-B14F-4D97-AF65-F5344CB8AC3E}">
        <p14:creationId xmlns:p14="http://schemas.microsoft.com/office/powerpoint/2010/main" val="11378976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Can always ask Budget Office for help with system</a:t>
            </a:r>
            <a:r>
              <a:rPr lang="en-US" baseline="0" dirty="0" smtClean="0"/>
              <a:t> questions.</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21</a:t>
            </a:fld>
            <a:endParaRPr lang="en-US"/>
          </a:p>
        </p:txBody>
      </p:sp>
    </p:spTree>
    <p:extLst>
      <p:ext uri="{BB962C8B-B14F-4D97-AF65-F5344CB8AC3E}">
        <p14:creationId xmlns:p14="http://schemas.microsoft.com/office/powerpoint/2010/main" val="21351083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Originator</a:t>
            </a:r>
            <a:r>
              <a:rPr lang="en-US" baseline="0" dirty="0" smtClean="0"/>
              <a:t> should receive email when BR posts</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23</a:t>
            </a:fld>
            <a:endParaRPr lang="en-US"/>
          </a:p>
        </p:txBody>
      </p:sp>
    </p:spTree>
    <p:extLst>
      <p:ext uri="{BB962C8B-B14F-4D97-AF65-F5344CB8AC3E}">
        <p14:creationId xmlns:p14="http://schemas.microsoft.com/office/powerpoint/2010/main" val="25092924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Institutional Advancement</a:t>
            </a:r>
            <a:r>
              <a:rPr lang="en-US" baseline="0" dirty="0" smtClean="0"/>
              <a:t> also has holding accounts, sometimes revenue is there.</a:t>
            </a:r>
          </a:p>
          <a:p>
            <a:r>
              <a:rPr lang="en-US" baseline="0" dirty="0" smtClean="0"/>
              <a:t>Fund 241033, BSAs 230003 thru 6  HSC OP 50.35 Unidentified Receipts and Holding Account Maintenance</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24</a:t>
            </a:fld>
            <a:endParaRPr lang="en-US"/>
          </a:p>
        </p:txBody>
      </p:sp>
    </p:spTree>
    <p:extLst>
      <p:ext uri="{BB962C8B-B14F-4D97-AF65-F5344CB8AC3E}">
        <p14:creationId xmlns:p14="http://schemas.microsoft.com/office/powerpoint/2010/main" val="4147348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Budget</a:t>
            </a:r>
            <a:r>
              <a:rPr lang="en-US" baseline="0" dirty="0" smtClean="0"/>
              <a:t> Office can give more particulars on how to do these things</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25</a:t>
            </a:fld>
            <a:endParaRPr lang="en-US"/>
          </a:p>
        </p:txBody>
      </p:sp>
    </p:spTree>
    <p:extLst>
      <p:ext uri="{BB962C8B-B14F-4D97-AF65-F5344CB8AC3E}">
        <p14:creationId xmlns:p14="http://schemas.microsoft.com/office/powerpoint/2010/main" val="40958807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Sanction</a:t>
            </a:r>
            <a:r>
              <a:rPr lang="en-US" baseline="0" dirty="0" smtClean="0"/>
              <a:t> checks, state of Texas entity, </a:t>
            </a:r>
            <a:r>
              <a:rPr lang="en-US" dirty="0" smtClean="0"/>
              <a:t>Audit risk, must follow our institutional</a:t>
            </a:r>
            <a:r>
              <a:rPr lang="en-US" baseline="0" dirty="0" smtClean="0"/>
              <a:t> policies, written specifically to cover appropriation spending</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26</a:t>
            </a:fld>
            <a:endParaRPr lang="en-US"/>
          </a:p>
        </p:txBody>
      </p:sp>
    </p:spTree>
    <p:extLst>
      <p:ext uri="{BB962C8B-B14F-4D97-AF65-F5344CB8AC3E}">
        <p14:creationId xmlns:p14="http://schemas.microsoft.com/office/powerpoint/2010/main" val="6476790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27</a:t>
            </a:fld>
            <a:endParaRPr lang="en-US"/>
          </a:p>
        </p:txBody>
      </p:sp>
    </p:spTree>
    <p:extLst>
      <p:ext uri="{BB962C8B-B14F-4D97-AF65-F5344CB8AC3E}">
        <p14:creationId xmlns:p14="http://schemas.microsoft.com/office/powerpoint/2010/main" val="3588169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Can always</a:t>
            </a:r>
            <a:r>
              <a:rPr lang="en-US" baseline="0" dirty="0" smtClean="0"/>
              <a:t> contact Accounting Services with questions.</a:t>
            </a:r>
          </a:p>
          <a:p>
            <a:r>
              <a:rPr lang="en-US" baseline="0" dirty="0" smtClean="0"/>
              <a:t>A little Banner overview.</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6</a:t>
            </a:fld>
            <a:endParaRPr lang="en-US"/>
          </a:p>
        </p:txBody>
      </p:sp>
    </p:spTree>
    <p:extLst>
      <p:ext uri="{BB962C8B-B14F-4D97-AF65-F5344CB8AC3E}">
        <p14:creationId xmlns:p14="http://schemas.microsoft.com/office/powerpoint/2010/main" val="5075124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show consistency and good stewardship</a:t>
            </a:r>
            <a:r>
              <a:rPr lang="en-US" baseline="0" dirty="0" smtClean="0"/>
              <a:t>, TTUHSC imposes federal rules on all grants</a:t>
            </a:r>
            <a:endParaRPr lang="en-US" dirty="0" smtClean="0"/>
          </a:p>
          <a:p>
            <a:r>
              <a:rPr lang="en-US" dirty="0" smtClean="0"/>
              <a:t>Public Law and Institutional policies</a:t>
            </a:r>
            <a:r>
              <a:rPr lang="en-US" baseline="0" dirty="0" smtClean="0"/>
              <a:t> must also be considered as they can affect </a:t>
            </a:r>
            <a:r>
              <a:rPr lang="en-US" baseline="0" dirty="0" err="1" smtClean="0"/>
              <a:t>allowability</a:t>
            </a:r>
            <a:endParaRPr lang="en-US" baseline="0" dirty="0" smtClean="0"/>
          </a:p>
          <a:p>
            <a:r>
              <a:rPr lang="en-US" baseline="0" dirty="0" smtClean="0"/>
              <a:t>Ex) study affects of alcohol on teenagers</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29</a:t>
            </a:fld>
            <a:endParaRPr lang="en-US"/>
          </a:p>
        </p:txBody>
      </p:sp>
    </p:spTree>
    <p:extLst>
      <p:ext uri="{BB962C8B-B14F-4D97-AF65-F5344CB8AC3E}">
        <p14:creationId xmlns:p14="http://schemas.microsoft.com/office/powerpoint/2010/main" val="17170607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Definitions to consider in expensing direct costs</a:t>
            </a:r>
            <a:r>
              <a:rPr lang="en-US" baseline="0" dirty="0" smtClean="0"/>
              <a:t> to a project</a:t>
            </a:r>
          </a:p>
          <a:p>
            <a:r>
              <a:rPr lang="en-US" baseline="0" dirty="0" smtClean="0"/>
              <a:t>F&amp;A and IDC are interchangeable    Facilities and Admin</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30</a:t>
            </a:fld>
            <a:endParaRPr lang="en-US"/>
          </a:p>
        </p:txBody>
      </p:sp>
    </p:spTree>
    <p:extLst>
      <p:ext uri="{BB962C8B-B14F-4D97-AF65-F5344CB8AC3E}">
        <p14:creationId xmlns:p14="http://schemas.microsoft.com/office/powerpoint/2010/main" val="41615682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considered part of indirect costs,</a:t>
            </a:r>
            <a:r>
              <a:rPr lang="en-US" baseline="0" dirty="0" smtClean="0"/>
              <a:t> some could be allowable on specific grant.</a:t>
            </a:r>
          </a:p>
          <a:p>
            <a:r>
              <a:rPr lang="en-US" baseline="0" dirty="0" smtClean="0"/>
              <a:t>Section J of OMB Circular A-21 for specifics</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31</a:t>
            </a:fld>
            <a:endParaRPr lang="en-US"/>
          </a:p>
        </p:txBody>
      </p:sp>
    </p:spTree>
    <p:extLst>
      <p:ext uri="{BB962C8B-B14F-4D97-AF65-F5344CB8AC3E}">
        <p14:creationId xmlns:p14="http://schemas.microsoft.com/office/powerpoint/2010/main" val="37596148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32</a:t>
            </a:fld>
            <a:endParaRPr lang="en-US"/>
          </a:p>
        </p:txBody>
      </p:sp>
    </p:spTree>
    <p:extLst>
      <p:ext uri="{BB962C8B-B14F-4D97-AF65-F5344CB8AC3E}">
        <p14:creationId xmlns:p14="http://schemas.microsoft.com/office/powerpoint/2010/main" val="34594651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HSC OP</a:t>
            </a:r>
            <a:r>
              <a:rPr lang="en-US" baseline="0" dirty="0" smtClean="0"/>
              <a:t> 65.04 Allowable Activities and Allowable Costs</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34</a:t>
            </a:fld>
            <a:endParaRPr lang="en-US"/>
          </a:p>
        </p:txBody>
      </p:sp>
    </p:spTree>
    <p:extLst>
      <p:ext uri="{BB962C8B-B14F-4D97-AF65-F5344CB8AC3E}">
        <p14:creationId xmlns:p14="http://schemas.microsoft.com/office/powerpoint/2010/main" val="1775474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IDC rate on each</a:t>
            </a:r>
            <a:r>
              <a:rPr lang="en-US" baseline="0" dirty="0" smtClean="0"/>
              <a:t> sponsored project is negotiated by OSP and included in the application budget.  VP for research must approve any IDC waivers</a:t>
            </a:r>
          </a:p>
          <a:p>
            <a:r>
              <a:rPr lang="en-US" baseline="0" dirty="0" smtClean="0"/>
              <a:t>IDC Base is what IDC rate is charged against</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37</a:t>
            </a:fld>
            <a:endParaRPr lang="en-US"/>
          </a:p>
        </p:txBody>
      </p:sp>
    </p:spTree>
    <p:extLst>
      <p:ext uri="{BB962C8B-B14F-4D97-AF65-F5344CB8AC3E}">
        <p14:creationId xmlns:p14="http://schemas.microsoft.com/office/powerpoint/2010/main" val="28972734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HSC OP 65.02 Facilities</a:t>
            </a:r>
            <a:r>
              <a:rPr lang="en-US" baseline="0" dirty="0" smtClean="0"/>
              <a:t> and Administrative  Cost Recovery Plan</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38</a:t>
            </a:fld>
            <a:endParaRPr lang="en-US"/>
          </a:p>
        </p:txBody>
      </p:sp>
    </p:spTree>
    <p:extLst>
      <p:ext uri="{BB962C8B-B14F-4D97-AF65-F5344CB8AC3E}">
        <p14:creationId xmlns:p14="http://schemas.microsoft.com/office/powerpoint/2010/main" val="18883409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Should read the new uniform guidance, get a good understanding of.</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39</a:t>
            </a:fld>
            <a:endParaRPr lang="en-US"/>
          </a:p>
        </p:txBody>
      </p:sp>
    </p:spTree>
    <p:extLst>
      <p:ext uri="{BB962C8B-B14F-4D97-AF65-F5344CB8AC3E}">
        <p14:creationId xmlns:p14="http://schemas.microsoft.com/office/powerpoint/2010/main" val="6381904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HSC OP 65.03 Sponsored Program Fund Management</a:t>
            </a:r>
          </a:p>
          <a:p>
            <a:r>
              <a:rPr lang="en-US" dirty="0" smtClean="0"/>
              <a:t>HSC OP 50.05 Grant, Award, and Contract Billings</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41</a:t>
            </a:fld>
            <a:endParaRPr lang="en-US"/>
          </a:p>
        </p:txBody>
      </p:sp>
    </p:spTree>
    <p:extLst>
      <p:ext uri="{BB962C8B-B14F-4D97-AF65-F5344CB8AC3E}">
        <p14:creationId xmlns:p14="http://schemas.microsoft.com/office/powerpoint/2010/main" val="8416953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BR’s – revenue</a:t>
            </a:r>
            <a:r>
              <a:rPr lang="en-US" baseline="0" dirty="0" smtClean="0"/>
              <a:t> increase, F&amp;E, IDC, subcontracts, foreign travel, capital equipment, scholarship</a:t>
            </a:r>
          </a:p>
        </p:txBody>
      </p:sp>
      <p:sp>
        <p:nvSpPr>
          <p:cNvPr id="4" name="Slide Number Placeholder 3"/>
          <p:cNvSpPr>
            <a:spLocks noGrp="1"/>
          </p:cNvSpPr>
          <p:nvPr>
            <p:ph type="sldNum" sz="quarter" idx="10"/>
          </p:nvPr>
        </p:nvSpPr>
        <p:spPr/>
        <p:txBody>
          <a:bodyPr/>
          <a:lstStyle/>
          <a:p>
            <a:fld id="{A6FED37B-404E-4D52-BFC8-BB1BA416C1D2}" type="slidenum">
              <a:rPr lang="en-US" smtClean="0"/>
              <a:pPr/>
              <a:t>43</a:t>
            </a:fld>
            <a:endParaRPr lang="en-US"/>
          </a:p>
        </p:txBody>
      </p:sp>
    </p:spTree>
    <p:extLst>
      <p:ext uri="{BB962C8B-B14F-4D97-AF65-F5344CB8AC3E}">
        <p14:creationId xmlns:p14="http://schemas.microsoft.com/office/powerpoint/2010/main" val="3791512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Account – What is being charged, at transaction level</a:t>
            </a:r>
          </a:p>
          <a:p>
            <a:r>
              <a:rPr lang="en-US" dirty="0" smtClean="0"/>
              <a:t>What the funds were spent on or what kind of revenue was earned</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7</a:t>
            </a:fld>
            <a:endParaRPr lang="en-US"/>
          </a:p>
        </p:txBody>
      </p:sp>
    </p:spTree>
    <p:extLst>
      <p:ext uri="{BB962C8B-B14F-4D97-AF65-F5344CB8AC3E}">
        <p14:creationId xmlns:p14="http://schemas.microsoft.com/office/powerpoint/2010/main" val="4813308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Institutional</a:t>
            </a:r>
            <a:r>
              <a:rPr lang="en-US" baseline="0" dirty="0" smtClean="0"/>
              <a:t> reporting on fiscal year, not grant year….must watch both time periods.    Cost transfers are usually highly scrutinized during Audits, very important to justify and properly document.</a:t>
            </a:r>
          </a:p>
        </p:txBody>
      </p:sp>
      <p:sp>
        <p:nvSpPr>
          <p:cNvPr id="4" name="Slide Number Placeholder 3"/>
          <p:cNvSpPr>
            <a:spLocks noGrp="1"/>
          </p:cNvSpPr>
          <p:nvPr>
            <p:ph type="sldNum" sz="quarter" idx="10"/>
          </p:nvPr>
        </p:nvSpPr>
        <p:spPr/>
        <p:txBody>
          <a:bodyPr/>
          <a:lstStyle/>
          <a:p>
            <a:fld id="{A6FED37B-404E-4D52-BFC8-BB1BA416C1D2}" type="slidenum">
              <a:rPr lang="en-US" smtClean="0"/>
              <a:pPr/>
              <a:t>44</a:t>
            </a:fld>
            <a:endParaRPr lang="en-US"/>
          </a:p>
        </p:txBody>
      </p:sp>
    </p:spTree>
    <p:extLst>
      <p:ext uri="{BB962C8B-B14F-4D97-AF65-F5344CB8AC3E}">
        <p14:creationId xmlns:p14="http://schemas.microsoft.com/office/powerpoint/2010/main" val="24100084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HSC</a:t>
            </a:r>
            <a:r>
              <a:rPr lang="en-US" baseline="0" dirty="0" smtClean="0"/>
              <a:t> OP 50.18 Cost Transfers</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45</a:t>
            </a:fld>
            <a:endParaRPr lang="en-US"/>
          </a:p>
        </p:txBody>
      </p:sp>
    </p:spTree>
    <p:extLst>
      <p:ext uri="{BB962C8B-B14F-4D97-AF65-F5344CB8AC3E}">
        <p14:creationId xmlns:p14="http://schemas.microsoft.com/office/powerpoint/2010/main" val="29844180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HSC OP 50.29 Use of Internal</a:t>
            </a:r>
            <a:r>
              <a:rPr lang="en-US" baseline="0" dirty="0" smtClean="0"/>
              <a:t> Purchase Funding Transfer</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46</a:t>
            </a:fld>
            <a:endParaRPr lang="en-US"/>
          </a:p>
        </p:txBody>
      </p:sp>
    </p:spTree>
    <p:extLst>
      <p:ext uri="{BB962C8B-B14F-4D97-AF65-F5344CB8AC3E}">
        <p14:creationId xmlns:p14="http://schemas.microsoft.com/office/powerpoint/2010/main" val="26408514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HSC OP 50.17 Establishment and Operation</a:t>
            </a:r>
            <a:r>
              <a:rPr lang="en-US" baseline="0" dirty="0" smtClean="0"/>
              <a:t> of Service Departments</a:t>
            </a:r>
            <a:endParaRPr lang="en-US" dirty="0" smtClean="0"/>
          </a:p>
          <a:p>
            <a:r>
              <a:rPr lang="en-US" dirty="0" err="1" smtClean="0"/>
              <a:t>FiTS</a:t>
            </a:r>
            <a:r>
              <a:rPr lang="en-US" dirty="0" smtClean="0"/>
              <a:t> can be found on the </a:t>
            </a:r>
            <a:r>
              <a:rPr lang="en-US" dirty="0" err="1" smtClean="0"/>
              <a:t>Webraider</a:t>
            </a:r>
            <a:r>
              <a:rPr lang="en-US" dirty="0" smtClean="0"/>
              <a:t> Portal, F&amp;A </a:t>
            </a:r>
            <a:r>
              <a:rPr lang="en-US" dirty="0" err="1" smtClean="0"/>
              <a:t>worktools</a:t>
            </a:r>
            <a:r>
              <a:rPr lang="en-US" dirty="0" smtClean="0"/>
              <a:t> tab, Finance</a:t>
            </a:r>
            <a:r>
              <a:rPr lang="en-US" baseline="0" dirty="0" smtClean="0"/>
              <a:t> Channel under Accounting Services, also training documentation.  Also used for revenue distributions.  Information document also found there with navigation instructions.  Service departments are highly scrutinized in Audits, very important to charge correctly and sufficiently document.</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47</a:t>
            </a:fld>
            <a:endParaRPr lang="en-US"/>
          </a:p>
        </p:txBody>
      </p:sp>
    </p:spTree>
    <p:extLst>
      <p:ext uri="{BB962C8B-B14F-4D97-AF65-F5344CB8AC3E}">
        <p14:creationId xmlns:p14="http://schemas.microsoft.com/office/powerpoint/2010/main" val="21284587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HSC OP 65.10 Residual Funds</a:t>
            </a:r>
            <a:r>
              <a:rPr lang="en-US" baseline="0" dirty="0" smtClean="0"/>
              <a:t> Derived from Drug Studies, Clinical Trials, Fixed-Price Contracts and Investigator-Initiated Research</a:t>
            </a:r>
            <a:endParaRPr lang="en-US" dirty="0" smtClean="0"/>
          </a:p>
          <a:p>
            <a:r>
              <a:rPr lang="en-US" dirty="0" smtClean="0"/>
              <a:t>Very</a:t>
            </a:r>
            <a:r>
              <a:rPr lang="en-US" baseline="0" dirty="0" smtClean="0"/>
              <a:t> rare, sponsor doesn’t cover fringes, so must transfer in to cover excess fringe expense</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48</a:t>
            </a:fld>
            <a:endParaRPr lang="en-US"/>
          </a:p>
        </p:txBody>
      </p:sp>
    </p:spTree>
    <p:extLst>
      <p:ext uri="{BB962C8B-B14F-4D97-AF65-F5344CB8AC3E}">
        <p14:creationId xmlns:p14="http://schemas.microsoft.com/office/powerpoint/2010/main" val="95364624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Accounting Services ensures subcontract invoices have substantiation from books and records, FM &amp; PI approval, within subcontract budget and time frame.  HSC OP 65.09</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50</a:t>
            </a:fld>
            <a:endParaRPr lang="en-US"/>
          </a:p>
        </p:txBody>
      </p:sp>
    </p:spTree>
    <p:extLst>
      <p:ext uri="{BB962C8B-B14F-4D97-AF65-F5344CB8AC3E}">
        <p14:creationId xmlns:p14="http://schemas.microsoft.com/office/powerpoint/2010/main" val="290725325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is a memo with links to the most recent</a:t>
            </a:r>
            <a:r>
              <a:rPr lang="en-US" baseline="0" dirty="0" smtClean="0"/>
              <a:t> audits on Accounting Services website under Grants.</a:t>
            </a:r>
          </a:p>
          <a:p>
            <a:r>
              <a:rPr lang="en-US" baseline="0" dirty="0" smtClean="0"/>
              <a:t>Audits can be done at the federal level, state level, institutional/system level, research level or grant specific level.  Coordinated through Accounting Services</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52</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  Equipment</a:t>
            </a:r>
            <a:r>
              <a:rPr lang="en-US" baseline="0" dirty="0" smtClean="0"/>
              <a:t> bought with grant for grant use, also allow use of equipment to outside entities and receive revenue for that service during the time period of the grant.  We don’t have a lot of this at the HSC.</a:t>
            </a:r>
          </a:p>
          <a:p>
            <a:r>
              <a:rPr lang="en-US" baseline="0" dirty="0" smtClean="0"/>
              <a:t>When authorized, may be used to meet a cost sharing or matching requirement of the grant agreement.  HSC OP 65.05 Program Income</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53</a:t>
            </a:fld>
            <a:endParaRPr lang="en-US"/>
          </a:p>
        </p:txBody>
      </p:sp>
    </p:spTree>
    <p:extLst>
      <p:ext uri="{BB962C8B-B14F-4D97-AF65-F5344CB8AC3E}">
        <p14:creationId xmlns:p14="http://schemas.microsoft.com/office/powerpoint/2010/main" val="341171140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4 Accounting uses</a:t>
            </a:r>
            <a:r>
              <a:rPr lang="en-US" baseline="0" dirty="0" smtClean="0"/>
              <a:t> to reconcile grant funds.  BAPS only for MY funds.  FY BAPS located at HSC Finance &gt; Finances Relative to Budget &gt; Budget Account Code Summary</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54</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Expenses</a:t>
            </a:r>
            <a:r>
              <a:rPr lang="en-US" baseline="0" dirty="0" smtClean="0"/>
              <a:t> on the cost share fund should be expenses that could have been paid on the federal grant</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58</a:t>
            </a:fld>
            <a:endParaRPr lang="en-US"/>
          </a:p>
        </p:txBody>
      </p:sp>
    </p:spTree>
    <p:extLst>
      <p:ext uri="{BB962C8B-B14F-4D97-AF65-F5344CB8AC3E}">
        <p14:creationId xmlns:p14="http://schemas.microsoft.com/office/powerpoint/2010/main" val="1869708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Other FY fund classes are E&amp;G, </a:t>
            </a:r>
            <a:r>
              <a:rPr lang="en-US" dirty="0" err="1" smtClean="0"/>
              <a:t>Mpip</a:t>
            </a:r>
            <a:r>
              <a:rPr lang="en-US" dirty="0" smtClean="0"/>
              <a:t>, General designated, etc.</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8</a:t>
            </a:fld>
            <a:endParaRPr lang="en-US"/>
          </a:p>
        </p:txBody>
      </p:sp>
    </p:spTree>
    <p:extLst>
      <p:ext uri="{BB962C8B-B14F-4D97-AF65-F5344CB8AC3E}">
        <p14:creationId xmlns:p14="http://schemas.microsoft.com/office/powerpoint/2010/main" val="41551416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HSC OP 65.11  Cost</a:t>
            </a:r>
            <a:r>
              <a:rPr lang="en-US" baseline="0" dirty="0" smtClean="0"/>
              <a:t> Sharing on Sponsored Projects </a:t>
            </a:r>
            <a:r>
              <a:rPr lang="en-US" dirty="0" smtClean="0"/>
              <a:t>for more detail</a:t>
            </a:r>
            <a:r>
              <a:rPr lang="en-US" baseline="0" dirty="0" smtClean="0"/>
              <a:t> on cost sharing</a:t>
            </a:r>
          </a:p>
          <a:p>
            <a:r>
              <a:rPr lang="en-US" baseline="0" dirty="0" smtClean="0"/>
              <a:t>NIH Cap is 181,500          CPRIT Cap is $200K</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62</a:t>
            </a:fld>
            <a:endParaRPr lang="en-US"/>
          </a:p>
        </p:txBody>
      </p:sp>
    </p:spTree>
    <p:extLst>
      <p:ext uri="{BB962C8B-B14F-4D97-AF65-F5344CB8AC3E}">
        <p14:creationId xmlns:p14="http://schemas.microsoft.com/office/powerpoint/2010/main" val="171822422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Victoria cover this section</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66</a:t>
            </a:fld>
            <a:endParaRPr lang="en-US"/>
          </a:p>
        </p:txBody>
      </p:sp>
    </p:spTree>
    <p:extLst>
      <p:ext uri="{BB962C8B-B14F-4D97-AF65-F5344CB8AC3E}">
        <p14:creationId xmlns:p14="http://schemas.microsoft.com/office/powerpoint/2010/main" val="390995108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Effort</a:t>
            </a:r>
            <a:r>
              <a:rPr lang="en-US" baseline="0" dirty="0" smtClean="0"/>
              <a:t> reporting is an item that is usually scrutinized in audits, very important to get correct.</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68</a:t>
            </a:fld>
            <a:endParaRPr lang="en-US"/>
          </a:p>
        </p:txBody>
      </p:sp>
    </p:spTree>
    <p:extLst>
      <p:ext uri="{BB962C8B-B14F-4D97-AF65-F5344CB8AC3E}">
        <p14:creationId xmlns:p14="http://schemas.microsoft.com/office/powerpoint/2010/main" val="60712553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HSC OP 65.07 Effort Reporting: Certifying Time and Effort</a:t>
            </a:r>
            <a:r>
              <a:rPr lang="en-US" baseline="0" dirty="0" smtClean="0"/>
              <a:t> on Sponsored Projects</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69</a:t>
            </a:fld>
            <a:endParaRPr lang="en-US"/>
          </a:p>
        </p:txBody>
      </p:sp>
    </p:spTree>
    <p:extLst>
      <p:ext uri="{BB962C8B-B14F-4D97-AF65-F5344CB8AC3E}">
        <p14:creationId xmlns:p14="http://schemas.microsoft.com/office/powerpoint/2010/main" val="34668669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Departments not held</a:t>
            </a:r>
            <a:r>
              <a:rPr lang="en-US" baseline="0" dirty="0" smtClean="0"/>
              <a:t> responsible for holdups in payment from sponsoring agency</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73</a:t>
            </a:fld>
            <a:endParaRPr lang="en-US"/>
          </a:p>
        </p:txBody>
      </p:sp>
    </p:spTree>
    <p:extLst>
      <p:ext uri="{BB962C8B-B14F-4D97-AF65-F5344CB8AC3E}">
        <p14:creationId xmlns:p14="http://schemas.microsoft.com/office/powerpoint/2010/main" val="84400252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76</a:t>
            </a:fld>
            <a:endParaRPr lang="en-US"/>
          </a:p>
        </p:txBody>
      </p:sp>
    </p:spTree>
    <p:extLst>
      <p:ext uri="{BB962C8B-B14F-4D97-AF65-F5344CB8AC3E}">
        <p14:creationId xmlns:p14="http://schemas.microsoft.com/office/powerpoint/2010/main" val="22007572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Residual must go to general designated fund, if</a:t>
            </a:r>
            <a:r>
              <a:rPr lang="en-US" baseline="0" dirty="0" smtClean="0"/>
              <a:t> grant was for research residual fund must be for research.  </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77</a:t>
            </a:fld>
            <a:endParaRPr lang="en-US"/>
          </a:p>
        </p:txBody>
      </p:sp>
    </p:spTree>
    <p:extLst>
      <p:ext uri="{BB962C8B-B14F-4D97-AF65-F5344CB8AC3E}">
        <p14:creationId xmlns:p14="http://schemas.microsoft.com/office/powerpoint/2010/main" val="300661500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Accounting Services has longer checklist of items to review, will finalize</a:t>
            </a:r>
            <a:r>
              <a:rPr lang="en-US" baseline="0" dirty="0" smtClean="0"/>
              <a:t> and have the fund closed in Banner.</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80</a:t>
            </a:fld>
            <a:endParaRPr lang="en-US"/>
          </a:p>
        </p:txBody>
      </p:sp>
    </p:spTree>
    <p:extLst>
      <p:ext uri="{BB962C8B-B14F-4D97-AF65-F5344CB8AC3E}">
        <p14:creationId xmlns:p14="http://schemas.microsoft.com/office/powerpoint/2010/main" val="912787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Most common grant fund classes.</a:t>
            </a:r>
            <a:r>
              <a:rPr lang="en-US" baseline="0" dirty="0" smtClean="0"/>
              <a:t>  Seed grants are 18Z or 12Z, THECB grants are 10Z.</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9</a:t>
            </a:fld>
            <a:endParaRPr lang="en-US"/>
          </a:p>
        </p:txBody>
      </p:sp>
    </p:spTree>
    <p:extLst>
      <p:ext uri="{BB962C8B-B14F-4D97-AF65-F5344CB8AC3E}">
        <p14:creationId xmlns:p14="http://schemas.microsoft.com/office/powerpoint/2010/main" val="1593674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Development</a:t>
            </a:r>
            <a:r>
              <a:rPr lang="en-US" baseline="0" dirty="0" smtClean="0"/>
              <a:t> Corp of Abilene</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11</a:t>
            </a:fld>
            <a:endParaRPr lang="en-US"/>
          </a:p>
        </p:txBody>
      </p:sp>
    </p:spTree>
    <p:extLst>
      <p:ext uri="{BB962C8B-B14F-4D97-AF65-F5344CB8AC3E}">
        <p14:creationId xmlns:p14="http://schemas.microsoft.com/office/powerpoint/2010/main" val="1813735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Most grants only have one </a:t>
            </a:r>
            <a:r>
              <a:rPr lang="en-US" dirty="0" err="1" smtClean="0"/>
              <a:t>orgn</a:t>
            </a:r>
            <a:r>
              <a:rPr lang="en-US" dirty="0" smtClean="0"/>
              <a:t> code, but could use separate</a:t>
            </a:r>
            <a:r>
              <a:rPr lang="en-US" baseline="0" dirty="0" smtClean="0"/>
              <a:t> </a:t>
            </a:r>
            <a:r>
              <a:rPr lang="en-US" baseline="0" dirty="0" err="1" smtClean="0"/>
              <a:t>orgns</a:t>
            </a:r>
            <a:r>
              <a:rPr lang="en-US" baseline="0" dirty="0" smtClean="0"/>
              <a:t> to differentiate for reporting.  Ex.  Grant has to report separately for two different counties they are providing services to.</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13</a:t>
            </a:fld>
            <a:endParaRPr lang="en-US"/>
          </a:p>
        </p:txBody>
      </p:sp>
    </p:spTree>
    <p:extLst>
      <p:ext uri="{BB962C8B-B14F-4D97-AF65-F5344CB8AC3E}">
        <p14:creationId xmlns:p14="http://schemas.microsoft.com/office/powerpoint/2010/main" val="650470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3 most used with grants</a:t>
            </a:r>
          </a:p>
          <a:p>
            <a:r>
              <a:rPr lang="en-US" baseline="0" dirty="0" smtClean="0"/>
              <a:t>Important, report by program code</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14</a:t>
            </a:fld>
            <a:endParaRPr lang="en-US"/>
          </a:p>
        </p:txBody>
      </p:sp>
    </p:spTree>
    <p:extLst>
      <p:ext uri="{BB962C8B-B14F-4D97-AF65-F5344CB8AC3E}">
        <p14:creationId xmlns:p14="http://schemas.microsoft.com/office/powerpoint/2010/main" val="26742239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THECB Sources</a:t>
            </a:r>
            <a:r>
              <a:rPr lang="en-US" baseline="0" dirty="0" smtClean="0"/>
              <a:t> and Uses, NSF Research report, several others</a:t>
            </a:r>
          </a:p>
          <a:p>
            <a:r>
              <a:rPr lang="en-US" baseline="0" dirty="0" smtClean="0"/>
              <a:t>Others, education, evaluation</a:t>
            </a:r>
            <a:endParaRPr lang="en-US" dirty="0"/>
          </a:p>
        </p:txBody>
      </p:sp>
      <p:sp>
        <p:nvSpPr>
          <p:cNvPr id="4" name="Slide Number Placeholder 3"/>
          <p:cNvSpPr>
            <a:spLocks noGrp="1"/>
          </p:cNvSpPr>
          <p:nvPr>
            <p:ph type="sldNum" sz="quarter" idx="10"/>
          </p:nvPr>
        </p:nvSpPr>
        <p:spPr/>
        <p:txBody>
          <a:bodyPr/>
          <a:lstStyle/>
          <a:p>
            <a:fld id="{A6FED37B-404E-4D52-BFC8-BB1BA416C1D2}" type="slidenum">
              <a:rPr lang="en-US" smtClean="0"/>
              <a:pPr/>
              <a:t>15</a:t>
            </a:fld>
            <a:endParaRPr lang="en-US"/>
          </a:p>
        </p:txBody>
      </p:sp>
    </p:spTree>
    <p:extLst>
      <p:ext uri="{BB962C8B-B14F-4D97-AF65-F5344CB8AC3E}">
        <p14:creationId xmlns:p14="http://schemas.microsoft.com/office/powerpoint/2010/main" val="196056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777875"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777875" y="6172200"/>
            <a:ext cx="7543800" cy="26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ctrTitle" hasCustomPrompt="1"/>
          </p:nvPr>
        </p:nvSpPr>
        <p:spPr>
          <a:xfrm>
            <a:off x="762000" y="3200400"/>
            <a:ext cx="7543800" cy="1524000"/>
          </a:xfrm>
        </p:spPr>
        <p:txBody>
          <a:bodyPr>
            <a:noAutofit/>
          </a:bodyPr>
          <a:lstStyle>
            <a:lvl1pPr algn="ctr">
              <a:defRPr sz="4800">
                <a:latin typeface="Arial" panose="020B0604020202020204" pitchFamily="34" charset="0"/>
                <a:cs typeface="Arial" panose="020B0604020202020204" pitchFamily="34" charset="0"/>
              </a:defRPr>
            </a:lvl1pPr>
          </a:lstStyle>
          <a:p>
            <a:r>
              <a:rPr lang="en-US" dirty="0" smtClean="0"/>
              <a:t>Master title style</a:t>
            </a:r>
            <a:endParaRPr lang="en-US" dirty="0"/>
          </a:p>
        </p:txBody>
      </p:sp>
      <p:sp>
        <p:nvSpPr>
          <p:cNvPr id="3" name="Subtitle 2"/>
          <p:cNvSpPr>
            <a:spLocks noGrp="1"/>
          </p:cNvSpPr>
          <p:nvPr>
            <p:ph type="subTitle" idx="1"/>
          </p:nvPr>
        </p:nvSpPr>
        <p:spPr>
          <a:xfrm>
            <a:off x="762000" y="4724400"/>
            <a:ext cx="6858000" cy="990600"/>
          </a:xfrm>
        </p:spPr>
        <p:txBody>
          <a:bodyPr anchor="t">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Date Placeholder 3"/>
          <p:cNvSpPr>
            <a:spLocks noGrp="1"/>
          </p:cNvSpPr>
          <p:nvPr>
            <p:ph type="dt" sz="half" idx="10"/>
          </p:nvPr>
        </p:nvSpPr>
        <p:spPr/>
        <p:txBody>
          <a:bodyPr/>
          <a:lstStyle>
            <a:lvl1pPr>
              <a:defRPr/>
            </a:lvl1pPr>
          </a:lstStyle>
          <a:p>
            <a:fld id="{42E6FC4C-57B7-4244-BDC0-308EA3C5101D}" type="datetimeFigureOut">
              <a:rPr lang="en-US" smtClean="0"/>
              <a:pPr/>
              <a:t>5/19/2014</a:t>
            </a:fld>
            <a:endParaRPr lang="en-US"/>
          </a:p>
        </p:txBody>
      </p:sp>
      <p:sp>
        <p:nvSpPr>
          <p:cNvPr id="7" name="Footer Placeholder 4"/>
          <p:cNvSpPr>
            <a:spLocks noGrp="1"/>
          </p:cNvSpPr>
          <p:nvPr>
            <p:ph type="ftr" sz="quarter" idx="11"/>
          </p:nvPr>
        </p:nvSpPr>
        <p:spPr/>
        <p:txBody>
          <a:bodyPr/>
          <a:lstStyle>
            <a:lvl1pPr>
              <a:defRPr/>
            </a:lvl1pPr>
          </a:lstStyle>
          <a:p>
            <a:endParaRPr lang="en-US"/>
          </a:p>
        </p:txBody>
      </p:sp>
      <p:sp>
        <p:nvSpPr>
          <p:cNvPr id="8" name="Slide Number Placeholder 5"/>
          <p:cNvSpPr>
            <a:spLocks noGrp="1"/>
          </p:cNvSpPr>
          <p:nvPr>
            <p:ph type="sldNum" sz="quarter" idx="12"/>
          </p:nvPr>
        </p:nvSpPr>
        <p:spPr/>
        <p:txBody>
          <a:bodyPr/>
          <a:lstStyle>
            <a:lvl1pPr>
              <a:defRPr/>
            </a:lvl1pPr>
          </a:lstStyle>
          <a:p>
            <a:fld id="{E871892F-CBE1-4CD7-BCE7-D36A16EAE58B}" type="slidenum">
              <a:rPr lang="en-US" smtClean="0"/>
              <a:pPr/>
              <a:t>‹#›</a:t>
            </a:fld>
            <a:endParaRPr lang="en-US"/>
          </a:p>
        </p:txBody>
      </p:sp>
    </p:spTree>
    <p:extLst>
      <p:ext uri="{BB962C8B-B14F-4D97-AF65-F5344CB8AC3E}">
        <p14:creationId xmlns:p14="http://schemas.microsoft.com/office/powerpoint/2010/main" val="4084552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2E6FC4C-57B7-4244-BDC0-308EA3C5101D}" type="datetimeFigureOut">
              <a:rPr lang="en-US" smtClean="0"/>
              <a:pPr/>
              <a:t>5/19/2014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871892F-CBE1-4CD7-BCE7-D36A16EAE58B}" type="slidenum">
              <a:rPr lang="en-US" smtClean="0"/>
              <a:pPr/>
              <a:t>‹#›</a:t>
            </a:fld>
            <a:endParaRPr lang="en-US"/>
          </a:p>
        </p:txBody>
      </p:sp>
    </p:spTree>
    <p:extLst>
      <p:ext uri="{BB962C8B-B14F-4D97-AF65-F5344CB8AC3E}">
        <p14:creationId xmlns:p14="http://schemas.microsoft.com/office/powerpoint/2010/main" val="1480603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2E6FC4C-57B7-4244-BDC0-308EA3C5101D}" type="datetimeFigureOut">
              <a:rPr lang="en-US" smtClean="0"/>
              <a:pPr/>
              <a:t>5/19/2014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871892F-CBE1-4CD7-BCE7-D36A16EAE58B}" type="slidenum">
              <a:rPr lang="en-US" smtClean="0"/>
              <a:pPr/>
              <a:t>‹#›</a:t>
            </a:fld>
            <a:endParaRPr lang="en-US"/>
          </a:p>
        </p:txBody>
      </p:sp>
    </p:spTree>
    <p:extLst>
      <p:ext uri="{BB962C8B-B14F-4D97-AF65-F5344CB8AC3E}">
        <p14:creationId xmlns:p14="http://schemas.microsoft.com/office/powerpoint/2010/main" val="4006341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6781800" cy="609600"/>
          </a:xfrm>
        </p:spPr>
        <p:txBody>
          <a:bodyPr/>
          <a:lstStyle>
            <a:lvl1pPr algn="ctr">
              <a:defRPr sz="3200">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762000" y="2133600"/>
            <a:ext cx="7543800" cy="3886200"/>
          </a:xfrm>
        </p:spPr>
        <p:txBody>
          <a:bodyPr ancho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42E6FC4C-57B7-4244-BDC0-308EA3C5101D}" type="datetimeFigureOut">
              <a:rPr lang="en-US" smtClean="0"/>
              <a:pPr/>
              <a:t>5/19/2014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a:xfrm>
            <a:off x="8305800" y="6492875"/>
            <a:ext cx="762000" cy="365125"/>
          </a:xfrm>
        </p:spPr>
        <p:txBody>
          <a:bodyPr/>
          <a:lstStyle>
            <a:lvl1pPr>
              <a:defRPr sz="1200">
                <a:latin typeface="Arial" panose="020B0604020202020204" pitchFamily="34" charset="0"/>
                <a:cs typeface="Arial" panose="020B0604020202020204" pitchFamily="34" charset="0"/>
              </a:defRPr>
            </a:lvl1pPr>
          </a:lstStyle>
          <a:p>
            <a:fld id="{E871892F-CBE1-4CD7-BCE7-D36A16EAE58B}" type="slidenum">
              <a:rPr lang="en-US" smtClean="0"/>
              <a:pPr/>
              <a:t>‹#›</a:t>
            </a:fld>
            <a:endParaRPr lang="en-US"/>
          </a:p>
        </p:txBody>
      </p:sp>
    </p:spTree>
    <p:extLst>
      <p:ext uri="{BB962C8B-B14F-4D97-AF65-F5344CB8AC3E}">
        <p14:creationId xmlns:p14="http://schemas.microsoft.com/office/powerpoint/2010/main" val="1845536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777875"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777875" y="6172200"/>
            <a:ext cx="7543800" cy="26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762000" y="3276600"/>
            <a:ext cx="7543800" cy="1676400"/>
          </a:xfrm>
        </p:spPr>
        <p:txBody>
          <a:bodyPr/>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fld id="{42E6FC4C-57B7-4244-BDC0-308EA3C5101D}" type="datetimeFigureOut">
              <a:rPr lang="en-US" smtClean="0"/>
              <a:pPr/>
              <a:t>5/19/2014</a:t>
            </a:fld>
            <a:endParaRPr lang="en-US"/>
          </a:p>
        </p:txBody>
      </p:sp>
      <p:sp>
        <p:nvSpPr>
          <p:cNvPr id="7" name="Footer Placeholder 4"/>
          <p:cNvSpPr>
            <a:spLocks noGrp="1"/>
          </p:cNvSpPr>
          <p:nvPr>
            <p:ph type="ftr" sz="quarter" idx="11"/>
          </p:nvPr>
        </p:nvSpPr>
        <p:spPr/>
        <p:txBody>
          <a:bodyPr/>
          <a:lstStyle>
            <a:lvl1pPr>
              <a:defRPr/>
            </a:lvl1pPr>
          </a:lstStyle>
          <a:p>
            <a:endParaRPr lang="en-US"/>
          </a:p>
        </p:txBody>
      </p:sp>
      <p:sp>
        <p:nvSpPr>
          <p:cNvPr id="8" name="Slide Number Placeholder 5"/>
          <p:cNvSpPr>
            <a:spLocks noGrp="1"/>
          </p:cNvSpPr>
          <p:nvPr>
            <p:ph type="sldNum" sz="quarter" idx="12"/>
          </p:nvPr>
        </p:nvSpPr>
        <p:spPr/>
        <p:txBody>
          <a:bodyPr/>
          <a:lstStyle>
            <a:lvl1pPr>
              <a:defRPr/>
            </a:lvl1pPr>
          </a:lstStyle>
          <a:p>
            <a:fld id="{E871892F-CBE1-4CD7-BCE7-D36A16EAE58B}" type="slidenum">
              <a:rPr lang="en-US" smtClean="0"/>
              <a:pPr/>
              <a:t>‹#›</a:t>
            </a:fld>
            <a:endParaRPr lang="en-US"/>
          </a:p>
        </p:txBody>
      </p:sp>
    </p:spTree>
    <p:extLst>
      <p:ext uri="{BB962C8B-B14F-4D97-AF65-F5344CB8AC3E}">
        <p14:creationId xmlns:p14="http://schemas.microsoft.com/office/powerpoint/2010/main" val="1021479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42E6FC4C-57B7-4244-BDC0-308EA3C5101D}" type="datetimeFigureOut">
              <a:rPr lang="en-US" smtClean="0"/>
              <a:pPr/>
              <a:t>5/19/2014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E871892F-CBE1-4CD7-BCE7-D36A16EAE58B}" type="slidenum">
              <a:rPr lang="en-US" smtClean="0"/>
              <a:pPr/>
              <a:t>‹#›</a:t>
            </a:fld>
            <a:endParaRPr lang="en-US"/>
          </a:p>
        </p:txBody>
      </p:sp>
    </p:spTree>
    <p:extLst>
      <p:ext uri="{BB962C8B-B14F-4D97-AF65-F5344CB8AC3E}">
        <p14:creationId xmlns:p14="http://schemas.microsoft.com/office/powerpoint/2010/main" val="3874311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758825" y="1249363"/>
            <a:ext cx="36576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645025" y="1249363"/>
            <a:ext cx="3657600" cy="1587"/>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6"/>
          <p:cNvSpPr>
            <a:spLocks noGrp="1"/>
          </p:cNvSpPr>
          <p:nvPr>
            <p:ph type="dt" sz="half" idx="10"/>
          </p:nvPr>
        </p:nvSpPr>
        <p:spPr/>
        <p:txBody>
          <a:bodyPr/>
          <a:lstStyle>
            <a:lvl1pPr>
              <a:defRPr/>
            </a:lvl1pPr>
          </a:lstStyle>
          <a:p>
            <a:fld id="{42E6FC4C-57B7-4244-BDC0-308EA3C5101D}" type="datetimeFigureOut">
              <a:rPr lang="en-US" smtClean="0"/>
              <a:pPr/>
              <a:t>5/19/2014</a:t>
            </a:fld>
            <a:endParaRPr lang="en-US"/>
          </a:p>
        </p:txBody>
      </p:sp>
      <p:sp>
        <p:nvSpPr>
          <p:cNvPr id="10" name="Footer Placeholder 7"/>
          <p:cNvSpPr>
            <a:spLocks noGrp="1"/>
          </p:cNvSpPr>
          <p:nvPr>
            <p:ph type="ftr" sz="quarter" idx="11"/>
          </p:nvPr>
        </p:nvSpPr>
        <p:spPr/>
        <p:txBody>
          <a:bodyPr/>
          <a:lstStyle>
            <a:lvl1pPr>
              <a:defRPr/>
            </a:lvl1pPr>
          </a:lstStyle>
          <a:p>
            <a:endParaRPr lang="en-US"/>
          </a:p>
        </p:txBody>
      </p:sp>
      <p:sp>
        <p:nvSpPr>
          <p:cNvPr id="11" name="Slide Number Placeholder 8"/>
          <p:cNvSpPr>
            <a:spLocks noGrp="1"/>
          </p:cNvSpPr>
          <p:nvPr>
            <p:ph type="sldNum" sz="quarter" idx="12"/>
          </p:nvPr>
        </p:nvSpPr>
        <p:spPr/>
        <p:txBody>
          <a:bodyPr/>
          <a:lstStyle>
            <a:lvl1pPr>
              <a:defRPr/>
            </a:lvl1pPr>
          </a:lstStyle>
          <a:p>
            <a:fld id="{E871892F-CBE1-4CD7-BCE7-D36A16EAE58B}" type="slidenum">
              <a:rPr lang="en-US" smtClean="0"/>
              <a:pPr/>
              <a:t>‹#›</a:t>
            </a:fld>
            <a:endParaRPr lang="en-US"/>
          </a:p>
        </p:txBody>
      </p:sp>
    </p:spTree>
    <p:extLst>
      <p:ext uri="{BB962C8B-B14F-4D97-AF65-F5344CB8AC3E}">
        <p14:creationId xmlns:p14="http://schemas.microsoft.com/office/powerpoint/2010/main" val="2199382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42E6FC4C-57B7-4244-BDC0-308EA3C5101D}" type="datetimeFigureOut">
              <a:rPr lang="en-US" smtClean="0"/>
              <a:pPr/>
              <a:t>5/19/2014</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E871892F-CBE1-4CD7-BCE7-D36A16EAE58B}" type="slidenum">
              <a:rPr lang="en-US" smtClean="0"/>
              <a:pPr/>
              <a:t>‹#›</a:t>
            </a:fld>
            <a:endParaRPr lang="en-US"/>
          </a:p>
        </p:txBody>
      </p:sp>
    </p:spTree>
    <p:extLst>
      <p:ext uri="{BB962C8B-B14F-4D97-AF65-F5344CB8AC3E}">
        <p14:creationId xmlns:p14="http://schemas.microsoft.com/office/powerpoint/2010/main" val="2882522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42E6FC4C-57B7-4244-BDC0-308EA3C5101D}" type="datetimeFigureOut">
              <a:rPr lang="en-US" smtClean="0"/>
              <a:pPr/>
              <a:t>5/19/2014</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E871892F-CBE1-4CD7-BCE7-D36A16EAE58B}" type="slidenum">
              <a:rPr lang="en-US" smtClean="0"/>
              <a:pPr/>
              <a:t>‹#›</a:t>
            </a:fld>
            <a:endParaRPr lang="en-US"/>
          </a:p>
        </p:txBody>
      </p:sp>
    </p:spTree>
    <p:extLst>
      <p:ext uri="{BB962C8B-B14F-4D97-AF65-F5344CB8AC3E}">
        <p14:creationId xmlns:p14="http://schemas.microsoft.com/office/powerpoint/2010/main" val="3785504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677194" y="2515394"/>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62000" y="4572000"/>
            <a:ext cx="6784848" cy="1600200"/>
          </a:xfrm>
        </p:spPr>
        <p:txBody>
          <a:bodyPr>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fld id="{42E6FC4C-57B7-4244-BDC0-308EA3C5101D}" type="datetimeFigureOut">
              <a:rPr lang="en-US" smtClean="0"/>
              <a:pPr/>
              <a:t>5/19/2014</a:t>
            </a:fld>
            <a:endParaRPr lang="en-US"/>
          </a:p>
        </p:txBody>
      </p:sp>
      <p:sp>
        <p:nvSpPr>
          <p:cNvPr id="7" name="Footer Placeholder 5"/>
          <p:cNvSpPr>
            <a:spLocks noGrp="1"/>
          </p:cNvSpPr>
          <p:nvPr>
            <p:ph type="ftr" sz="quarter" idx="11"/>
          </p:nvPr>
        </p:nvSpPr>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E871892F-CBE1-4CD7-BCE7-D36A16EAE58B}" type="slidenum">
              <a:rPr lang="en-US" smtClean="0"/>
              <a:pPr/>
              <a:t>‹#›</a:t>
            </a:fld>
            <a:endParaRPr lang="en-US"/>
          </a:p>
        </p:txBody>
      </p:sp>
    </p:spTree>
    <p:extLst>
      <p:ext uri="{BB962C8B-B14F-4D97-AF65-F5344CB8AC3E}">
        <p14:creationId xmlns:p14="http://schemas.microsoft.com/office/powerpoint/2010/main" val="4193363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850392" y="3505200"/>
            <a:ext cx="7391400" cy="804862"/>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42E6FC4C-57B7-4244-BDC0-308EA3C5101D}" type="datetimeFigureOut">
              <a:rPr lang="en-US" smtClean="0"/>
              <a:pPr/>
              <a:t>5/19/2014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E871892F-CBE1-4CD7-BCE7-D36A16EAE58B}" type="slidenum">
              <a:rPr lang="en-US" smtClean="0"/>
              <a:pPr/>
              <a:t>‹#›</a:t>
            </a:fld>
            <a:endParaRPr lang="en-US"/>
          </a:p>
        </p:txBody>
      </p:sp>
    </p:spTree>
    <p:extLst>
      <p:ext uri="{BB962C8B-B14F-4D97-AF65-F5344CB8AC3E}">
        <p14:creationId xmlns:p14="http://schemas.microsoft.com/office/powerpoint/2010/main" val="953471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62000" y="4572000"/>
            <a:ext cx="67818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762000" y="685800"/>
            <a:ext cx="75438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248400" y="6208713"/>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42E6FC4C-57B7-4244-BDC0-308EA3C5101D}" type="datetimeFigureOut">
              <a:rPr lang="en-US" smtClean="0"/>
              <a:pPr/>
              <a:t>5/19/2014</a:t>
            </a:fld>
            <a:endParaRPr lang="en-US"/>
          </a:p>
        </p:txBody>
      </p:sp>
      <p:sp>
        <p:nvSpPr>
          <p:cNvPr id="5" name="Footer Placeholder 4"/>
          <p:cNvSpPr>
            <a:spLocks noGrp="1"/>
          </p:cNvSpPr>
          <p:nvPr>
            <p:ph type="ftr" sz="quarter" idx="3"/>
          </p:nvPr>
        </p:nvSpPr>
        <p:spPr>
          <a:xfrm>
            <a:off x="762000" y="6208713"/>
            <a:ext cx="4873625"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a:p>
        </p:txBody>
      </p:sp>
      <p:sp>
        <p:nvSpPr>
          <p:cNvPr id="6" name="Slide Number Placeholder 5"/>
          <p:cNvSpPr>
            <a:spLocks noGrp="1"/>
          </p:cNvSpPr>
          <p:nvPr>
            <p:ph type="sldNum" sz="quarter" idx="4"/>
          </p:nvPr>
        </p:nvSpPr>
        <p:spPr>
          <a:xfrm>
            <a:off x="7620000" y="5688013"/>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E871892F-CBE1-4CD7-BCE7-D36A16EAE58B}" type="slidenum">
              <a:rPr lang="en-US" smtClean="0"/>
              <a:pPr/>
              <a:t>‹#›</a:t>
            </a:fld>
            <a:endParaRPr lang="en-US"/>
          </a:p>
        </p:txBody>
      </p:sp>
      <p:sp>
        <p:nvSpPr>
          <p:cNvPr id="8" name="Rectangle 7"/>
          <p:cNvSpPr/>
          <p:nvPr/>
        </p:nvSpPr>
        <p:spPr>
          <a:xfrm>
            <a:off x="777875"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777875" y="6172200"/>
            <a:ext cx="7543800" cy="26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5400" kern="1200">
          <a:solidFill>
            <a:srgbClr val="262626"/>
          </a:solidFill>
          <a:latin typeface="+mj-lt"/>
          <a:ea typeface="+mj-ea"/>
          <a:cs typeface="+mj-cs"/>
        </a:defRPr>
      </a:lvl1pPr>
      <a:lvl2pPr algn="l" rtl="0" eaLnBrk="1" fontAlgn="base" hangingPunct="1">
        <a:spcBef>
          <a:spcPct val="0"/>
        </a:spcBef>
        <a:spcAft>
          <a:spcPct val="0"/>
        </a:spcAft>
        <a:defRPr sz="5400">
          <a:solidFill>
            <a:srgbClr val="262626"/>
          </a:solidFill>
          <a:latin typeface="Impact" pitchFamily="34" charset="0"/>
        </a:defRPr>
      </a:lvl2pPr>
      <a:lvl3pPr algn="l" rtl="0" eaLnBrk="1" fontAlgn="base" hangingPunct="1">
        <a:spcBef>
          <a:spcPct val="0"/>
        </a:spcBef>
        <a:spcAft>
          <a:spcPct val="0"/>
        </a:spcAft>
        <a:defRPr sz="5400">
          <a:solidFill>
            <a:srgbClr val="262626"/>
          </a:solidFill>
          <a:latin typeface="Impact" pitchFamily="34" charset="0"/>
        </a:defRPr>
      </a:lvl3pPr>
      <a:lvl4pPr algn="l" rtl="0" eaLnBrk="1" fontAlgn="base" hangingPunct="1">
        <a:spcBef>
          <a:spcPct val="0"/>
        </a:spcBef>
        <a:spcAft>
          <a:spcPct val="0"/>
        </a:spcAft>
        <a:defRPr sz="5400">
          <a:solidFill>
            <a:srgbClr val="262626"/>
          </a:solidFill>
          <a:latin typeface="Impact" pitchFamily="34" charset="0"/>
        </a:defRPr>
      </a:lvl4pPr>
      <a:lvl5pPr algn="l" rtl="0" eaLnBrk="1" fontAlgn="base" hangingPunct="1">
        <a:spcBef>
          <a:spcPct val="0"/>
        </a:spcBef>
        <a:spcAft>
          <a:spcPct val="0"/>
        </a:spcAft>
        <a:defRPr sz="5400">
          <a:solidFill>
            <a:srgbClr val="262626"/>
          </a:solidFill>
          <a:latin typeface="Impact"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eaLnBrk="1" fontAlgn="base" hangingPunct="1">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593725" indent="-273050" algn="l" rtl="0" eaLnBrk="1" fontAlgn="base" hangingPunct="1">
        <a:spcBef>
          <a:spcPct val="20000"/>
        </a:spcBef>
        <a:spcAft>
          <a:spcPct val="0"/>
        </a:spcAft>
        <a:buClr>
          <a:schemeClr val="accent1"/>
        </a:buClr>
        <a:buFont typeface="Arial" charset="0"/>
        <a:buChar char="•"/>
        <a:defRPr sz="2200" kern="1200">
          <a:solidFill>
            <a:schemeClr val="tx2"/>
          </a:solidFill>
          <a:latin typeface="+mn-lt"/>
          <a:ea typeface="+mn-ea"/>
          <a:cs typeface="+mn-cs"/>
        </a:defRPr>
      </a:lvl2pPr>
      <a:lvl3pPr marL="868363" indent="-228600" algn="l" rtl="0" eaLnBrk="1" fontAlgn="base" hangingPunct="1">
        <a:spcBef>
          <a:spcPct val="20000"/>
        </a:spcBef>
        <a:spcAft>
          <a:spcPct val="0"/>
        </a:spcAft>
        <a:buClr>
          <a:schemeClr val="accent1"/>
        </a:buClr>
        <a:buFont typeface="Arial" charset="0"/>
        <a:buChar char="•"/>
        <a:defRPr sz="2000" kern="1200">
          <a:solidFill>
            <a:schemeClr val="tx2"/>
          </a:solidFill>
          <a:latin typeface="+mn-lt"/>
          <a:ea typeface="+mn-ea"/>
          <a:cs typeface="+mn-cs"/>
        </a:defRPr>
      </a:lvl3pPr>
      <a:lvl4pPr marL="1143000" indent="-228600" algn="l" rtl="0" eaLnBrk="1" fontAlgn="base" hangingPunct="1">
        <a:spcBef>
          <a:spcPct val="20000"/>
        </a:spcBef>
        <a:spcAft>
          <a:spcPct val="0"/>
        </a:spcAft>
        <a:buClr>
          <a:schemeClr val="accent1"/>
        </a:buClr>
        <a:buFont typeface="Arial" charset="0"/>
        <a:buChar char="•"/>
        <a:defRPr kern="1200">
          <a:solidFill>
            <a:schemeClr val="tx2"/>
          </a:solidFill>
          <a:latin typeface="+mn-lt"/>
          <a:ea typeface="+mn-ea"/>
          <a:cs typeface="+mn-cs"/>
        </a:defRPr>
      </a:lvl4pPr>
      <a:lvl5pPr marL="1371600" indent="-228600" algn="l" rtl="0" eaLnBrk="1" fontAlgn="base" hangingPunct="1">
        <a:spcBef>
          <a:spcPct val="20000"/>
        </a:spcBef>
        <a:spcAft>
          <a:spcPct val="0"/>
        </a:spcAft>
        <a:buClr>
          <a:schemeClr val="accent1"/>
        </a:buClr>
        <a:buFont typeface="Arial" charset="0"/>
        <a:buChar char="•"/>
        <a:defRPr kern="120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ecfr.gov/"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mailto:hscacc@ttuhsc.edu"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124200"/>
            <a:ext cx="7543800" cy="990600"/>
          </a:xfrm>
        </p:spPr>
        <p:txBody>
          <a:bodyPr>
            <a:normAutofit/>
          </a:bodyPr>
          <a:lstStyle/>
          <a:p>
            <a:pPr algn="ctr"/>
            <a:r>
              <a:rPr lang="en-US" sz="4800" dirty="0" smtClean="0">
                <a:latin typeface="Arial" panose="020B0604020202020204" pitchFamily="34" charset="0"/>
                <a:cs typeface="Arial" panose="020B0604020202020204" pitchFamily="34" charset="0"/>
              </a:rPr>
              <a:t>Grant Management</a:t>
            </a:r>
            <a:endParaRPr lang="en-US" sz="48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762000" y="4419600"/>
            <a:ext cx="7543800" cy="990600"/>
          </a:xfrm>
        </p:spPr>
        <p:txBody>
          <a:bodyPr>
            <a:normAutofit lnSpcReduction="10000"/>
          </a:bodyPr>
          <a:lstStyle/>
          <a:p>
            <a:pPr algn="ctr"/>
            <a:r>
              <a:rPr lang="en-US" b="1" i="1" dirty="0" smtClean="0">
                <a:solidFill>
                  <a:srgbClr val="C00000"/>
                </a:solidFill>
                <a:latin typeface="Cambria" panose="02040503050406030204" pitchFamily="18" charset="0"/>
              </a:rPr>
              <a:t>TTUHSC Accounting Services</a:t>
            </a:r>
          </a:p>
          <a:p>
            <a:pPr algn="ctr"/>
            <a:r>
              <a:rPr lang="en-US" b="1" i="1" dirty="0" smtClean="0">
                <a:solidFill>
                  <a:srgbClr val="C00000"/>
                </a:solidFill>
                <a:latin typeface="Cambria" panose="02040503050406030204" pitchFamily="18" charset="0"/>
              </a:rPr>
              <a:t>May 2014</a:t>
            </a:r>
            <a:endParaRPr lang="en-US" b="1" i="1" dirty="0">
              <a:solidFill>
                <a:srgbClr val="C00000"/>
              </a:solidFill>
              <a:latin typeface="Cambria" panose="02040503050406030204" pitchFamily="18" charset="0"/>
            </a:endParaRPr>
          </a:p>
        </p:txBody>
      </p:sp>
      <p:pic>
        <p:nvPicPr>
          <p:cNvPr id="4" name="Picture 11"/>
          <p:cNvPicPr preferRelativeResize="0">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276600" y="609600"/>
            <a:ext cx="2438400" cy="18288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5471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0"/>
            <a:ext cx="6781800" cy="609600"/>
          </a:xfrm>
        </p:spPr>
        <p:txBody>
          <a:bodyPr>
            <a:normAutofit fontScale="90000"/>
          </a:bodyPr>
          <a:lstStyle/>
          <a:p>
            <a:r>
              <a:rPr lang="en-US" dirty="0" smtClean="0"/>
              <a:t>New Fund Request</a:t>
            </a:r>
            <a:br>
              <a:rPr lang="en-US" dirty="0" smtClean="0"/>
            </a:br>
            <a:r>
              <a:rPr lang="en-US" dirty="0" smtClean="0"/>
              <a:t>Fund Classes</a:t>
            </a:r>
            <a:endParaRPr lang="en-US" dirty="0"/>
          </a:p>
        </p:txBody>
      </p:sp>
      <p:sp>
        <p:nvSpPr>
          <p:cNvPr id="3" name="Content Placeholder 2"/>
          <p:cNvSpPr>
            <a:spLocks noGrp="1"/>
          </p:cNvSpPr>
          <p:nvPr>
            <p:ph idx="1"/>
          </p:nvPr>
        </p:nvSpPr>
        <p:spPr>
          <a:xfrm>
            <a:off x="457200" y="1447800"/>
            <a:ext cx="8229600" cy="4678363"/>
          </a:xfrm>
        </p:spPr>
        <p:txBody>
          <a:bodyPr>
            <a:normAutofit/>
          </a:bodyPr>
          <a:lstStyle/>
          <a:p>
            <a:r>
              <a:rPr lang="en-US" dirty="0" smtClean="0"/>
              <a:t>State Grants/Contracts (22Z)</a:t>
            </a:r>
          </a:p>
          <a:p>
            <a:pPr lvl="1"/>
            <a:r>
              <a:rPr lang="en-US" dirty="0" smtClean="0"/>
              <a:t>Awards, Grants or Contracts from other State of Texas entities, including appropriations passed to TTUHSC as a </a:t>
            </a:r>
            <a:r>
              <a:rPr lang="en-US" dirty="0" err="1" smtClean="0"/>
              <a:t>subrecipient</a:t>
            </a:r>
            <a:r>
              <a:rPr lang="en-US" dirty="0"/>
              <a:t> </a:t>
            </a:r>
            <a:r>
              <a:rPr lang="en-US" dirty="0" smtClean="0"/>
              <a:t>from other agencies.</a:t>
            </a:r>
          </a:p>
          <a:p>
            <a:pPr lvl="1"/>
            <a:r>
              <a:rPr lang="en-US" dirty="0" smtClean="0"/>
              <a:t>Use is restricted to terms and conditions agreed upon in the grant/contract, state guidelines, institutional policy.</a:t>
            </a:r>
          </a:p>
          <a:p>
            <a:pPr lvl="1"/>
            <a:r>
              <a:rPr lang="en-US" dirty="0" smtClean="0"/>
              <a:t>Typically cost reimbursement (billed), sometimes fixed price or fee for service.</a:t>
            </a:r>
          </a:p>
          <a:p>
            <a:pPr lvl="1"/>
            <a:r>
              <a:rPr lang="en-US" dirty="0" smtClean="0"/>
              <a:t>CPRIT, DSHS, HHSC, Governor’s Office, JAMP, THECB, etc.</a:t>
            </a:r>
          </a:p>
        </p:txBody>
      </p:sp>
    </p:spTree>
    <p:extLst>
      <p:ext uri="{BB962C8B-B14F-4D97-AF65-F5344CB8AC3E}">
        <p14:creationId xmlns:p14="http://schemas.microsoft.com/office/powerpoint/2010/main" val="7733364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0"/>
            <a:ext cx="6781800" cy="609600"/>
          </a:xfrm>
        </p:spPr>
        <p:txBody>
          <a:bodyPr>
            <a:normAutofit fontScale="90000"/>
          </a:bodyPr>
          <a:lstStyle/>
          <a:p>
            <a:r>
              <a:rPr lang="en-US" dirty="0" smtClean="0"/>
              <a:t>New Fund Request</a:t>
            </a:r>
            <a:br>
              <a:rPr lang="en-US" dirty="0" smtClean="0"/>
            </a:br>
            <a:r>
              <a:rPr lang="en-US" dirty="0" smtClean="0"/>
              <a:t>Fund Classes</a:t>
            </a:r>
            <a:endParaRPr lang="en-US" dirty="0"/>
          </a:p>
        </p:txBody>
      </p:sp>
      <p:sp>
        <p:nvSpPr>
          <p:cNvPr id="3" name="Content Placeholder 2"/>
          <p:cNvSpPr>
            <a:spLocks noGrp="1"/>
          </p:cNvSpPr>
          <p:nvPr>
            <p:ph idx="1"/>
          </p:nvPr>
        </p:nvSpPr>
        <p:spPr>
          <a:xfrm>
            <a:off x="762000" y="1676400"/>
            <a:ext cx="7543800" cy="4343400"/>
          </a:xfrm>
        </p:spPr>
        <p:txBody>
          <a:bodyPr/>
          <a:lstStyle/>
          <a:p>
            <a:r>
              <a:rPr lang="en-US" dirty="0" smtClean="0"/>
              <a:t>Local Grants/Contracts (23Z)</a:t>
            </a:r>
          </a:p>
          <a:p>
            <a:pPr lvl="1"/>
            <a:r>
              <a:rPr lang="en-US" dirty="0" smtClean="0"/>
              <a:t>Awards, Grants or Contracts with local government agencies.</a:t>
            </a:r>
          </a:p>
          <a:p>
            <a:pPr lvl="1"/>
            <a:r>
              <a:rPr lang="en-US" dirty="0" smtClean="0"/>
              <a:t>Use is restricted to terms and conditions agreed upon in the grant/contract, institutional policy.</a:t>
            </a:r>
          </a:p>
          <a:p>
            <a:pPr lvl="1"/>
            <a:r>
              <a:rPr lang="en-US" dirty="0" smtClean="0"/>
              <a:t>Most are residency contracts, very few grants.</a:t>
            </a:r>
          </a:p>
          <a:p>
            <a:pPr lvl="1"/>
            <a:r>
              <a:rPr lang="en-US" dirty="0" smtClean="0"/>
              <a:t>UMC, City of El Paso, DCOA, etc.</a:t>
            </a:r>
            <a:endParaRPr lang="en-US" dirty="0"/>
          </a:p>
        </p:txBody>
      </p:sp>
    </p:spTree>
    <p:extLst>
      <p:ext uri="{BB962C8B-B14F-4D97-AF65-F5344CB8AC3E}">
        <p14:creationId xmlns:p14="http://schemas.microsoft.com/office/powerpoint/2010/main" val="13048570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0"/>
            <a:ext cx="6781800" cy="609600"/>
          </a:xfrm>
        </p:spPr>
        <p:txBody>
          <a:bodyPr>
            <a:normAutofit fontScale="90000"/>
          </a:bodyPr>
          <a:lstStyle/>
          <a:p>
            <a:r>
              <a:rPr lang="en-US" dirty="0" smtClean="0"/>
              <a:t>New Fund Request</a:t>
            </a:r>
            <a:br>
              <a:rPr lang="en-US" dirty="0" smtClean="0"/>
            </a:br>
            <a:r>
              <a:rPr lang="en-US" dirty="0" smtClean="0"/>
              <a:t>Fund Classes</a:t>
            </a:r>
            <a:endParaRPr lang="en-US" dirty="0"/>
          </a:p>
        </p:txBody>
      </p:sp>
      <p:sp>
        <p:nvSpPr>
          <p:cNvPr id="3" name="Content Placeholder 2"/>
          <p:cNvSpPr>
            <a:spLocks noGrp="1"/>
          </p:cNvSpPr>
          <p:nvPr>
            <p:ph idx="1"/>
          </p:nvPr>
        </p:nvSpPr>
        <p:spPr>
          <a:xfrm>
            <a:off x="762000" y="1600200"/>
            <a:ext cx="7543800" cy="4419600"/>
          </a:xfrm>
        </p:spPr>
        <p:txBody>
          <a:bodyPr/>
          <a:lstStyle/>
          <a:p>
            <a:r>
              <a:rPr lang="en-US" dirty="0" smtClean="0"/>
              <a:t>Private Grants/Contracts (24Z)</a:t>
            </a:r>
          </a:p>
          <a:p>
            <a:pPr lvl="1"/>
            <a:r>
              <a:rPr lang="en-US" dirty="0" smtClean="0"/>
              <a:t>Awards, Grants or Contracts received from private entities (includes foreign).</a:t>
            </a:r>
          </a:p>
          <a:p>
            <a:pPr lvl="1"/>
            <a:r>
              <a:rPr lang="en-US" dirty="0" smtClean="0"/>
              <a:t>Use is restricted to terms and conditions agreed upon in grant/contract, institutional policy.</a:t>
            </a:r>
          </a:p>
          <a:p>
            <a:pPr lvl="1"/>
            <a:r>
              <a:rPr lang="en-US" dirty="0" smtClean="0"/>
              <a:t>Cost reimbursement (billed), fixed price, scheduled pay, fee for service.</a:t>
            </a:r>
          </a:p>
          <a:p>
            <a:pPr lvl="1"/>
            <a:r>
              <a:rPr lang="en-US" dirty="0" smtClean="0"/>
              <a:t>MOD, AHA, Komen, CH Foundation, South Plains Foundation, etc.</a:t>
            </a:r>
            <a:endParaRPr lang="en-US" dirty="0"/>
          </a:p>
        </p:txBody>
      </p:sp>
    </p:spTree>
    <p:extLst>
      <p:ext uri="{BB962C8B-B14F-4D97-AF65-F5344CB8AC3E}">
        <p14:creationId xmlns:p14="http://schemas.microsoft.com/office/powerpoint/2010/main" val="4483500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Fund Request</a:t>
            </a:r>
            <a:endParaRPr lang="en-US" dirty="0"/>
          </a:p>
        </p:txBody>
      </p:sp>
      <p:sp>
        <p:nvSpPr>
          <p:cNvPr id="3" name="Content Placeholder 2"/>
          <p:cNvSpPr>
            <a:spLocks noGrp="1"/>
          </p:cNvSpPr>
          <p:nvPr>
            <p:ph idx="1"/>
          </p:nvPr>
        </p:nvSpPr>
        <p:spPr>
          <a:xfrm>
            <a:off x="762000" y="1219200"/>
            <a:ext cx="7543800" cy="4267200"/>
          </a:xfrm>
        </p:spPr>
        <p:txBody>
          <a:bodyPr>
            <a:normAutofit/>
          </a:bodyPr>
          <a:lstStyle/>
          <a:p>
            <a:r>
              <a:rPr lang="en-US" dirty="0" smtClean="0"/>
              <a:t>Organization – the department must determine which </a:t>
            </a:r>
            <a:r>
              <a:rPr lang="en-US" dirty="0" err="1" smtClean="0"/>
              <a:t>orgn</a:t>
            </a:r>
            <a:r>
              <a:rPr lang="en-US" dirty="0" smtClean="0"/>
              <a:t> code to associate with the new grant fund.</a:t>
            </a:r>
          </a:p>
          <a:p>
            <a:r>
              <a:rPr lang="en-US" dirty="0" smtClean="0"/>
              <a:t>Program code – the department must review the work/purpose of the grant and determine the appropriate program code.  For reporting purposes research or public </a:t>
            </a:r>
            <a:r>
              <a:rPr lang="en-US" dirty="0"/>
              <a:t>s</a:t>
            </a:r>
            <a:r>
              <a:rPr lang="en-US" dirty="0" smtClean="0"/>
              <a:t>ervice may not be co-mingled with other programs.  Instruction, Patient Care and Academic support may be co-mingled in one fund.</a:t>
            </a:r>
            <a:endParaRPr lang="en-US" dirty="0"/>
          </a:p>
        </p:txBody>
      </p:sp>
    </p:spTree>
    <p:extLst>
      <p:ext uri="{BB962C8B-B14F-4D97-AF65-F5344CB8AC3E}">
        <p14:creationId xmlns:p14="http://schemas.microsoft.com/office/powerpoint/2010/main" val="18461862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0"/>
            <a:ext cx="6781800" cy="609600"/>
          </a:xfrm>
        </p:spPr>
        <p:txBody>
          <a:bodyPr>
            <a:normAutofit fontScale="90000"/>
          </a:bodyPr>
          <a:lstStyle/>
          <a:p>
            <a:r>
              <a:rPr lang="en-US" dirty="0" smtClean="0"/>
              <a:t>New Fund Request</a:t>
            </a:r>
            <a:br>
              <a:rPr lang="en-US" dirty="0" smtClean="0"/>
            </a:br>
            <a:r>
              <a:rPr lang="en-US" dirty="0" smtClean="0"/>
              <a:t>Program Codes</a:t>
            </a:r>
            <a:endParaRPr lang="en-US" dirty="0"/>
          </a:p>
        </p:txBody>
      </p:sp>
      <p:sp>
        <p:nvSpPr>
          <p:cNvPr id="3" name="Content Placeholder 2"/>
          <p:cNvSpPr>
            <a:spLocks noGrp="1"/>
          </p:cNvSpPr>
          <p:nvPr>
            <p:ph idx="1"/>
          </p:nvPr>
        </p:nvSpPr>
        <p:spPr>
          <a:xfrm>
            <a:off x="457200" y="1524000"/>
            <a:ext cx="8229600" cy="4876800"/>
          </a:xfrm>
        </p:spPr>
        <p:txBody>
          <a:bodyPr>
            <a:normAutofit/>
          </a:bodyPr>
          <a:lstStyle/>
          <a:p>
            <a:r>
              <a:rPr lang="en-US" dirty="0" smtClean="0"/>
              <a:t>Instruction (10) – includes expenses for all activities that are part of an institution’s instruction program.  </a:t>
            </a:r>
          </a:p>
          <a:p>
            <a:r>
              <a:rPr lang="en-US" dirty="0" smtClean="0"/>
              <a:t>Research (20) – includes all expenses for activities specifically organized to produce research, whether commissioned by an agency external to the institution or separately budgeted by an organizational unit within the institution. </a:t>
            </a:r>
          </a:p>
          <a:p>
            <a:r>
              <a:rPr lang="en-US" dirty="0" smtClean="0"/>
              <a:t>Public Service (30) – includes expenses for activities established primarily to provide non-instructional services beneficial to individuals and groups external to the institution.</a:t>
            </a:r>
            <a:endParaRPr lang="en-US" dirty="0"/>
          </a:p>
        </p:txBody>
      </p:sp>
    </p:spTree>
    <p:extLst>
      <p:ext uri="{BB962C8B-B14F-4D97-AF65-F5344CB8AC3E}">
        <p14:creationId xmlns:p14="http://schemas.microsoft.com/office/powerpoint/2010/main" val="22348574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0"/>
            <a:ext cx="6781800" cy="609600"/>
          </a:xfrm>
        </p:spPr>
        <p:txBody>
          <a:bodyPr>
            <a:normAutofit fontScale="90000"/>
          </a:bodyPr>
          <a:lstStyle/>
          <a:p>
            <a:r>
              <a:rPr lang="en-US" dirty="0" smtClean="0"/>
              <a:t>New Fund Request</a:t>
            </a:r>
            <a:br>
              <a:rPr lang="en-US" dirty="0" smtClean="0"/>
            </a:br>
            <a:r>
              <a:rPr lang="en-US" dirty="0" smtClean="0"/>
              <a:t>Research Attributes</a:t>
            </a:r>
            <a:endParaRPr lang="en-US" dirty="0"/>
          </a:p>
        </p:txBody>
      </p:sp>
      <p:sp>
        <p:nvSpPr>
          <p:cNvPr id="3" name="Content Placeholder 2"/>
          <p:cNvSpPr>
            <a:spLocks noGrp="1"/>
          </p:cNvSpPr>
          <p:nvPr>
            <p:ph idx="1"/>
          </p:nvPr>
        </p:nvSpPr>
        <p:spPr>
          <a:xfrm>
            <a:off x="457200" y="1371600"/>
            <a:ext cx="8229600" cy="5105400"/>
          </a:xfrm>
        </p:spPr>
        <p:txBody>
          <a:bodyPr>
            <a:normAutofit lnSpcReduction="10000"/>
          </a:bodyPr>
          <a:lstStyle/>
          <a:p>
            <a:r>
              <a:rPr lang="en-US" dirty="0" smtClean="0"/>
              <a:t>THECB Research Types</a:t>
            </a:r>
          </a:p>
          <a:p>
            <a:pPr lvl="1"/>
            <a:r>
              <a:rPr lang="en-US" u="sng" dirty="0" smtClean="0"/>
              <a:t>Medical Sciences </a:t>
            </a:r>
            <a:r>
              <a:rPr lang="en-US" dirty="0" smtClean="0"/>
              <a:t>are concerned with causes, effects, prevention, or control of abnormal conditions in man or his environment as they relate to health.  Examples are clinical medical sciences, internal medicine, neurology, surgery, etc.</a:t>
            </a:r>
          </a:p>
          <a:p>
            <a:pPr lvl="1"/>
            <a:r>
              <a:rPr lang="en-US" u="sng" dirty="0" smtClean="0"/>
              <a:t>Biological Sciences </a:t>
            </a:r>
            <a:r>
              <a:rPr lang="en-US" dirty="0" smtClean="0"/>
              <a:t>are those life sciences that deal with origin, development, structure, function, and interaction of living things.  Examples are biochemistry, microbiology, pathology, pharmacology, etc.</a:t>
            </a:r>
          </a:p>
          <a:p>
            <a:pPr lvl="1"/>
            <a:r>
              <a:rPr lang="en-US" u="sng" dirty="0" smtClean="0"/>
              <a:t>Areas of Special Interest </a:t>
            </a:r>
            <a:r>
              <a:rPr lang="en-US" dirty="0" smtClean="0"/>
              <a:t>– intended to provide information on expenditures in areas of special interest to the public.  Examples are Aging, Cancer Research, Cardiovascular Research, Mental Health, Child and Human Development, etc.</a:t>
            </a:r>
          </a:p>
          <a:p>
            <a:pPr lvl="2"/>
            <a:r>
              <a:rPr lang="en-US" dirty="0" smtClean="0"/>
              <a:t>Can have more than one</a:t>
            </a:r>
            <a:endParaRPr lang="en-US" dirty="0"/>
          </a:p>
        </p:txBody>
      </p:sp>
    </p:spTree>
    <p:extLst>
      <p:ext uri="{BB962C8B-B14F-4D97-AF65-F5344CB8AC3E}">
        <p14:creationId xmlns:p14="http://schemas.microsoft.com/office/powerpoint/2010/main" val="5631827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0"/>
            <a:ext cx="6781800" cy="609600"/>
          </a:xfrm>
        </p:spPr>
        <p:txBody>
          <a:bodyPr>
            <a:normAutofit fontScale="90000"/>
          </a:bodyPr>
          <a:lstStyle/>
          <a:p>
            <a:r>
              <a:rPr lang="en-US" dirty="0" smtClean="0"/>
              <a:t>New Fund Request</a:t>
            </a:r>
            <a:br>
              <a:rPr lang="en-US" dirty="0" smtClean="0"/>
            </a:br>
            <a:r>
              <a:rPr lang="en-US" dirty="0" smtClean="0"/>
              <a:t>Research Attributes</a:t>
            </a:r>
            <a:endParaRPr lang="en-US" dirty="0"/>
          </a:p>
        </p:txBody>
      </p:sp>
      <p:sp>
        <p:nvSpPr>
          <p:cNvPr id="3" name="Content Placeholder 2"/>
          <p:cNvSpPr>
            <a:spLocks noGrp="1"/>
          </p:cNvSpPr>
          <p:nvPr>
            <p:ph idx="1"/>
          </p:nvPr>
        </p:nvSpPr>
        <p:spPr>
          <a:xfrm>
            <a:off x="457200" y="1646237"/>
            <a:ext cx="8229600" cy="4678363"/>
          </a:xfrm>
        </p:spPr>
        <p:txBody>
          <a:bodyPr>
            <a:normAutofit/>
          </a:bodyPr>
          <a:lstStyle/>
          <a:p>
            <a:r>
              <a:rPr lang="en-US" dirty="0" smtClean="0"/>
              <a:t>NSF Research Types</a:t>
            </a:r>
          </a:p>
          <a:p>
            <a:pPr lvl="1"/>
            <a:r>
              <a:rPr lang="en-US" u="sng" dirty="0" smtClean="0"/>
              <a:t>Basic</a:t>
            </a:r>
            <a:r>
              <a:rPr lang="en-US" dirty="0" smtClean="0"/>
              <a:t> research is undertaken primarily to acquire new knowledge without any particular application or use in mind.</a:t>
            </a:r>
          </a:p>
          <a:p>
            <a:pPr lvl="1"/>
            <a:r>
              <a:rPr lang="en-US" u="sng" dirty="0" smtClean="0"/>
              <a:t>Applied</a:t>
            </a:r>
            <a:r>
              <a:rPr lang="en-US" dirty="0" smtClean="0"/>
              <a:t> research is conducted to gain the knowledge or understanding to meet a specific, recognized need.</a:t>
            </a:r>
          </a:p>
          <a:p>
            <a:pPr lvl="1"/>
            <a:r>
              <a:rPr lang="en-US" u="sng" dirty="0" smtClean="0"/>
              <a:t>Development</a:t>
            </a:r>
            <a:r>
              <a:rPr lang="en-US" dirty="0" smtClean="0"/>
              <a:t> is the systematic use of knowledge or understanding gained from research directed toward the production of useful materials, devices, systems, or methods, including the design and development of prototypes and processes.</a:t>
            </a:r>
            <a:endParaRPr lang="en-US" dirty="0"/>
          </a:p>
        </p:txBody>
      </p:sp>
    </p:spTree>
    <p:extLst>
      <p:ext uri="{BB962C8B-B14F-4D97-AF65-F5344CB8AC3E}">
        <p14:creationId xmlns:p14="http://schemas.microsoft.com/office/powerpoint/2010/main" val="3505148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0"/>
            <a:ext cx="6781800" cy="609600"/>
          </a:xfrm>
        </p:spPr>
        <p:txBody>
          <a:bodyPr>
            <a:normAutofit fontScale="90000"/>
          </a:bodyPr>
          <a:lstStyle/>
          <a:p>
            <a:r>
              <a:rPr lang="en-US" dirty="0" smtClean="0"/>
              <a:t>New Fund Request</a:t>
            </a:r>
            <a:br>
              <a:rPr lang="en-US" dirty="0" smtClean="0"/>
            </a:br>
            <a:r>
              <a:rPr lang="en-US" dirty="0" smtClean="0"/>
              <a:t>Fund Manager</a:t>
            </a:r>
            <a:endParaRPr lang="en-US" dirty="0"/>
          </a:p>
        </p:txBody>
      </p:sp>
      <p:sp>
        <p:nvSpPr>
          <p:cNvPr id="3" name="Content Placeholder 2"/>
          <p:cNvSpPr>
            <a:spLocks noGrp="1"/>
          </p:cNvSpPr>
          <p:nvPr>
            <p:ph idx="1"/>
          </p:nvPr>
        </p:nvSpPr>
        <p:spPr>
          <a:xfrm>
            <a:off x="457200" y="1447800"/>
            <a:ext cx="8229600" cy="4678363"/>
          </a:xfrm>
        </p:spPr>
        <p:txBody>
          <a:bodyPr>
            <a:normAutofit/>
          </a:bodyPr>
          <a:lstStyle/>
          <a:p>
            <a:r>
              <a:rPr lang="en-US" dirty="0" smtClean="0"/>
              <a:t>Fund Manager</a:t>
            </a:r>
          </a:p>
          <a:p>
            <a:pPr lvl="1"/>
            <a:r>
              <a:rPr lang="en-US" dirty="0" smtClean="0"/>
              <a:t>The department may select any person as fund manager but the fund manager should have a basic knowledge of accounting and exhibit basic management skills.  Fund managers are responsible for the financial and operational management of their funds. </a:t>
            </a:r>
            <a:endParaRPr lang="en-US" dirty="0"/>
          </a:p>
          <a:p>
            <a:pPr lvl="1"/>
            <a:r>
              <a:rPr lang="en-US" dirty="0" smtClean="0"/>
              <a:t>HSC OP 50.03 Fund Manager Designation and Responsibilities</a:t>
            </a:r>
          </a:p>
          <a:p>
            <a:pPr lvl="1"/>
            <a:r>
              <a:rPr lang="en-US" dirty="0" smtClean="0"/>
              <a:t>The Fund Manager and the Principal Investigator (PI) are primarily responsible for management of the grant fund and compliance with all applicable laws/regulations.</a:t>
            </a:r>
            <a:endParaRPr lang="en-US" dirty="0"/>
          </a:p>
        </p:txBody>
      </p:sp>
    </p:spTree>
    <p:extLst>
      <p:ext uri="{BB962C8B-B14F-4D97-AF65-F5344CB8AC3E}">
        <p14:creationId xmlns:p14="http://schemas.microsoft.com/office/powerpoint/2010/main" val="9147742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6781800" cy="533400"/>
          </a:xfrm>
        </p:spPr>
        <p:txBody>
          <a:bodyPr>
            <a:normAutofit fontScale="90000"/>
          </a:bodyPr>
          <a:lstStyle/>
          <a:p>
            <a:r>
              <a:rPr lang="en-US" dirty="0" smtClean="0"/>
              <a:t>New Fund Request  - When to request</a:t>
            </a:r>
            <a:endParaRPr lang="en-US" dirty="0"/>
          </a:p>
        </p:txBody>
      </p:sp>
      <p:sp>
        <p:nvSpPr>
          <p:cNvPr id="3" name="Content Placeholder 2"/>
          <p:cNvSpPr>
            <a:spLocks noGrp="1"/>
          </p:cNvSpPr>
          <p:nvPr>
            <p:ph idx="1"/>
          </p:nvPr>
        </p:nvSpPr>
        <p:spPr>
          <a:xfrm>
            <a:off x="228600" y="838200"/>
            <a:ext cx="8839200" cy="5791200"/>
          </a:xfrm>
        </p:spPr>
        <p:txBody>
          <a:bodyPr>
            <a:normAutofit fontScale="92500" lnSpcReduction="10000"/>
          </a:bodyPr>
          <a:lstStyle/>
          <a:p>
            <a:r>
              <a:rPr lang="en-US" dirty="0" smtClean="0"/>
              <a:t>A new fund may be requested once award document or executed contract is received.  </a:t>
            </a:r>
            <a:endParaRPr lang="en-US" dirty="0"/>
          </a:p>
          <a:p>
            <a:pPr lvl="1"/>
            <a:r>
              <a:rPr lang="en-US" dirty="0" smtClean="0"/>
              <a:t>NOA must be uploaded and attached with New Fund Request along with any other pertinent information.  If any important information is not provided, the new fund set up will be delayed or rejected.</a:t>
            </a:r>
          </a:p>
          <a:p>
            <a:pPr lvl="1"/>
            <a:r>
              <a:rPr lang="en-US" dirty="0" smtClean="0"/>
              <a:t>May set up subsequent year fund of existing grant if haven’t received award or executed subcontract yet, as long as OSP feels next year award is forthcoming.  If for some reason it is not received, department must cover all expenditures.</a:t>
            </a:r>
          </a:p>
          <a:p>
            <a:pPr lvl="2"/>
            <a:r>
              <a:rPr lang="en-US" sz="1900" dirty="0" smtClean="0"/>
              <a:t>May not budget entire amount until award or executed subcontract received.  100% of salary (and related IDC) and 20% of remaining direct budget (and related IDC).</a:t>
            </a:r>
          </a:p>
          <a:p>
            <a:pPr lvl="2"/>
            <a:r>
              <a:rPr lang="en-US" sz="1900" dirty="0" smtClean="0"/>
              <a:t>Helpful to set up new year’s fund timely to minimize labor redistributions and cost transfers (audit risk).</a:t>
            </a:r>
          </a:p>
          <a:p>
            <a:pPr lvl="1"/>
            <a:r>
              <a:rPr lang="en-US" dirty="0" smtClean="0"/>
              <a:t>Accounting Services requires a new fund for each budget year of a grant for reporting purposes.</a:t>
            </a:r>
          </a:p>
          <a:p>
            <a:pPr lvl="2"/>
            <a:r>
              <a:rPr lang="en-US" sz="1900" dirty="0" smtClean="0"/>
              <a:t>Exception is CPRIT and NIH, experimenting with one fund for entire grant.</a:t>
            </a:r>
          </a:p>
          <a:p>
            <a:pPr lvl="2"/>
            <a:r>
              <a:rPr lang="en-US" sz="1900" dirty="0" smtClean="0"/>
              <a:t>No new fund is necessary if a no-cost extension is received.</a:t>
            </a:r>
            <a:endParaRPr lang="en-US" sz="1900" dirty="0"/>
          </a:p>
        </p:txBody>
      </p:sp>
    </p:spTree>
    <p:extLst>
      <p:ext uri="{BB962C8B-B14F-4D97-AF65-F5344CB8AC3E}">
        <p14:creationId xmlns:p14="http://schemas.microsoft.com/office/powerpoint/2010/main" val="27361333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0"/>
            <a:ext cx="6781800" cy="609600"/>
          </a:xfrm>
        </p:spPr>
        <p:txBody>
          <a:bodyPr>
            <a:normAutofit fontScale="90000"/>
          </a:bodyPr>
          <a:lstStyle/>
          <a:p>
            <a:r>
              <a:rPr lang="en-US" dirty="0" smtClean="0"/>
              <a:t>New Fund Request</a:t>
            </a:r>
            <a:br>
              <a:rPr lang="en-US" dirty="0" smtClean="0"/>
            </a:br>
            <a:r>
              <a:rPr lang="en-US" dirty="0" smtClean="0"/>
              <a:t>Other Information</a:t>
            </a:r>
            <a:endParaRPr lang="en-US" dirty="0"/>
          </a:p>
        </p:txBody>
      </p:sp>
      <p:sp>
        <p:nvSpPr>
          <p:cNvPr id="3" name="Content Placeholder 2"/>
          <p:cNvSpPr>
            <a:spLocks noGrp="1"/>
          </p:cNvSpPr>
          <p:nvPr>
            <p:ph idx="1"/>
          </p:nvPr>
        </p:nvSpPr>
        <p:spPr>
          <a:xfrm>
            <a:off x="762000" y="1447800"/>
            <a:ext cx="7543800" cy="4572000"/>
          </a:xfrm>
        </p:spPr>
        <p:txBody>
          <a:bodyPr>
            <a:normAutofit/>
          </a:bodyPr>
          <a:lstStyle/>
          <a:p>
            <a:r>
              <a:rPr lang="en-US" dirty="0" smtClean="0"/>
              <a:t>Other information that should be attached or provided</a:t>
            </a:r>
          </a:p>
          <a:p>
            <a:pPr lvl="1"/>
            <a:r>
              <a:rPr lang="en-US" dirty="0" smtClean="0"/>
              <a:t>Sponsor approved grant budget</a:t>
            </a:r>
          </a:p>
          <a:p>
            <a:pPr lvl="1"/>
            <a:r>
              <a:rPr lang="en-US" dirty="0" smtClean="0"/>
              <a:t>Negotiated IDC information</a:t>
            </a:r>
          </a:p>
          <a:p>
            <a:pPr lvl="1"/>
            <a:r>
              <a:rPr lang="en-US" dirty="0" smtClean="0"/>
              <a:t>Any financial report due dates</a:t>
            </a:r>
          </a:p>
          <a:p>
            <a:pPr lvl="1"/>
            <a:r>
              <a:rPr lang="en-US" dirty="0" smtClean="0"/>
              <a:t>Grantor terms and conditions (specifically for private grants)</a:t>
            </a:r>
          </a:p>
          <a:p>
            <a:pPr lvl="1"/>
            <a:r>
              <a:rPr lang="en-US" dirty="0" smtClean="0"/>
              <a:t>Subcontract information if expected</a:t>
            </a:r>
          </a:p>
          <a:p>
            <a:pPr lvl="1"/>
            <a:r>
              <a:rPr lang="en-US" dirty="0" smtClean="0"/>
              <a:t>Cost share commitments or requirements</a:t>
            </a:r>
          </a:p>
          <a:p>
            <a:pPr lvl="2"/>
            <a:r>
              <a:rPr lang="en-US" dirty="0" smtClean="0"/>
              <a:t>Funding source of cost share fund</a:t>
            </a:r>
          </a:p>
          <a:p>
            <a:pPr lvl="2"/>
            <a:r>
              <a:rPr lang="en-US" dirty="0" smtClean="0"/>
              <a:t>Salary cap funding source (if applicable)</a:t>
            </a:r>
            <a:endParaRPr lang="en-US" dirty="0"/>
          </a:p>
        </p:txBody>
      </p:sp>
    </p:spTree>
    <p:extLst>
      <p:ext uri="{BB962C8B-B14F-4D97-AF65-F5344CB8AC3E}">
        <p14:creationId xmlns:p14="http://schemas.microsoft.com/office/powerpoint/2010/main" val="1156357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6781800" cy="609600"/>
          </a:xfrm>
        </p:spPr>
        <p:txBody>
          <a:bodyPr/>
          <a:lstStyle/>
          <a:p>
            <a:pPr algn="ctr"/>
            <a:r>
              <a:rPr lang="en-US" dirty="0" smtClean="0"/>
              <a:t>Grant Accounting Staff</a:t>
            </a:r>
            <a:endParaRPr lang="en-US" dirty="0"/>
          </a:p>
        </p:txBody>
      </p:sp>
      <p:sp>
        <p:nvSpPr>
          <p:cNvPr id="3" name="Content Placeholder 2"/>
          <p:cNvSpPr>
            <a:spLocks noGrp="1"/>
          </p:cNvSpPr>
          <p:nvPr>
            <p:ph idx="1"/>
          </p:nvPr>
        </p:nvSpPr>
        <p:spPr>
          <a:xfrm>
            <a:off x="762000" y="1066800"/>
            <a:ext cx="7772400" cy="5029200"/>
          </a:xfrm>
        </p:spPr>
        <p:txBody>
          <a:bodyPr>
            <a:normAutofit/>
          </a:bodyPr>
          <a:lstStyle/>
          <a:p>
            <a:r>
              <a:rPr lang="en-US" dirty="0" smtClean="0"/>
              <a:t>Suzanne Dean – Associate Managing Director of Accounting Services, restricted funds</a:t>
            </a:r>
          </a:p>
          <a:p>
            <a:r>
              <a:rPr lang="en-US" dirty="0" smtClean="0"/>
              <a:t>Melody Miller – Managing Director of Accounting Services</a:t>
            </a:r>
          </a:p>
          <a:p>
            <a:r>
              <a:rPr lang="en-US" dirty="0" smtClean="0"/>
              <a:t>Robyn Jones – Supervisor, restricted funds</a:t>
            </a:r>
          </a:p>
          <a:p>
            <a:r>
              <a:rPr lang="en-US" dirty="0" smtClean="0"/>
              <a:t>Lisa Castillo – Chief Accountant, Federal direct </a:t>
            </a:r>
            <a:r>
              <a:rPr lang="en-US" dirty="0"/>
              <a:t>p</a:t>
            </a:r>
            <a:r>
              <a:rPr lang="en-US" dirty="0" smtClean="0"/>
              <a:t>rogram grants</a:t>
            </a:r>
          </a:p>
          <a:p>
            <a:r>
              <a:rPr lang="en-US" dirty="0" smtClean="0"/>
              <a:t>Timira San Roman – Chief Accountant, State and Local grants</a:t>
            </a:r>
          </a:p>
          <a:p>
            <a:r>
              <a:rPr lang="en-US" dirty="0" smtClean="0"/>
              <a:t>Chance Riggins – Senior Accountant, Federal pass-thru grants</a:t>
            </a:r>
          </a:p>
          <a:p>
            <a:r>
              <a:rPr lang="en-US" dirty="0" smtClean="0"/>
              <a:t>Meg Beverly – Accountant, Private grants 	</a:t>
            </a:r>
          </a:p>
        </p:txBody>
      </p:sp>
    </p:spTree>
    <p:extLst>
      <p:ext uri="{BB962C8B-B14F-4D97-AF65-F5344CB8AC3E}">
        <p14:creationId xmlns:p14="http://schemas.microsoft.com/office/powerpoint/2010/main" val="31639944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0"/>
            <a:ext cx="6781800" cy="609600"/>
          </a:xfrm>
        </p:spPr>
        <p:txBody>
          <a:bodyPr>
            <a:normAutofit fontScale="90000"/>
          </a:bodyPr>
          <a:lstStyle/>
          <a:p>
            <a:r>
              <a:rPr lang="en-US" dirty="0" smtClean="0"/>
              <a:t>New Fund Request</a:t>
            </a:r>
            <a:br>
              <a:rPr lang="en-US" dirty="0" smtClean="0"/>
            </a:br>
            <a:r>
              <a:rPr lang="en-US" dirty="0" smtClean="0"/>
              <a:t>Routing</a:t>
            </a:r>
            <a:endParaRPr lang="en-US" dirty="0"/>
          </a:p>
        </p:txBody>
      </p:sp>
      <p:sp>
        <p:nvSpPr>
          <p:cNvPr id="3" name="Content Placeholder 2"/>
          <p:cNvSpPr>
            <a:spLocks noGrp="1"/>
          </p:cNvSpPr>
          <p:nvPr>
            <p:ph idx="1"/>
          </p:nvPr>
        </p:nvSpPr>
        <p:spPr>
          <a:xfrm>
            <a:off x="762000" y="1447800"/>
            <a:ext cx="7543800" cy="4572000"/>
          </a:xfrm>
        </p:spPr>
        <p:txBody>
          <a:bodyPr>
            <a:normAutofit/>
          </a:bodyPr>
          <a:lstStyle/>
          <a:p>
            <a:r>
              <a:rPr lang="en-US" dirty="0" smtClean="0"/>
              <a:t>Depending on the type of fund, the new fund request could be routed to Research, Office of Sponsored Programs, Financial Aid, Student Business Services or Institutional Advancement.</a:t>
            </a:r>
          </a:p>
          <a:p>
            <a:r>
              <a:rPr lang="en-US" dirty="0" smtClean="0"/>
              <a:t>All new fund set ups are routed to the </a:t>
            </a:r>
            <a:r>
              <a:rPr lang="en-US" dirty="0" err="1"/>
              <a:t>O</a:t>
            </a:r>
            <a:r>
              <a:rPr lang="en-US" dirty="0" err="1" smtClean="0"/>
              <a:t>rgn</a:t>
            </a:r>
            <a:r>
              <a:rPr lang="en-US" dirty="0" smtClean="0"/>
              <a:t> manager, two levels within Accounting Services and Financial Systems Management (FSM).</a:t>
            </a:r>
          </a:p>
          <a:p>
            <a:pPr lvl="1"/>
            <a:r>
              <a:rPr lang="en-US" dirty="0" smtClean="0"/>
              <a:t>FSM is the final approver on all new fund setups.</a:t>
            </a:r>
          </a:p>
          <a:p>
            <a:r>
              <a:rPr lang="en-US" dirty="0" smtClean="0"/>
              <a:t>New funds could take several days to establish and require several areas of review, so start early.</a:t>
            </a:r>
          </a:p>
          <a:p>
            <a:pPr marL="457200" lvl="1" indent="0">
              <a:buNone/>
            </a:pPr>
            <a:endParaRPr lang="en-US" dirty="0" smtClean="0"/>
          </a:p>
          <a:p>
            <a:pPr marL="457200" lvl="1" indent="0">
              <a:buNone/>
            </a:pPr>
            <a:endParaRPr lang="en-US" dirty="0"/>
          </a:p>
        </p:txBody>
      </p:sp>
    </p:spTree>
    <p:extLst>
      <p:ext uri="{BB962C8B-B14F-4D97-AF65-F5344CB8AC3E}">
        <p14:creationId xmlns:p14="http://schemas.microsoft.com/office/powerpoint/2010/main" val="1143641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Award Budget</a:t>
            </a:r>
            <a:endParaRPr lang="en-US" dirty="0"/>
          </a:p>
        </p:txBody>
      </p:sp>
      <p:sp>
        <p:nvSpPr>
          <p:cNvPr id="3" name="Content Placeholder 2"/>
          <p:cNvSpPr>
            <a:spLocks noGrp="1"/>
          </p:cNvSpPr>
          <p:nvPr>
            <p:ph idx="1"/>
          </p:nvPr>
        </p:nvSpPr>
        <p:spPr>
          <a:xfrm>
            <a:off x="457200" y="1143000"/>
            <a:ext cx="8229600" cy="5257800"/>
          </a:xfrm>
        </p:spPr>
        <p:txBody>
          <a:bodyPr>
            <a:normAutofit/>
          </a:bodyPr>
          <a:lstStyle/>
          <a:p>
            <a:r>
              <a:rPr lang="en-US" dirty="0" smtClean="0"/>
              <a:t>Once the new fund has been established, a budget must be submitted via the online Budget Revision System.  This system can be accessed from the WebRaider portal,  F&amp;A Work Tools tab, Budget channel.</a:t>
            </a:r>
          </a:p>
          <a:p>
            <a:r>
              <a:rPr lang="en-US" dirty="0"/>
              <a:t>A</a:t>
            </a:r>
            <a:r>
              <a:rPr lang="en-US" dirty="0" smtClean="0"/>
              <a:t> user guide can be found on the Budget home page.</a:t>
            </a:r>
          </a:p>
          <a:p>
            <a:r>
              <a:rPr lang="en-US" dirty="0" smtClean="0"/>
              <a:t>Set up the budget for the entire budget period awarded amount (unless award or executed subcontract not yet received).</a:t>
            </a:r>
          </a:p>
          <a:p>
            <a:pPr lvl="1"/>
            <a:r>
              <a:rPr lang="en-US" dirty="0" smtClean="0"/>
              <a:t>If revenue is not received until earned (paid by milestone, per patient, or fee for service) set up budget as revenue is received, since entire award amount may not be earned.</a:t>
            </a:r>
          </a:p>
          <a:p>
            <a:pPr lvl="1"/>
            <a:r>
              <a:rPr lang="en-US" dirty="0" smtClean="0"/>
              <a:t>Be sure to budget according to sponsor approved budget.</a:t>
            </a:r>
            <a:endParaRPr lang="en-US" dirty="0"/>
          </a:p>
        </p:txBody>
      </p:sp>
    </p:spTree>
    <p:extLst>
      <p:ext uri="{BB962C8B-B14F-4D97-AF65-F5344CB8AC3E}">
        <p14:creationId xmlns:p14="http://schemas.microsoft.com/office/powerpoint/2010/main" val="33367847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0"/>
            <a:ext cx="6781800" cy="609600"/>
          </a:xfrm>
        </p:spPr>
        <p:txBody>
          <a:bodyPr>
            <a:normAutofit fontScale="90000"/>
          </a:bodyPr>
          <a:lstStyle/>
          <a:p>
            <a:r>
              <a:rPr lang="en-US" dirty="0" smtClean="0"/>
              <a:t>Award Budget</a:t>
            </a:r>
            <a:br>
              <a:rPr lang="en-US" dirty="0" smtClean="0"/>
            </a:br>
            <a:r>
              <a:rPr lang="en-US" dirty="0" smtClean="0"/>
              <a:t>Budgeting IDC</a:t>
            </a:r>
            <a:endParaRPr lang="en-US" dirty="0"/>
          </a:p>
        </p:txBody>
      </p:sp>
      <p:sp>
        <p:nvSpPr>
          <p:cNvPr id="3" name="Content Placeholder 2"/>
          <p:cNvSpPr>
            <a:spLocks noGrp="1"/>
          </p:cNvSpPr>
          <p:nvPr>
            <p:ph idx="1"/>
          </p:nvPr>
        </p:nvSpPr>
        <p:spPr>
          <a:xfrm>
            <a:off x="457200" y="1600200"/>
            <a:ext cx="8382000" cy="4525963"/>
          </a:xfrm>
        </p:spPr>
        <p:txBody>
          <a:bodyPr/>
          <a:lstStyle/>
          <a:p>
            <a:r>
              <a:rPr lang="en-US" dirty="0" smtClean="0"/>
              <a:t>Budget all expense account codes to the penny, including IDC, to avoid budget problems at the end of the grant.</a:t>
            </a:r>
          </a:p>
          <a:p>
            <a:r>
              <a:rPr lang="en-US" dirty="0" smtClean="0"/>
              <a:t>Be sure to consider any exclusions, such as capital, scholarships, amount of subcontract &gt; first 25K.</a:t>
            </a:r>
          </a:p>
          <a:p>
            <a:r>
              <a:rPr lang="en-US" dirty="0" smtClean="0"/>
              <a:t>Example:  Received a $100,000 grant with an IDC rate of 35%.</a:t>
            </a:r>
          </a:p>
          <a:p>
            <a:pPr lvl="1"/>
            <a:r>
              <a:rPr lang="en-US" dirty="0" smtClean="0"/>
              <a:t>$100,000 / 1.35 = $74,074.07  Direct Expense Budget Amount</a:t>
            </a:r>
          </a:p>
          <a:p>
            <a:pPr lvl="1"/>
            <a:r>
              <a:rPr lang="en-US" dirty="0" smtClean="0"/>
              <a:t>$74,074.07 * .35 = $25,925.93  IDC Budget</a:t>
            </a:r>
            <a:endParaRPr lang="en-US" dirty="0"/>
          </a:p>
        </p:txBody>
      </p:sp>
    </p:spTree>
    <p:extLst>
      <p:ext uri="{BB962C8B-B14F-4D97-AF65-F5344CB8AC3E}">
        <p14:creationId xmlns:p14="http://schemas.microsoft.com/office/powerpoint/2010/main" val="9749669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0"/>
            <a:ext cx="6781800" cy="609600"/>
          </a:xfrm>
        </p:spPr>
        <p:txBody>
          <a:bodyPr>
            <a:normAutofit fontScale="90000"/>
          </a:bodyPr>
          <a:lstStyle/>
          <a:p>
            <a:r>
              <a:rPr lang="en-US" dirty="0" smtClean="0"/>
              <a:t>Award Budget</a:t>
            </a:r>
            <a:br>
              <a:rPr lang="en-US" dirty="0" smtClean="0"/>
            </a:br>
            <a:r>
              <a:rPr lang="en-US" dirty="0" smtClean="0"/>
              <a:t>Routing</a:t>
            </a:r>
            <a:endParaRPr lang="en-US" dirty="0"/>
          </a:p>
        </p:txBody>
      </p:sp>
      <p:sp>
        <p:nvSpPr>
          <p:cNvPr id="3" name="Content Placeholder 2"/>
          <p:cNvSpPr>
            <a:spLocks noGrp="1"/>
          </p:cNvSpPr>
          <p:nvPr>
            <p:ph idx="1"/>
          </p:nvPr>
        </p:nvSpPr>
        <p:spPr>
          <a:xfrm>
            <a:off x="457200" y="1646237"/>
            <a:ext cx="8382000" cy="4525963"/>
          </a:xfrm>
        </p:spPr>
        <p:txBody>
          <a:bodyPr/>
          <a:lstStyle/>
          <a:p>
            <a:r>
              <a:rPr lang="en-US" dirty="0" smtClean="0"/>
              <a:t>Depending on the type of fund is being budgeted and what kind of budget type is being entered, the budget revision may be routed through Fund Manager, Regional Dean, OSP, Accounting Services and various levels of the Budget Office.</a:t>
            </a:r>
            <a:endParaRPr lang="en-US" dirty="0"/>
          </a:p>
        </p:txBody>
      </p:sp>
    </p:spTree>
    <p:extLst>
      <p:ext uri="{BB962C8B-B14F-4D97-AF65-F5344CB8AC3E}">
        <p14:creationId xmlns:p14="http://schemas.microsoft.com/office/powerpoint/2010/main" val="15605944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Revenue</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r>
              <a:rPr lang="en-US" dirty="0" smtClean="0"/>
              <a:t>Ensure revenue has been posted to the new grant fund, unless the sponsor must be billed (cost reimbursement, scheduled pay) or the revenue must be earned (fee for service) before received.</a:t>
            </a:r>
          </a:p>
          <a:p>
            <a:r>
              <a:rPr lang="en-US" dirty="0" smtClean="0"/>
              <a:t>Accounting Services has a holding account to post revenue to until the new grant fund is established.</a:t>
            </a:r>
          </a:p>
          <a:p>
            <a:pPr lvl="1"/>
            <a:r>
              <a:rPr lang="en-US" dirty="0" smtClean="0"/>
              <a:t>Email Accounting Services after the new fund is established and a journal entry will be done to move the revenue out of holding into the new grant fund.</a:t>
            </a:r>
          </a:p>
        </p:txBody>
      </p:sp>
    </p:spTree>
    <p:extLst>
      <p:ext uri="{BB962C8B-B14F-4D97-AF65-F5344CB8AC3E}">
        <p14:creationId xmlns:p14="http://schemas.microsoft.com/office/powerpoint/2010/main" val="20984130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6781800" cy="533400"/>
          </a:xfrm>
        </p:spPr>
        <p:txBody>
          <a:bodyPr/>
          <a:lstStyle/>
          <a:p>
            <a:r>
              <a:rPr lang="en-US" dirty="0" smtClean="0"/>
              <a:t>Labor</a:t>
            </a:r>
            <a:endParaRPr lang="en-US" dirty="0"/>
          </a:p>
        </p:txBody>
      </p:sp>
      <p:sp>
        <p:nvSpPr>
          <p:cNvPr id="3" name="Content Placeholder 2"/>
          <p:cNvSpPr>
            <a:spLocks noGrp="1"/>
          </p:cNvSpPr>
          <p:nvPr>
            <p:ph idx="1"/>
          </p:nvPr>
        </p:nvSpPr>
        <p:spPr>
          <a:xfrm>
            <a:off x="381000" y="990600"/>
            <a:ext cx="8382000" cy="5410200"/>
          </a:xfrm>
        </p:spPr>
        <p:txBody>
          <a:bodyPr>
            <a:normAutofit lnSpcReduction="10000"/>
          </a:bodyPr>
          <a:lstStyle/>
          <a:p>
            <a:r>
              <a:rPr lang="en-US" dirty="0" smtClean="0"/>
              <a:t>Submit a labor change </a:t>
            </a:r>
            <a:r>
              <a:rPr lang="en-US" dirty="0" err="1" smtClean="0"/>
              <a:t>ePAF</a:t>
            </a:r>
            <a:r>
              <a:rPr lang="en-US" dirty="0" smtClean="0"/>
              <a:t> to have all future salaries (and salary encumbrances) moved to the new grant fund.  </a:t>
            </a:r>
          </a:p>
          <a:p>
            <a:r>
              <a:rPr lang="en-US" dirty="0" smtClean="0"/>
              <a:t>Submit labor redistributions to move prior month(s) labor expenses to the new grant fund (if necessary).</a:t>
            </a:r>
          </a:p>
          <a:p>
            <a:r>
              <a:rPr lang="en-US" dirty="0" smtClean="0"/>
              <a:t>User guides for </a:t>
            </a:r>
            <a:r>
              <a:rPr lang="en-US" dirty="0" err="1" smtClean="0"/>
              <a:t>ePAF</a:t>
            </a:r>
            <a:r>
              <a:rPr lang="en-US" dirty="0" smtClean="0"/>
              <a:t> and labor redistributions can be found on the Budget website.</a:t>
            </a:r>
          </a:p>
          <a:p>
            <a:r>
              <a:rPr lang="en-US" dirty="0" smtClean="0"/>
              <a:t>Labor is very important and must be applied to each grant fund exactly how it was budgeted with the sponsor.  In most cases, effort must be certified.  This will document that effort/labor budgeted on the grant and salary expenditures posted to the grant align with the percent of effort spent on the grant project by those paid on the grant.</a:t>
            </a:r>
          </a:p>
          <a:p>
            <a:pPr lvl="1"/>
            <a:r>
              <a:rPr lang="en-US" dirty="0" smtClean="0"/>
              <a:t>If % of effort doesn’t match salary, labor redistributions must be processed to correct.</a:t>
            </a:r>
          </a:p>
        </p:txBody>
      </p:sp>
    </p:spTree>
    <p:extLst>
      <p:ext uri="{BB962C8B-B14F-4D97-AF65-F5344CB8AC3E}">
        <p14:creationId xmlns:p14="http://schemas.microsoft.com/office/powerpoint/2010/main" val="34635305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Encumbrances</a:t>
            </a:r>
            <a:endParaRPr lang="en-US" dirty="0"/>
          </a:p>
        </p:txBody>
      </p:sp>
      <p:sp>
        <p:nvSpPr>
          <p:cNvPr id="3" name="Content Placeholder 2"/>
          <p:cNvSpPr>
            <a:spLocks noGrp="1"/>
          </p:cNvSpPr>
          <p:nvPr>
            <p:ph idx="1"/>
          </p:nvPr>
        </p:nvSpPr>
        <p:spPr>
          <a:xfrm>
            <a:off x="457200" y="1143000"/>
            <a:ext cx="8229600" cy="4906963"/>
          </a:xfrm>
        </p:spPr>
        <p:txBody>
          <a:bodyPr>
            <a:normAutofit/>
          </a:bodyPr>
          <a:lstStyle/>
          <a:p>
            <a:r>
              <a:rPr lang="en-US" dirty="0" smtClean="0"/>
              <a:t>Encumbrances are commitments made on behalf of TTUHSC, reserving funds for future purchases. </a:t>
            </a:r>
          </a:p>
          <a:p>
            <a:pPr lvl="1"/>
            <a:r>
              <a:rPr lang="en-US" dirty="0" smtClean="0"/>
              <a:t>Purchase orders </a:t>
            </a:r>
          </a:p>
          <a:p>
            <a:pPr lvl="1"/>
            <a:r>
              <a:rPr lang="en-US" dirty="0" smtClean="0"/>
              <a:t>Reduce available spending balance.</a:t>
            </a:r>
          </a:p>
          <a:p>
            <a:r>
              <a:rPr lang="en-US" dirty="0" smtClean="0"/>
              <a:t>Establish any encumbrances necessary or move existing encumbrances to the new grant fund.</a:t>
            </a:r>
          </a:p>
          <a:p>
            <a:r>
              <a:rPr lang="en-US" dirty="0" smtClean="0"/>
              <a:t>Ensure encumbrances are established following proper institutional purchasing guidelines.</a:t>
            </a:r>
          </a:p>
          <a:p>
            <a:pPr lvl="1"/>
            <a:r>
              <a:rPr lang="en-US" dirty="0" smtClean="0"/>
              <a:t>Non compliant PO’s will not be allowed on grant funds.</a:t>
            </a:r>
          </a:p>
          <a:p>
            <a:r>
              <a:rPr lang="en-US" dirty="0" smtClean="0"/>
              <a:t>Please see the Purchasing website for detailed information on encumbrances.</a:t>
            </a:r>
          </a:p>
        </p:txBody>
      </p:sp>
    </p:spTree>
    <p:extLst>
      <p:ext uri="{BB962C8B-B14F-4D97-AF65-F5344CB8AC3E}">
        <p14:creationId xmlns:p14="http://schemas.microsoft.com/office/powerpoint/2010/main" val="38204913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Share Funds	</a:t>
            </a:r>
            <a:endParaRPr lang="en-US" dirty="0"/>
          </a:p>
        </p:txBody>
      </p:sp>
      <p:sp>
        <p:nvSpPr>
          <p:cNvPr id="3" name="Content Placeholder 2"/>
          <p:cNvSpPr>
            <a:spLocks noGrp="1"/>
          </p:cNvSpPr>
          <p:nvPr>
            <p:ph idx="1"/>
          </p:nvPr>
        </p:nvSpPr>
        <p:spPr>
          <a:xfrm>
            <a:off x="762000" y="1143000"/>
            <a:ext cx="7543800" cy="3886200"/>
          </a:xfrm>
        </p:spPr>
        <p:txBody>
          <a:bodyPr/>
          <a:lstStyle/>
          <a:p>
            <a:r>
              <a:rPr lang="en-US" dirty="0" smtClean="0"/>
              <a:t>Request new cost share funds related to the grant if necessary via the online New Fund Request System.</a:t>
            </a:r>
          </a:p>
          <a:p>
            <a:r>
              <a:rPr lang="en-US" dirty="0" smtClean="0"/>
              <a:t>Will be discussed in further detail later.</a:t>
            </a:r>
            <a:endParaRPr lang="en-US" dirty="0"/>
          </a:p>
        </p:txBody>
      </p:sp>
    </p:spTree>
    <p:extLst>
      <p:ext uri="{BB962C8B-B14F-4D97-AF65-F5344CB8AC3E}">
        <p14:creationId xmlns:p14="http://schemas.microsoft.com/office/powerpoint/2010/main" val="15056048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Cost Policy</a:t>
            </a:r>
            <a:endParaRPr lang="en-US" dirty="0"/>
          </a:p>
        </p:txBody>
      </p:sp>
    </p:spTree>
    <p:extLst>
      <p:ext uri="{BB962C8B-B14F-4D97-AF65-F5344CB8AC3E}">
        <p14:creationId xmlns:p14="http://schemas.microsoft.com/office/powerpoint/2010/main" val="34759572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Picture Placeholder 4"/>
          <p:cNvGraphicFramePr>
            <a:graphicFrameLocks noGrp="1"/>
          </p:cNvGraphicFramePr>
          <p:nvPr>
            <p:ph type="pic" idx="1"/>
            <p:extLst>
              <p:ext uri="{D42A27DB-BD31-4B8C-83A1-F6EECF244321}">
                <p14:modId xmlns:p14="http://schemas.microsoft.com/office/powerpoint/2010/main" val="835875647"/>
              </p:ext>
            </p:extLst>
          </p:nvPr>
        </p:nvGraphicFramePr>
        <p:xfrm>
          <a:off x="1219200" y="228600"/>
          <a:ext cx="6324600" cy="5877961"/>
        </p:xfrm>
        <a:graphic>
          <a:graphicData uri="http://schemas.openxmlformats.org/drawingml/2006/table">
            <a:tbl>
              <a:tblPr/>
              <a:tblGrid>
                <a:gridCol w="615903"/>
                <a:gridCol w="615903"/>
                <a:gridCol w="615903"/>
                <a:gridCol w="695376"/>
                <a:gridCol w="615903"/>
                <a:gridCol w="615903"/>
                <a:gridCol w="622527"/>
                <a:gridCol w="695376"/>
                <a:gridCol w="615903"/>
                <a:gridCol w="615903"/>
              </a:tblGrid>
              <a:tr h="643985">
                <a:tc gridSpan="10">
                  <a:txBody>
                    <a:bodyPr/>
                    <a:lstStyle/>
                    <a:p>
                      <a:pPr algn="ctr" fontAlgn="b"/>
                      <a:r>
                        <a:rPr lang="en-US" sz="1800" b="1" i="0" u="none" strike="noStrike" dirty="0">
                          <a:solidFill>
                            <a:srgbClr val="000000"/>
                          </a:solidFill>
                          <a:effectLst/>
                          <a:latin typeface="Calibri"/>
                        </a:rPr>
                        <a:t>Order of Precedence for Federal Award Rules and Regulations</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2604">
                <a:tc>
                  <a:txBody>
                    <a:bodyPr/>
                    <a:lstStyle/>
                    <a:p>
                      <a:pPr algn="l" fontAlgn="b"/>
                      <a:endParaRPr lang="en-US" sz="8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a:endParaRPr>
                    </a:p>
                  </a:txBody>
                  <a:tcPr marL="0" marR="0" marT="0" marB="0" anchor="b">
                    <a:lnL>
                      <a:noFill/>
                    </a:lnL>
                    <a:lnR>
                      <a:noFill/>
                    </a:lnR>
                    <a:lnT>
                      <a:noFill/>
                    </a:lnT>
                    <a:lnB>
                      <a:noFill/>
                    </a:lnB>
                  </a:tcPr>
                </a:tc>
              </a:tr>
              <a:tr h="780936">
                <a:tc>
                  <a:txBody>
                    <a:bodyPr/>
                    <a:lstStyle/>
                    <a:p>
                      <a:pPr algn="l" fontAlgn="b"/>
                      <a:endParaRPr lang="en-US" sz="800" b="0" i="0" u="none" strike="noStrike">
                        <a:solidFill>
                          <a:srgbClr val="000000"/>
                        </a:solidFill>
                        <a:effectLst/>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1400" b="0" i="1" u="none" strike="noStrike" dirty="0">
                          <a:solidFill>
                            <a:srgbClr val="000000"/>
                          </a:solidFill>
                          <a:effectLst/>
                          <a:latin typeface="Calibri"/>
                        </a:rPr>
                        <a:t>Public law</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endParaRPr lang="en-US" sz="800" b="0" i="0" u="none" strike="noStrike">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800" b="0" i="0" u="none" strike="noStrike">
                          <a:solidFill>
                            <a:srgbClr val="000000"/>
                          </a:solidFill>
                          <a:effectLst/>
                          <a:latin typeface="Calibri"/>
                        </a:rPr>
                        <a:t> </a:t>
                      </a:r>
                    </a:p>
                  </a:txBody>
                  <a:tcPr marL="0" marR="0" marT="0" marB="0" anchor="b">
                    <a:lnL>
                      <a:noFill/>
                    </a:lnL>
                    <a:lnR>
                      <a:noFill/>
                    </a:lnR>
                    <a:lnT>
                      <a:noFill/>
                    </a:lnT>
                    <a:lnB>
                      <a:noFill/>
                    </a:lnB>
                    <a:lnBlToTr w="19050" cap="flat" cmpd="sng" algn="ctr">
                      <a:solidFill>
                        <a:srgbClr val="000000"/>
                      </a:solidFill>
                      <a:prstDash val="solid"/>
                      <a:round/>
                      <a:headEnd type="none" w="med" len="med"/>
                      <a:tailEnd type="none" w="med" len="med"/>
                    </a:lnBlToTr>
                  </a:tcPr>
                </a:tc>
                <a:tc>
                  <a:txBody>
                    <a:bodyPr/>
                    <a:lstStyle/>
                    <a:p>
                      <a:pPr algn="l" fontAlgn="b"/>
                      <a:r>
                        <a:rPr lang="en-US" sz="800" b="0" i="0" u="none" strike="noStrike">
                          <a:solidFill>
                            <a:srgbClr val="000000"/>
                          </a:solidFill>
                          <a:effectLst/>
                          <a:latin typeface="Calibri"/>
                        </a:rPr>
                        <a:t> </a:t>
                      </a:r>
                    </a:p>
                  </a:txBody>
                  <a:tcPr marL="0" marR="0" marT="0" marB="0" anchor="b">
                    <a:lnL>
                      <a:noFill/>
                    </a:lnL>
                    <a:lnR>
                      <a:noFill/>
                    </a:lnR>
                    <a:lnT>
                      <a:noFill/>
                    </a:lnT>
                    <a:lnB>
                      <a:noFill/>
                    </a:lnB>
                    <a:lnTlToBr w="19050" cap="flat" cmpd="sng" algn="ctr">
                      <a:solidFill>
                        <a:srgbClr val="000000"/>
                      </a:solidFill>
                      <a:prstDash val="solid"/>
                      <a:round/>
                      <a:headEnd type="none" w="med" len="med"/>
                      <a:tailEnd type="none" w="med" len="med"/>
                    </a:lnTlToBr>
                  </a:tcPr>
                </a:tc>
                <a:tc>
                  <a:txBody>
                    <a:bodyPr/>
                    <a:lstStyle/>
                    <a:p>
                      <a:pPr algn="l" fontAlgn="b"/>
                      <a:endParaRPr lang="en-US" sz="800" b="0" i="0" u="none" strike="noStrike">
                        <a:solidFill>
                          <a:srgbClr val="000000"/>
                        </a:solidFill>
                        <a:effectLst/>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1400" b="0" i="1" u="none" strike="noStrike" dirty="0">
                          <a:solidFill>
                            <a:srgbClr val="000000"/>
                          </a:solidFill>
                          <a:effectLst/>
                          <a:latin typeface="Calibri"/>
                        </a:rPr>
                        <a:t>Institutional Policies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endParaRPr lang="en-US" sz="8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780936">
                <a:tc>
                  <a:txBody>
                    <a:bodyPr/>
                    <a:lstStyle/>
                    <a:p>
                      <a:pPr algn="l" fontAlgn="b"/>
                      <a:endParaRPr lang="en-US" sz="8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ctr"/>
                      <a:endParaRPr lang="en-US" sz="1500" b="0" i="0" u="none" strike="noStrike">
                        <a:solidFill>
                          <a:srgbClr val="000000"/>
                        </a:solidFill>
                        <a:effectLst/>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US" sz="1500" b="0" i="0" u="none" strike="noStrike">
                        <a:solidFill>
                          <a:srgbClr val="000000"/>
                        </a:solidFill>
                        <a:effectLst/>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en-US" sz="1500" b="0" i="0" u="none" strike="noStrike" dirty="0">
                          <a:solidFill>
                            <a:srgbClr val="000000"/>
                          </a:solidFill>
                          <a:effectLst/>
                          <a:latin typeface="Calibri"/>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lnBlToTr w="19050" cap="flat" cmpd="sng" algn="ctr">
                      <a:solidFill>
                        <a:srgbClr val="000000"/>
                      </a:solidFill>
                      <a:prstDash val="solid"/>
                      <a:round/>
                      <a:headEnd type="none" w="med" len="med"/>
                      <a:tailEnd type="none" w="med" len="med"/>
                    </a:lnBlToTr>
                  </a:tcPr>
                </a:tc>
                <a:tc gridSpan="2">
                  <a:txBody>
                    <a:bodyPr/>
                    <a:lstStyle/>
                    <a:p>
                      <a:pPr algn="ctr" fontAlgn="ctr"/>
                      <a:r>
                        <a:rPr lang="en-US" sz="1800" b="0" i="0" u="none" strike="noStrike" dirty="0" smtClean="0">
                          <a:solidFill>
                            <a:srgbClr val="000000"/>
                          </a:solidFill>
                          <a:effectLst/>
                          <a:latin typeface="Calibri"/>
                        </a:rPr>
                        <a:t>Award</a:t>
                      </a:r>
                    </a:p>
                    <a:p>
                      <a:pPr algn="ctr" fontAlgn="ctr"/>
                      <a:r>
                        <a:rPr lang="en-US" sz="1100" b="0" i="0" u="none" strike="noStrike" dirty="0" smtClean="0">
                          <a:solidFill>
                            <a:srgbClr val="000000"/>
                          </a:solidFill>
                          <a:effectLst/>
                          <a:latin typeface="Calibri"/>
                        </a:rPr>
                        <a:t> (specific guidelines</a:t>
                      </a:r>
                      <a:r>
                        <a:rPr lang="en-US" sz="1100" b="0" i="0" u="none" strike="noStrike" dirty="0">
                          <a:solidFill>
                            <a:srgbClr val="000000"/>
                          </a:solidFill>
                          <a:effectLst/>
                          <a:latin typeface="Calibri"/>
                        </a:rPr>
                        <a:t>)</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500" b="0" i="0" u="none" strike="noStrike" dirty="0">
                          <a:solidFill>
                            <a:srgbClr val="000000"/>
                          </a:solidFill>
                          <a:effectLst/>
                          <a:latin typeface="Calibri"/>
                        </a:rPr>
                        <a:t> </a:t>
                      </a:r>
                      <a:endParaRPr lang="en-US" sz="800" b="0" i="0" u="none" strike="noStrike" dirty="0">
                        <a:solidFill>
                          <a:srgbClr val="000000"/>
                        </a:solidFill>
                        <a:effectLst/>
                        <a:latin typeface="Calibri"/>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lnTlToBr w="19050" cap="flat" cmpd="sng" algn="ctr">
                      <a:solidFill>
                        <a:srgbClr val="000000"/>
                      </a:solidFill>
                      <a:prstDash val="solid"/>
                      <a:round/>
                      <a:headEnd type="none" w="med" len="med"/>
                      <a:tailEnd type="none" w="med" len="med"/>
                    </a:lnTlToBr>
                  </a:tcPr>
                </a:tc>
                <a:tc>
                  <a:txBody>
                    <a:bodyPr/>
                    <a:lstStyle/>
                    <a:p>
                      <a:pPr algn="l" fontAlgn="ctr"/>
                      <a:endParaRPr lang="en-US" sz="1000" b="0" i="0" u="none" strike="noStrike" dirty="0">
                        <a:solidFill>
                          <a:srgbClr val="000000"/>
                        </a:solidFill>
                        <a:effectLst/>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200" b="0" i="0" u="none" strike="noStrike" dirty="0" smtClean="0">
                          <a:solidFill>
                            <a:srgbClr val="000000"/>
                          </a:solidFill>
                          <a:effectLst/>
                          <a:latin typeface="Calibri"/>
                        </a:rPr>
                        <a:t>Start</a:t>
                      </a:r>
                      <a:r>
                        <a:rPr lang="en-US" sz="1200" b="0" i="0" u="none" strike="noStrike" baseline="0" dirty="0" smtClean="0">
                          <a:solidFill>
                            <a:srgbClr val="000000"/>
                          </a:solidFill>
                          <a:effectLst/>
                          <a:latin typeface="Calibri"/>
                        </a:rPr>
                        <a:t> h</a:t>
                      </a:r>
                      <a:r>
                        <a:rPr lang="en-US" sz="1200" b="0" i="0" u="none" strike="noStrike" dirty="0" smtClean="0">
                          <a:solidFill>
                            <a:srgbClr val="000000"/>
                          </a:solidFill>
                          <a:effectLst/>
                          <a:latin typeface="Calibri"/>
                        </a:rPr>
                        <a:t>ere</a:t>
                      </a:r>
                      <a:endParaRPr lang="en-US" sz="1200" b="0" i="0" u="none" strike="noStrike" dirty="0">
                        <a:solidFill>
                          <a:srgbClr val="000000"/>
                        </a:solidFill>
                        <a:effectLst/>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r>
              <a:tr h="780936">
                <a:tc>
                  <a:txBody>
                    <a:bodyPr/>
                    <a:lstStyle/>
                    <a:p>
                      <a:pPr algn="l" fontAlgn="b"/>
                      <a:endParaRPr lang="en-US" sz="8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ctr"/>
                      <a:endParaRPr lang="en-US" sz="1500" b="0" i="0" u="none" strike="noStrike">
                        <a:solidFill>
                          <a:srgbClr val="000000"/>
                        </a:solidFill>
                        <a:effectLst/>
                        <a:latin typeface="Calibri"/>
                      </a:endParaRPr>
                    </a:p>
                  </a:txBody>
                  <a:tcPr marL="0" marR="0" marT="0" marB="0" anchor="ctr">
                    <a:lnL>
                      <a:noFill/>
                    </a:lnL>
                    <a:lnR>
                      <a:noFill/>
                    </a:lnR>
                    <a:lnT>
                      <a:noFill/>
                    </a:lnT>
                    <a:lnB>
                      <a:noFill/>
                    </a:lnB>
                  </a:tcPr>
                </a:tc>
                <a:tc>
                  <a:txBody>
                    <a:bodyPr/>
                    <a:lstStyle/>
                    <a:p>
                      <a:pPr algn="l" fontAlgn="ctr"/>
                      <a:r>
                        <a:rPr lang="en-US" sz="1500" b="0" i="0" u="none" strike="noStrike">
                          <a:solidFill>
                            <a:srgbClr val="000000"/>
                          </a:solidFill>
                          <a:effectLst/>
                          <a:latin typeface="Calibri"/>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lnBlToTr w="19050" cap="flat" cmpd="sng" algn="ctr">
                      <a:solidFill>
                        <a:srgbClr val="000000"/>
                      </a:solidFill>
                      <a:prstDash val="solid"/>
                      <a:round/>
                      <a:headEnd type="none" w="med" len="med"/>
                      <a:tailEnd type="none" w="med" len="med"/>
                    </a:lnBlToTr>
                  </a:tcPr>
                </a:tc>
                <a:tc gridSpan="4">
                  <a:txBody>
                    <a:bodyPr/>
                    <a:lstStyle/>
                    <a:p>
                      <a:pPr algn="ctr" fontAlgn="ctr"/>
                      <a:r>
                        <a:rPr lang="en-US" sz="1800" b="0" i="0" u="none" strike="noStrike" dirty="0">
                          <a:solidFill>
                            <a:srgbClr val="000000"/>
                          </a:solidFill>
                          <a:effectLst/>
                          <a:latin typeface="Calibri"/>
                        </a:rPr>
                        <a:t>Program Rules</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1500" b="0" i="0" u="none" strike="noStrike">
                          <a:solidFill>
                            <a:srgbClr val="000000"/>
                          </a:solidFill>
                          <a:effectLst/>
                          <a:latin typeface="Calibri"/>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lnTlToBr w="19050" cap="flat" cmpd="sng" algn="ctr">
                      <a:solidFill>
                        <a:srgbClr val="000000"/>
                      </a:solidFill>
                      <a:prstDash val="solid"/>
                      <a:round/>
                      <a:headEnd type="none" w="med" len="med"/>
                      <a:tailEnd type="none" w="med" len="med"/>
                    </a:lnTlToBr>
                  </a:tcPr>
                </a:tc>
                <a:tc>
                  <a:txBody>
                    <a:bodyPr/>
                    <a:lstStyle/>
                    <a:p>
                      <a:pPr algn="l" fontAlgn="ctr"/>
                      <a:endParaRPr lang="en-US" sz="1500" b="0" i="0" u="none" strike="noStrike" dirty="0">
                        <a:solidFill>
                          <a:srgbClr val="000000"/>
                        </a:solidFill>
                        <a:effectLst/>
                        <a:latin typeface="Calibri"/>
                      </a:endParaRPr>
                    </a:p>
                  </a:txBody>
                  <a:tcPr marL="0" marR="0" marT="0" marB="0" anchor="ctr">
                    <a:lnL>
                      <a:noFill/>
                    </a:lnL>
                    <a:lnR>
                      <a:noFill/>
                    </a:lnR>
                    <a:lnT>
                      <a:noFill/>
                    </a:lnT>
                    <a:lnB>
                      <a:noFill/>
                    </a:lnB>
                  </a:tcPr>
                </a:tc>
                <a:tc>
                  <a:txBody>
                    <a:bodyPr/>
                    <a:lstStyle/>
                    <a:p>
                      <a:pPr algn="l" fontAlgn="b"/>
                      <a:endParaRPr lang="en-US" sz="800" b="0" i="0" u="none" strike="noStrike">
                        <a:solidFill>
                          <a:srgbClr val="000000"/>
                        </a:solidFill>
                        <a:effectLst/>
                        <a:latin typeface="Calibri"/>
                      </a:endParaRPr>
                    </a:p>
                  </a:txBody>
                  <a:tcPr marL="0" marR="0" marT="0" marB="0" anchor="b">
                    <a:lnL>
                      <a:noFill/>
                    </a:lnL>
                    <a:lnR>
                      <a:noFill/>
                    </a:lnR>
                    <a:lnT>
                      <a:noFill/>
                    </a:lnT>
                    <a:lnB>
                      <a:noFill/>
                    </a:lnB>
                  </a:tcPr>
                </a:tc>
              </a:tr>
              <a:tr h="780936">
                <a:tc>
                  <a:txBody>
                    <a:bodyPr/>
                    <a:lstStyle/>
                    <a:p>
                      <a:pPr algn="l" fontAlgn="b"/>
                      <a:endParaRPr lang="en-US" sz="8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ctr"/>
                      <a:r>
                        <a:rPr lang="en-US" sz="1500" b="0" i="0" u="none" strike="noStrike">
                          <a:solidFill>
                            <a:srgbClr val="000000"/>
                          </a:solidFill>
                          <a:effectLst/>
                          <a:latin typeface="Calibri"/>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lnBlToTr w="19050" cap="flat" cmpd="sng" algn="ctr">
                      <a:solidFill>
                        <a:srgbClr val="000000"/>
                      </a:solidFill>
                      <a:prstDash val="solid"/>
                      <a:round/>
                      <a:headEnd type="none" w="med" len="med"/>
                      <a:tailEnd type="none" w="med" len="med"/>
                    </a:lnBlToTr>
                  </a:tcPr>
                </a:tc>
                <a:tc gridSpan="6">
                  <a:txBody>
                    <a:bodyPr/>
                    <a:lstStyle/>
                    <a:p>
                      <a:pPr algn="ctr" fontAlgn="ctr"/>
                      <a:r>
                        <a:rPr lang="en-US" sz="1800" b="0" i="0" u="none" strike="noStrike" dirty="0">
                          <a:solidFill>
                            <a:srgbClr val="000000"/>
                          </a:solidFill>
                          <a:effectLst/>
                          <a:latin typeface="Calibri"/>
                        </a:rPr>
                        <a:t>Federal Agency Terms &amp; Conditions</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1500" b="0" i="0" u="none" strike="noStrike">
                          <a:solidFill>
                            <a:srgbClr val="000000"/>
                          </a:solidFill>
                          <a:effectLst/>
                          <a:latin typeface="Calibri"/>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lnTlToBr w="19050" cap="flat" cmpd="sng" algn="ctr">
                      <a:solidFill>
                        <a:srgbClr val="000000"/>
                      </a:solidFill>
                      <a:prstDash val="solid"/>
                      <a:round/>
                      <a:headEnd type="none" w="med" len="med"/>
                      <a:tailEnd type="none" w="med" len="med"/>
                    </a:lnTlToBr>
                  </a:tcPr>
                </a:tc>
                <a:tc>
                  <a:txBody>
                    <a:bodyPr/>
                    <a:lstStyle/>
                    <a:p>
                      <a:pPr algn="l" fontAlgn="b"/>
                      <a:endParaRPr lang="en-US" sz="800" b="0" i="0" u="none" strike="noStrike" dirty="0">
                        <a:solidFill>
                          <a:srgbClr val="000000"/>
                        </a:solidFill>
                        <a:effectLst/>
                        <a:latin typeface="Calibri"/>
                      </a:endParaRPr>
                    </a:p>
                  </a:txBody>
                  <a:tcPr marL="0" marR="0" marT="0" marB="0" anchor="b">
                    <a:lnL>
                      <a:noFill/>
                    </a:lnL>
                    <a:lnR>
                      <a:noFill/>
                    </a:lnR>
                    <a:lnT>
                      <a:noFill/>
                    </a:lnT>
                    <a:lnB>
                      <a:noFill/>
                    </a:lnB>
                  </a:tcPr>
                </a:tc>
              </a:tr>
              <a:tr h="780936">
                <a:tc>
                  <a:txBody>
                    <a:bodyPr/>
                    <a:lstStyle/>
                    <a:p>
                      <a:pPr algn="l" fontAlgn="b"/>
                      <a:r>
                        <a:rPr lang="en-US" sz="800" b="0" i="0" u="none" strike="noStrike">
                          <a:solidFill>
                            <a:srgbClr val="000000"/>
                          </a:solidFill>
                          <a:effectLst/>
                          <a:latin typeface="Calibri"/>
                        </a:rPr>
                        <a:t> </a:t>
                      </a:r>
                    </a:p>
                  </a:txBody>
                  <a:tcPr marL="0" marR="0" marT="0" marB="0" anchor="b">
                    <a:lnL>
                      <a:noFill/>
                    </a:lnL>
                    <a:lnR>
                      <a:noFill/>
                    </a:lnR>
                    <a:lnT>
                      <a:noFill/>
                    </a:lnT>
                    <a:lnB w="19050" cap="flat" cmpd="sng" algn="ctr">
                      <a:solidFill>
                        <a:srgbClr val="000000"/>
                      </a:solidFill>
                      <a:prstDash val="solid"/>
                      <a:round/>
                      <a:headEnd type="none" w="med" len="med"/>
                      <a:tailEnd type="none" w="med" len="med"/>
                    </a:lnB>
                    <a:lnBlToTr w="19050" cap="flat" cmpd="sng" algn="ctr">
                      <a:solidFill>
                        <a:srgbClr val="000000"/>
                      </a:solidFill>
                      <a:prstDash val="solid"/>
                      <a:round/>
                      <a:headEnd type="none" w="med" len="med"/>
                      <a:tailEnd type="none" w="med" len="med"/>
                    </a:lnBlToTr>
                  </a:tcPr>
                </a:tc>
                <a:tc gridSpan="8">
                  <a:txBody>
                    <a:bodyPr/>
                    <a:lstStyle/>
                    <a:p>
                      <a:pPr algn="ctr" fontAlgn="ctr"/>
                      <a:r>
                        <a:rPr lang="en-US" sz="1800" b="0" i="0" u="none" strike="noStrike" dirty="0">
                          <a:solidFill>
                            <a:srgbClr val="000000"/>
                          </a:solidFill>
                          <a:effectLst/>
                          <a:latin typeface="Calibri"/>
                        </a:rPr>
                        <a:t>OMB Circulars</a:t>
                      </a:r>
                      <a:r>
                        <a:rPr lang="en-US" sz="1500" b="0" i="0" u="none" strike="noStrike" dirty="0">
                          <a:solidFill>
                            <a:srgbClr val="000000"/>
                          </a:solidFill>
                          <a:effectLst/>
                          <a:latin typeface="Calibri"/>
                        </a:rPr>
                        <a:t>                                                                                       </a:t>
                      </a:r>
                      <a:r>
                        <a:rPr lang="en-US" sz="800" b="0" i="0" u="none" strike="noStrike" dirty="0">
                          <a:solidFill>
                            <a:srgbClr val="000000"/>
                          </a:solidFill>
                          <a:effectLst/>
                          <a:latin typeface="Calibri"/>
                        </a:rPr>
                        <a:t> </a:t>
                      </a:r>
                      <a:r>
                        <a:rPr lang="en-US" sz="1100" b="0" i="0" u="none" strike="noStrike" dirty="0">
                          <a:solidFill>
                            <a:srgbClr val="000000"/>
                          </a:solidFill>
                          <a:effectLst/>
                          <a:latin typeface="Calibri"/>
                        </a:rPr>
                        <a:t>(broad guidelines)</a:t>
                      </a:r>
                    </a:p>
                  </a:txBody>
                  <a:tcPr marL="0" marR="0" marT="0" marB="0" anchor="ctr">
                    <a:lnL>
                      <a:noFill/>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800" b="0" i="0" u="none" strike="noStrike">
                          <a:solidFill>
                            <a:srgbClr val="000000"/>
                          </a:solidFill>
                          <a:effectLst/>
                          <a:latin typeface="Calibri"/>
                        </a:rPr>
                        <a:t> </a:t>
                      </a:r>
                    </a:p>
                  </a:txBody>
                  <a:tcPr marL="0" marR="0" marT="0" marB="0" anchor="b">
                    <a:lnL>
                      <a:noFill/>
                    </a:lnL>
                    <a:lnR>
                      <a:noFill/>
                    </a:lnR>
                    <a:lnT>
                      <a:noFill/>
                    </a:lnT>
                    <a:lnB w="19050" cap="flat" cmpd="sng" algn="ctr">
                      <a:solidFill>
                        <a:srgbClr val="000000"/>
                      </a:solidFill>
                      <a:prstDash val="solid"/>
                      <a:round/>
                      <a:headEnd type="none" w="med" len="med"/>
                      <a:tailEnd type="none" w="med" len="med"/>
                    </a:lnB>
                    <a:lnTlToBr w="19050" cap="flat" cmpd="sng" algn="ctr">
                      <a:solidFill>
                        <a:srgbClr val="000000"/>
                      </a:solidFill>
                      <a:prstDash val="solid"/>
                      <a:round/>
                      <a:headEnd type="none" w="med" len="med"/>
                      <a:tailEnd type="none" w="med" len="med"/>
                    </a:lnTlToBr>
                  </a:tcPr>
                </a:tc>
              </a:tr>
              <a:tr h="171332">
                <a:tc>
                  <a:txBody>
                    <a:bodyPr/>
                    <a:lstStyle/>
                    <a:p>
                      <a:pPr algn="l" fontAlgn="b"/>
                      <a:endParaRPr lang="en-US" sz="8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a:noFill/>
                    </a:lnB>
                  </a:tcPr>
                </a:tc>
              </a:tr>
              <a:tr h="926896">
                <a:tc gridSpan="10">
                  <a:txBody>
                    <a:bodyPr/>
                    <a:lstStyle/>
                    <a:p>
                      <a:pPr algn="ctr" fontAlgn="b"/>
                      <a:r>
                        <a:rPr lang="en-US" sz="1600" b="0" i="0" u="none" strike="noStrike" dirty="0">
                          <a:solidFill>
                            <a:srgbClr val="000000"/>
                          </a:solidFill>
                          <a:effectLst/>
                          <a:latin typeface="Calibri"/>
                        </a:rPr>
                        <a:t>When determining </a:t>
                      </a:r>
                      <a:r>
                        <a:rPr lang="en-US" sz="1600" b="0" i="0" u="none" strike="noStrike" dirty="0" smtClean="0">
                          <a:solidFill>
                            <a:srgbClr val="000000"/>
                          </a:solidFill>
                          <a:effectLst/>
                          <a:latin typeface="Calibri"/>
                        </a:rPr>
                        <a:t>allowability </a:t>
                      </a:r>
                      <a:r>
                        <a:rPr lang="en-US" sz="1600" b="0" i="0" u="none" strike="noStrike" dirty="0">
                          <a:solidFill>
                            <a:srgbClr val="000000"/>
                          </a:solidFill>
                          <a:effectLst/>
                          <a:latin typeface="Calibri"/>
                        </a:rPr>
                        <a:t>of an item on a federal grant, the first place to look is the award document.  If you don't find an answer there, look at the program </a:t>
                      </a:r>
                      <a:r>
                        <a:rPr lang="en-US" sz="1600" b="0" i="0" u="none" strike="noStrike" dirty="0" smtClean="0">
                          <a:solidFill>
                            <a:srgbClr val="000000"/>
                          </a:solidFill>
                          <a:effectLst/>
                          <a:latin typeface="Calibri"/>
                        </a:rPr>
                        <a:t>rules.  The </a:t>
                      </a:r>
                      <a:r>
                        <a:rPr lang="en-US" sz="1600" b="0" i="0" u="none" strike="noStrike" dirty="0">
                          <a:solidFill>
                            <a:srgbClr val="000000"/>
                          </a:solidFill>
                          <a:effectLst/>
                          <a:latin typeface="Calibri"/>
                        </a:rPr>
                        <a:t>award guidelines overrule program rules, agency terms and OMB circulars</a:t>
                      </a:r>
                      <a:r>
                        <a:rPr lang="en-US" sz="900" b="0" i="0" u="none" strike="noStrike" dirty="0">
                          <a:solidFill>
                            <a:srgbClr val="000000"/>
                          </a:solidFill>
                          <a:effectLst/>
                          <a:latin typeface="Calibri"/>
                        </a:rPr>
                        <a:t>.</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6" name="Left Arrow 5"/>
          <p:cNvSpPr/>
          <p:nvPr/>
        </p:nvSpPr>
        <p:spPr>
          <a:xfrm>
            <a:off x="5638800" y="2057400"/>
            <a:ext cx="593725" cy="2746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Tree>
    <p:extLst>
      <p:ext uri="{BB962C8B-B14F-4D97-AF65-F5344CB8AC3E}">
        <p14:creationId xmlns:p14="http://schemas.microsoft.com/office/powerpoint/2010/main" val="17881853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6781800" cy="685800"/>
          </a:xfrm>
        </p:spPr>
        <p:txBody>
          <a:bodyPr/>
          <a:lstStyle/>
          <a:p>
            <a:pPr algn="ctr"/>
            <a:r>
              <a:rPr lang="en-US" dirty="0" smtClean="0"/>
              <a:t>Agenda</a:t>
            </a:r>
            <a:endParaRPr lang="en-US" dirty="0"/>
          </a:p>
        </p:txBody>
      </p:sp>
      <p:sp>
        <p:nvSpPr>
          <p:cNvPr id="3" name="Content Placeholder 2"/>
          <p:cNvSpPr>
            <a:spLocks noGrp="1"/>
          </p:cNvSpPr>
          <p:nvPr>
            <p:ph idx="1"/>
          </p:nvPr>
        </p:nvSpPr>
        <p:spPr>
          <a:xfrm>
            <a:off x="1447800" y="1600200"/>
            <a:ext cx="6477000" cy="3886200"/>
          </a:xfrm>
        </p:spPr>
        <p:txBody>
          <a:bodyPr/>
          <a:lstStyle/>
          <a:p>
            <a:r>
              <a:rPr lang="en-US" sz="3200" dirty="0" smtClean="0"/>
              <a:t>Award Set-Up</a:t>
            </a:r>
          </a:p>
          <a:p>
            <a:r>
              <a:rPr lang="en-US" sz="3200" dirty="0" smtClean="0"/>
              <a:t>Cost Policy</a:t>
            </a:r>
          </a:p>
          <a:p>
            <a:r>
              <a:rPr lang="en-US" sz="3200" dirty="0" smtClean="0"/>
              <a:t>Award Management</a:t>
            </a:r>
          </a:p>
          <a:p>
            <a:r>
              <a:rPr lang="en-US" sz="3200" dirty="0" smtClean="0"/>
              <a:t>Cost Share and Effort Reporting</a:t>
            </a:r>
          </a:p>
          <a:p>
            <a:r>
              <a:rPr lang="en-US" sz="3200" dirty="0" smtClean="0"/>
              <a:t>Award Close-out </a:t>
            </a:r>
            <a:endParaRPr lang="en-US" sz="3200" dirty="0"/>
          </a:p>
        </p:txBody>
      </p:sp>
    </p:spTree>
    <p:extLst>
      <p:ext uri="{BB962C8B-B14F-4D97-AF65-F5344CB8AC3E}">
        <p14:creationId xmlns:p14="http://schemas.microsoft.com/office/powerpoint/2010/main" val="41295612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6781800" cy="1219200"/>
          </a:xfrm>
        </p:spPr>
        <p:txBody>
          <a:bodyPr>
            <a:normAutofit/>
          </a:bodyPr>
          <a:lstStyle/>
          <a:p>
            <a:pPr algn="ctr"/>
            <a:r>
              <a:rPr lang="en-US" sz="3200" dirty="0" smtClean="0">
                <a:latin typeface="Arial" panose="020B0604020202020204" pitchFamily="34" charset="0"/>
                <a:cs typeface="Arial" panose="020B0604020202020204" pitchFamily="34" charset="0"/>
              </a:rPr>
              <a:t>Cost Policy </a:t>
            </a:r>
            <a:br>
              <a:rPr lang="en-US" sz="3200" dirty="0" smtClean="0">
                <a:latin typeface="Arial" panose="020B0604020202020204" pitchFamily="34" charset="0"/>
                <a:cs typeface="Arial" panose="020B0604020202020204" pitchFamily="34" charset="0"/>
              </a:rPr>
            </a:br>
            <a:r>
              <a:rPr lang="en-US" sz="3200" dirty="0" smtClean="0">
                <a:latin typeface="Arial" panose="020B0604020202020204" pitchFamily="34" charset="0"/>
                <a:cs typeface="Arial" panose="020B0604020202020204" pitchFamily="34" charset="0"/>
              </a:rPr>
              <a:t>Direct vs Indirect Costs</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a:xfrm>
            <a:off x="762000" y="1524000"/>
            <a:ext cx="3657600" cy="4495800"/>
          </a:xfrm>
        </p:spPr>
        <p:txBody>
          <a:bodyPr>
            <a:normAutofit fontScale="92500" lnSpcReduction="20000"/>
          </a:bodyPr>
          <a:lstStyle/>
          <a:p>
            <a:r>
              <a:rPr lang="en-US" dirty="0" smtClean="0">
                <a:latin typeface="Arial" panose="020B0604020202020204" pitchFamily="34" charset="0"/>
                <a:cs typeface="Arial" panose="020B0604020202020204" pitchFamily="34" charset="0"/>
              </a:rPr>
              <a:t>Direct costs </a:t>
            </a:r>
          </a:p>
          <a:p>
            <a:pPr lvl="1"/>
            <a:r>
              <a:rPr lang="en-US" dirty="0" smtClean="0">
                <a:latin typeface="Arial" panose="020B0604020202020204" pitchFamily="34" charset="0"/>
                <a:cs typeface="Arial" panose="020B0604020202020204" pitchFamily="34" charset="0"/>
              </a:rPr>
              <a:t>Those costs that can be identified specifically with a particular sponsored project</a:t>
            </a:r>
          </a:p>
          <a:p>
            <a:pPr lvl="1"/>
            <a:r>
              <a:rPr lang="en-US" dirty="0" smtClean="0">
                <a:latin typeface="Arial" panose="020B0604020202020204" pitchFamily="34" charset="0"/>
                <a:cs typeface="Arial" panose="020B0604020202020204" pitchFamily="34" charset="0"/>
              </a:rPr>
              <a:t>Can be identified relatively easily with a high degree of accuracy</a:t>
            </a:r>
          </a:p>
          <a:p>
            <a:pPr lvl="1"/>
            <a:r>
              <a:rPr lang="en-US" dirty="0" smtClean="0">
                <a:latin typeface="Arial" panose="020B0604020202020204" pitchFamily="34" charset="0"/>
                <a:cs typeface="Arial" panose="020B0604020202020204" pitchFamily="34" charset="0"/>
              </a:rPr>
              <a:t>Examples are PI effort/payroll, research supplies</a:t>
            </a:r>
          </a:p>
        </p:txBody>
      </p:sp>
      <p:sp>
        <p:nvSpPr>
          <p:cNvPr id="4" name="Content Placeholder 3"/>
          <p:cNvSpPr>
            <a:spLocks noGrp="1"/>
          </p:cNvSpPr>
          <p:nvPr>
            <p:ph sz="half" idx="2"/>
          </p:nvPr>
        </p:nvSpPr>
        <p:spPr>
          <a:xfrm>
            <a:off x="4648200" y="1600200"/>
            <a:ext cx="3657600" cy="4419600"/>
          </a:xfrm>
        </p:spPr>
        <p:txBody>
          <a:bodyPr>
            <a:normAutofit fontScale="92500" lnSpcReduction="20000"/>
          </a:bodyPr>
          <a:lstStyle/>
          <a:p>
            <a:r>
              <a:rPr lang="en-US" dirty="0" smtClean="0">
                <a:latin typeface="Arial" panose="020B0604020202020204" pitchFamily="34" charset="0"/>
                <a:cs typeface="Arial" panose="020B0604020202020204" pitchFamily="34" charset="0"/>
              </a:rPr>
              <a:t>Indirect Costs</a:t>
            </a:r>
          </a:p>
          <a:p>
            <a:pPr lvl="1"/>
            <a:r>
              <a:rPr lang="en-US" dirty="0" smtClean="0">
                <a:latin typeface="Arial" panose="020B0604020202020204" pitchFamily="34" charset="0"/>
                <a:cs typeface="Arial" panose="020B0604020202020204" pitchFamily="34" charset="0"/>
              </a:rPr>
              <a:t>Those costs incurred for common or joint objectives and, therefore, can’t be identified readily and specifically with a particular sponsored project, instructional activity, etc.</a:t>
            </a:r>
          </a:p>
          <a:p>
            <a:pPr lvl="1"/>
            <a:r>
              <a:rPr lang="en-US" dirty="0" smtClean="0">
                <a:latin typeface="Arial" panose="020B0604020202020204" pitchFamily="34" charset="0"/>
                <a:cs typeface="Arial" panose="020B0604020202020204" pitchFamily="34" charset="0"/>
              </a:rPr>
              <a:t>Examples are administrative salaries, facility costs, office supplies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35133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Allowability of Direct Costs</a:t>
            </a:r>
            <a:endParaRPr lang="en-US" dirty="0"/>
          </a:p>
        </p:txBody>
      </p:sp>
      <p:sp>
        <p:nvSpPr>
          <p:cNvPr id="3" name="Content Placeholder 2"/>
          <p:cNvSpPr>
            <a:spLocks noGrp="1"/>
          </p:cNvSpPr>
          <p:nvPr>
            <p:ph idx="1"/>
          </p:nvPr>
        </p:nvSpPr>
        <p:spPr>
          <a:xfrm>
            <a:off x="457200" y="1295400"/>
            <a:ext cx="8229600" cy="4830763"/>
          </a:xfrm>
        </p:spPr>
        <p:txBody>
          <a:bodyPr>
            <a:normAutofit/>
          </a:bodyPr>
          <a:lstStyle/>
          <a:p>
            <a:r>
              <a:rPr lang="en-US" dirty="0" smtClean="0"/>
              <a:t>Allowable</a:t>
            </a:r>
          </a:p>
          <a:p>
            <a:pPr lvl="1"/>
            <a:r>
              <a:rPr lang="en-US" dirty="0" smtClean="0"/>
              <a:t>A cost or activity is specifically permitted or not specifically prohibited by the terms and conditions of the award and institutional policy.</a:t>
            </a:r>
          </a:p>
          <a:p>
            <a:pPr lvl="1"/>
            <a:r>
              <a:rPr lang="en-US" dirty="0" smtClean="0"/>
              <a:t>Common </a:t>
            </a:r>
            <a:r>
              <a:rPr lang="en-US" dirty="0" err="1" smtClean="0"/>
              <a:t>unallowables</a:t>
            </a:r>
            <a:r>
              <a:rPr lang="en-US" dirty="0" smtClean="0"/>
              <a:t>:  </a:t>
            </a:r>
          </a:p>
          <a:p>
            <a:pPr lvl="2"/>
            <a:r>
              <a:rPr lang="en-US" dirty="0" smtClean="0"/>
              <a:t>Books and journal subscriptions, communication costs, dues or membership fees, certain advertising costs, alcoholic beverages, alumni activities, bad debt expense, entertainment costs, fines and penalties, goods or services for personal use, office supplies for departmental use, administrative salaries.</a:t>
            </a:r>
            <a:endParaRPr lang="en-US" dirty="0"/>
          </a:p>
        </p:txBody>
      </p:sp>
    </p:spTree>
    <p:extLst>
      <p:ext uri="{BB962C8B-B14F-4D97-AF65-F5344CB8AC3E}">
        <p14:creationId xmlns:p14="http://schemas.microsoft.com/office/powerpoint/2010/main" val="9490548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Allowability</a:t>
            </a:r>
            <a:r>
              <a:rPr lang="en-US" dirty="0" smtClean="0"/>
              <a:t> of Direct Costs</a:t>
            </a:r>
            <a:endParaRPr lang="en-US" dirty="0"/>
          </a:p>
        </p:txBody>
      </p:sp>
      <p:sp>
        <p:nvSpPr>
          <p:cNvPr id="3" name="Content Placeholder 2"/>
          <p:cNvSpPr>
            <a:spLocks noGrp="1"/>
          </p:cNvSpPr>
          <p:nvPr>
            <p:ph idx="1"/>
          </p:nvPr>
        </p:nvSpPr>
        <p:spPr>
          <a:xfrm>
            <a:off x="457200" y="1447800"/>
            <a:ext cx="8229600" cy="4678363"/>
          </a:xfrm>
        </p:spPr>
        <p:txBody>
          <a:bodyPr/>
          <a:lstStyle/>
          <a:p>
            <a:r>
              <a:rPr lang="en-US" dirty="0" smtClean="0"/>
              <a:t>Reasonable</a:t>
            </a:r>
          </a:p>
          <a:p>
            <a:pPr lvl="1"/>
            <a:r>
              <a:rPr lang="en-US" dirty="0" smtClean="0"/>
              <a:t>A cost may be considered reasonable if the nature of the goods or services acquired or applied, and the amount involved, reflect the action that a prudent person would have taken under similar circumstances.</a:t>
            </a:r>
          </a:p>
          <a:p>
            <a:pPr lvl="1"/>
            <a:r>
              <a:rPr lang="en-US" dirty="0" smtClean="0"/>
              <a:t>Generally recognized as necessary for the performance of the sponsored project</a:t>
            </a:r>
            <a:endParaRPr lang="en-US" dirty="0"/>
          </a:p>
        </p:txBody>
      </p:sp>
    </p:spTree>
    <p:extLst>
      <p:ext uri="{BB962C8B-B14F-4D97-AF65-F5344CB8AC3E}">
        <p14:creationId xmlns:p14="http://schemas.microsoft.com/office/powerpoint/2010/main" val="12956254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Allowability of Direct Costs</a:t>
            </a:r>
            <a:endParaRPr lang="en-US" dirty="0"/>
          </a:p>
        </p:txBody>
      </p:sp>
      <p:sp>
        <p:nvSpPr>
          <p:cNvPr id="3" name="Content Placeholder 2"/>
          <p:cNvSpPr>
            <a:spLocks noGrp="1"/>
          </p:cNvSpPr>
          <p:nvPr>
            <p:ph idx="1"/>
          </p:nvPr>
        </p:nvSpPr>
        <p:spPr>
          <a:xfrm>
            <a:off x="457200" y="1295400"/>
            <a:ext cx="8229600" cy="4830763"/>
          </a:xfrm>
        </p:spPr>
        <p:txBody>
          <a:bodyPr>
            <a:normAutofit/>
          </a:bodyPr>
          <a:lstStyle/>
          <a:p>
            <a:r>
              <a:rPr lang="en-US" dirty="0" smtClean="0"/>
              <a:t>Allocable</a:t>
            </a:r>
          </a:p>
          <a:p>
            <a:pPr lvl="1"/>
            <a:r>
              <a:rPr lang="en-US" dirty="0" smtClean="0"/>
              <a:t>A cost is allocable to a particular cost objective if the goods or services involved are chargeable or assignable to such cost objective in accordance with relative benefits received.</a:t>
            </a:r>
          </a:p>
          <a:p>
            <a:pPr lvl="1"/>
            <a:r>
              <a:rPr lang="en-US" dirty="0" smtClean="0"/>
              <a:t>Must have a </a:t>
            </a:r>
            <a:r>
              <a:rPr lang="en-US" u="sng" dirty="0" smtClean="0"/>
              <a:t>direct benefit </a:t>
            </a:r>
            <a:r>
              <a:rPr lang="en-US" dirty="0" smtClean="0"/>
              <a:t>to the sponsored project being charged.</a:t>
            </a:r>
          </a:p>
          <a:p>
            <a:pPr lvl="1"/>
            <a:r>
              <a:rPr lang="en-US" dirty="0" smtClean="0"/>
              <a:t>If the charge benefits multiple projects:</a:t>
            </a:r>
          </a:p>
          <a:p>
            <a:pPr lvl="2"/>
            <a:r>
              <a:rPr lang="en-US" dirty="0" smtClean="0"/>
              <a:t>Distribution method used should be reasonable and must be documented.</a:t>
            </a:r>
          </a:p>
          <a:p>
            <a:pPr lvl="2"/>
            <a:r>
              <a:rPr lang="en-US" dirty="0" smtClean="0"/>
              <a:t>The basis for the allocation should relate to the work being performed.</a:t>
            </a:r>
          </a:p>
        </p:txBody>
      </p:sp>
    </p:spTree>
    <p:extLst>
      <p:ext uri="{BB962C8B-B14F-4D97-AF65-F5344CB8AC3E}">
        <p14:creationId xmlns:p14="http://schemas.microsoft.com/office/powerpoint/2010/main" val="33253132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Allowability of Direct Costs</a:t>
            </a:r>
            <a:endParaRPr lang="en-US" dirty="0"/>
          </a:p>
        </p:txBody>
      </p:sp>
      <p:sp>
        <p:nvSpPr>
          <p:cNvPr id="3" name="Content Placeholder 2"/>
          <p:cNvSpPr>
            <a:spLocks noGrp="1"/>
          </p:cNvSpPr>
          <p:nvPr>
            <p:ph idx="1"/>
          </p:nvPr>
        </p:nvSpPr>
        <p:spPr>
          <a:xfrm>
            <a:off x="457200" y="1295400"/>
            <a:ext cx="8229600" cy="4830763"/>
          </a:xfrm>
        </p:spPr>
        <p:txBody>
          <a:bodyPr/>
          <a:lstStyle/>
          <a:p>
            <a:r>
              <a:rPr lang="en-US" dirty="0" smtClean="0"/>
              <a:t>Consistent</a:t>
            </a:r>
          </a:p>
          <a:p>
            <a:pPr lvl="1"/>
            <a:r>
              <a:rPr lang="en-US" dirty="0" smtClean="0"/>
              <a:t>Like costs must be treated the same in like circumstances.</a:t>
            </a:r>
          </a:p>
          <a:p>
            <a:r>
              <a:rPr lang="en-US" dirty="0" smtClean="0"/>
              <a:t>Conform 	</a:t>
            </a:r>
          </a:p>
          <a:p>
            <a:pPr lvl="1"/>
            <a:r>
              <a:rPr lang="en-US" dirty="0" smtClean="0"/>
              <a:t>Must conform to any limitations or exclusions set forth in the federal regulations or in the sponsored agreement as to types or amounts of cost items.</a:t>
            </a:r>
          </a:p>
        </p:txBody>
      </p:sp>
    </p:spTree>
    <p:extLst>
      <p:ext uri="{BB962C8B-B14F-4D97-AF65-F5344CB8AC3E}">
        <p14:creationId xmlns:p14="http://schemas.microsoft.com/office/powerpoint/2010/main" val="10320769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Indirect Costs</a:t>
            </a:r>
            <a:endParaRPr lang="en-US" dirty="0"/>
          </a:p>
        </p:txBody>
      </p:sp>
      <p:sp>
        <p:nvSpPr>
          <p:cNvPr id="3" name="Content Placeholder 2"/>
          <p:cNvSpPr>
            <a:spLocks noGrp="1"/>
          </p:cNvSpPr>
          <p:nvPr>
            <p:ph idx="1"/>
          </p:nvPr>
        </p:nvSpPr>
        <p:spPr>
          <a:xfrm>
            <a:off x="533400" y="1371600"/>
            <a:ext cx="8305800" cy="4525963"/>
          </a:xfrm>
        </p:spPr>
        <p:txBody>
          <a:bodyPr>
            <a:normAutofit/>
          </a:bodyPr>
          <a:lstStyle/>
          <a:p>
            <a:r>
              <a:rPr lang="en-US" dirty="0" smtClean="0"/>
              <a:t>Funds paid to an institution for F&amp;A costs are reimbursement to the institution for expenditures already incurred and are necessary to support the programs of the institution.  Examples of costs covered include:</a:t>
            </a:r>
          </a:p>
          <a:p>
            <a:pPr lvl="1"/>
            <a:r>
              <a:rPr lang="en-US" dirty="0" smtClean="0"/>
              <a:t>General administration, sponsored programs administration, operation and maintenance of plant, library, departmental administration, student administration and services.</a:t>
            </a:r>
            <a:endParaRPr lang="en-US" dirty="0"/>
          </a:p>
        </p:txBody>
      </p:sp>
    </p:spTree>
    <p:extLst>
      <p:ext uri="{BB962C8B-B14F-4D97-AF65-F5344CB8AC3E}">
        <p14:creationId xmlns:p14="http://schemas.microsoft.com/office/powerpoint/2010/main" val="28018598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Indirect Costs</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r>
              <a:rPr lang="en-US" dirty="0" smtClean="0"/>
              <a:t>TTUHSC prepares and submits an F&amp;A cost proposal every 3 to 4 years to our cognizant federal agency (Department of Health and Human Services – HHS).</a:t>
            </a:r>
          </a:p>
          <a:p>
            <a:r>
              <a:rPr lang="en-US" dirty="0" smtClean="0"/>
              <a:t>The Executive Vice President for Finance and Administration is responsible for negotiating the indirect cost rate with HHS based upon the submitted cost proposal.</a:t>
            </a:r>
          </a:p>
          <a:p>
            <a:r>
              <a:rPr lang="en-US" dirty="0" smtClean="0"/>
              <a:t>Currently in negotiation for new rate based on FY13 operations.</a:t>
            </a:r>
            <a:endParaRPr lang="en-US" dirty="0"/>
          </a:p>
        </p:txBody>
      </p:sp>
    </p:spTree>
    <p:extLst>
      <p:ext uri="{BB962C8B-B14F-4D97-AF65-F5344CB8AC3E}">
        <p14:creationId xmlns:p14="http://schemas.microsoft.com/office/powerpoint/2010/main" val="25711844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6781800" cy="533400"/>
          </a:xfrm>
        </p:spPr>
        <p:txBody>
          <a:bodyPr/>
          <a:lstStyle/>
          <a:p>
            <a:r>
              <a:rPr lang="en-US" dirty="0" smtClean="0"/>
              <a:t>Indirect Costs</a:t>
            </a:r>
            <a:endParaRPr lang="en-US" dirty="0"/>
          </a:p>
        </p:txBody>
      </p:sp>
      <p:sp>
        <p:nvSpPr>
          <p:cNvPr id="3" name="Content Placeholder 2"/>
          <p:cNvSpPr>
            <a:spLocks noGrp="1"/>
          </p:cNvSpPr>
          <p:nvPr>
            <p:ph idx="1"/>
          </p:nvPr>
        </p:nvSpPr>
        <p:spPr>
          <a:xfrm>
            <a:off x="457200" y="914400"/>
            <a:ext cx="8382000" cy="5257800"/>
          </a:xfrm>
        </p:spPr>
        <p:txBody>
          <a:bodyPr>
            <a:normAutofit fontScale="92500" lnSpcReduction="10000"/>
          </a:bodyPr>
          <a:lstStyle/>
          <a:p>
            <a:r>
              <a:rPr lang="en-US" dirty="0" smtClean="0"/>
              <a:t>Our current negotiated F&amp;A Rates:</a:t>
            </a:r>
          </a:p>
          <a:p>
            <a:pPr lvl="1"/>
            <a:r>
              <a:rPr lang="en-US" dirty="0" smtClean="0"/>
              <a:t>Organized Research  51%</a:t>
            </a:r>
          </a:p>
          <a:p>
            <a:pPr lvl="1"/>
            <a:r>
              <a:rPr lang="en-US" dirty="0" smtClean="0"/>
              <a:t>Instruction  35%</a:t>
            </a:r>
          </a:p>
          <a:p>
            <a:pPr lvl="1"/>
            <a:r>
              <a:rPr lang="en-US" dirty="0" smtClean="0"/>
              <a:t>Other sponsored projects  26%</a:t>
            </a:r>
          </a:p>
          <a:p>
            <a:r>
              <a:rPr lang="en-US" dirty="0" smtClean="0"/>
              <a:t>IDC Base Modified total direct costs</a:t>
            </a:r>
          </a:p>
          <a:p>
            <a:pPr lvl="1"/>
            <a:r>
              <a:rPr lang="en-US" dirty="0" smtClean="0"/>
              <a:t>Includes all salaries and wages, fringe benefits, materials, supplies, services, travel and up to the first $25K of each subcontract/</a:t>
            </a:r>
            <a:r>
              <a:rPr lang="en-US" dirty="0" err="1" smtClean="0"/>
              <a:t>subaward</a:t>
            </a:r>
            <a:r>
              <a:rPr lang="en-US" dirty="0" smtClean="0"/>
              <a:t>.</a:t>
            </a:r>
          </a:p>
          <a:p>
            <a:pPr lvl="1"/>
            <a:r>
              <a:rPr lang="en-US" dirty="0" smtClean="0"/>
              <a:t>Excludes equipment, capital expenditures, charges for patient care, student tuition and remission, rental costs of off-site facilities, scholarships, fellowships, and the portion of each subcontract in excess of $25K.</a:t>
            </a:r>
          </a:p>
          <a:p>
            <a:pPr lvl="1"/>
            <a:r>
              <a:rPr lang="en-US" dirty="0" smtClean="0"/>
              <a:t>Patient care defined as “costs of routine (standard of care) services provided by a hospital or clinic to patients participating as research subjects” is excluded from the MTDC base.  Indirect cost rates are applied to the cost of patient visits and expenses that are solely for the purpose of the research project.</a:t>
            </a:r>
          </a:p>
        </p:txBody>
      </p:sp>
    </p:spTree>
    <p:extLst>
      <p:ext uri="{BB962C8B-B14F-4D97-AF65-F5344CB8AC3E}">
        <p14:creationId xmlns:p14="http://schemas.microsoft.com/office/powerpoint/2010/main" val="175030631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Indirect Costs</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r>
              <a:rPr lang="en-US" dirty="0" smtClean="0"/>
              <a:t>Upon new fund set up, indirect cost information, such as the rate and base, are input into Banner.</a:t>
            </a:r>
          </a:p>
          <a:p>
            <a:r>
              <a:rPr lang="en-US" dirty="0" smtClean="0"/>
              <a:t>IDC is charged to the grant fund at the negotiated rate as costs are incurred on the grant FOP.  The IDC expense process is run at the end of each month for the expenses incurred that month.</a:t>
            </a:r>
          </a:p>
          <a:p>
            <a:r>
              <a:rPr lang="en-US" dirty="0" smtClean="0"/>
              <a:t>In the following month, 90% of the revenue TTUHSC receives for IDC is transferred back to the associated school into a general designated fund. IDC distributed to departments/PI’s from designated fund is determined by each school.  This distribution is an institutional decision, not mandated.</a:t>
            </a:r>
            <a:endParaRPr lang="en-US" dirty="0"/>
          </a:p>
        </p:txBody>
      </p:sp>
    </p:spTree>
    <p:extLst>
      <p:ext uri="{BB962C8B-B14F-4D97-AF65-F5344CB8AC3E}">
        <p14:creationId xmlns:p14="http://schemas.microsoft.com/office/powerpoint/2010/main" val="26424481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6781800" cy="533400"/>
          </a:xfrm>
        </p:spPr>
        <p:txBody>
          <a:bodyPr/>
          <a:lstStyle/>
          <a:p>
            <a:r>
              <a:rPr lang="en-US" dirty="0" smtClean="0"/>
              <a:t>New Uniform Guidance</a:t>
            </a:r>
            <a:endParaRPr lang="en-US" dirty="0"/>
          </a:p>
        </p:txBody>
      </p:sp>
      <p:sp>
        <p:nvSpPr>
          <p:cNvPr id="3" name="Content Placeholder 2"/>
          <p:cNvSpPr>
            <a:spLocks noGrp="1"/>
          </p:cNvSpPr>
          <p:nvPr>
            <p:ph idx="1"/>
          </p:nvPr>
        </p:nvSpPr>
        <p:spPr>
          <a:xfrm>
            <a:off x="457200" y="914400"/>
            <a:ext cx="8382000" cy="5638800"/>
          </a:xfrm>
        </p:spPr>
        <p:txBody>
          <a:bodyPr>
            <a:normAutofit lnSpcReduction="10000"/>
          </a:bodyPr>
          <a:lstStyle/>
          <a:p>
            <a:r>
              <a:rPr lang="en-US" dirty="0" smtClean="0"/>
              <a:t>Currently TTUHSC must abide by the following OMB Circulars for federal guidance:</a:t>
            </a:r>
          </a:p>
          <a:p>
            <a:pPr lvl="1"/>
            <a:r>
              <a:rPr lang="en-US" dirty="0" smtClean="0"/>
              <a:t>A21 – Cost principles</a:t>
            </a:r>
          </a:p>
          <a:p>
            <a:pPr lvl="1"/>
            <a:r>
              <a:rPr lang="en-US" dirty="0" smtClean="0"/>
              <a:t>A110 – Administrative Requirements</a:t>
            </a:r>
          </a:p>
          <a:p>
            <a:pPr lvl="1"/>
            <a:r>
              <a:rPr lang="en-US" dirty="0" smtClean="0"/>
              <a:t>A133 - Audits</a:t>
            </a:r>
          </a:p>
          <a:p>
            <a:r>
              <a:rPr lang="en-US" dirty="0" smtClean="0"/>
              <a:t>New Uniform Guidance (Part 200 of the Federal Register) will replace all applicable OMB circulars.</a:t>
            </a:r>
          </a:p>
          <a:p>
            <a:pPr lvl="1"/>
            <a:r>
              <a:rPr lang="en-US" dirty="0" smtClean="0"/>
              <a:t>Implementation date of 12/26/14 for all subparts, except Subpart F (Audit Requirements), which will be effective the first FY beginning after 12/26/14 (FY 16).</a:t>
            </a:r>
          </a:p>
          <a:p>
            <a:pPr lvl="1"/>
            <a:r>
              <a:rPr lang="en-US" dirty="0" smtClean="0"/>
              <a:t>Most notable change for departments, cost of computing devices now a supply cost rather than equipment.</a:t>
            </a:r>
          </a:p>
          <a:p>
            <a:pPr lvl="1"/>
            <a:r>
              <a:rPr lang="en-US" dirty="0">
                <a:hlinkClick r:id="rId3"/>
              </a:rPr>
              <a:t>http://</a:t>
            </a:r>
            <a:r>
              <a:rPr lang="en-US" dirty="0" smtClean="0">
                <a:hlinkClick r:id="rId3"/>
              </a:rPr>
              <a:t>www.ecfr.gov</a:t>
            </a:r>
            <a:endParaRPr lang="en-US" dirty="0" smtClean="0"/>
          </a:p>
          <a:p>
            <a:pPr lvl="2"/>
            <a:r>
              <a:rPr lang="en-US" dirty="0" smtClean="0"/>
              <a:t>Title 2 – Grants and Agreements</a:t>
            </a:r>
          </a:p>
          <a:p>
            <a:pPr lvl="2"/>
            <a:r>
              <a:rPr lang="en-US" dirty="0" smtClean="0"/>
              <a:t>Chapter II, Part 200</a:t>
            </a:r>
            <a:endParaRPr lang="en-US" dirty="0"/>
          </a:p>
        </p:txBody>
      </p:sp>
    </p:spTree>
    <p:extLst>
      <p:ext uri="{BB962C8B-B14F-4D97-AF65-F5344CB8AC3E}">
        <p14:creationId xmlns:p14="http://schemas.microsoft.com/office/powerpoint/2010/main" val="2302566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Award Set-Up</a:t>
            </a:r>
            <a:endParaRPr lang="en-US" dirty="0"/>
          </a:p>
        </p:txBody>
      </p:sp>
    </p:spTree>
    <p:extLst>
      <p:ext uri="{BB962C8B-B14F-4D97-AF65-F5344CB8AC3E}">
        <p14:creationId xmlns:p14="http://schemas.microsoft.com/office/powerpoint/2010/main" val="223865166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Award Management</a:t>
            </a:r>
            <a:endParaRPr lang="en-US" dirty="0"/>
          </a:p>
        </p:txBody>
      </p:sp>
    </p:spTree>
    <p:extLst>
      <p:ext uri="{BB962C8B-B14F-4D97-AF65-F5344CB8AC3E}">
        <p14:creationId xmlns:p14="http://schemas.microsoft.com/office/powerpoint/2010/main" val="41485574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6781800" cy="533400"/>
          </a:xfrm>
        </p:spPr>
        <p:txBody>
          <a:bodyPr/>
          <a:lstStyle/>
          <a:p>
            <a:r>
              <a:rPr lang="en-US" dirty="0" smtClean="0"/>
              <a:t>Roles and Responsibilities</a:t>
            </a:r>
            <a:endParaRPr lang="en-US" dirty="0"/>
          </a:p>
        </p:txBody>
      </p:sp>
      <p:sp>
        <p:nvSpPr>
          <p:cNvPr id="3" name="Content Placeholder 2"/>
          <p:cNvSpPr>
            <a:spLocks noGrp="1"/>
          </p:cNvSpPr>
          <p:nvPr>
            <p:ph idx="1"/>
          </p:nvPr>
        </p:nvSpPr>
        <p:spPr>
          <a:xfrm>
            <a:off x="304800" y="914400"/>
            <a:ext cx="8686800" cy="5562600"/>
          </a:xfrm>
        </p:spPr>
        <p:txBody>
          <a:bodyPr>
            <a:normAutofit/>
          </a:bodyPr>
          <a:lstStyle/>
          <a:p>
            <a:r>
              <a:rPr lang="en-US" dirty="0" smtClean="0"/>
              <a:t>Departmental Personnel/PI/Fund Manager</a:t>
            </a:r>
          </a:p>
          <a:p>
            <a:pPr lvl="1"/>
            <a:r>
              <a:rPr lang="en-US" sz="1900" dirty="0" smtClean="0"/>
              <a:t>Monitor all project fund activity throughout the term of the award. Possess first hand knowledge of the work of the project.</a:t>
            </a:r>
          </a:p>
          <a:p>
            <a:pPr lvl="1"/>
            <a:r>
              <a:rPr lang="en-US" sz="1900" dirty="0" smtClean="0"/>
              <a:t>Ensure project budget is correct and updated appropriately.</a:t>
            </a:r>
          </a:p>
          <a:p>
            <a:pPr lvl="1"/>
            <a:r>
              <a:rPr lang="en-US" sz="1900" dirty="0" smtClean="0"/>
              <a:t>Ensure revenues have been received and recorded in the project fund, or understand how revenue will be earned/received.</a:t>
            </a:r>
          </a:p>
          <a:p>
            <a:pPr lvl="1"/>
            <a:r>
              <a:rPr lang="en-US" sz="1900" dirty="0" smtClean="0"/>
              <a:t>Ensure only expenses directly related to the project post to the project fund. Maintain adequate documentation.  Primary compliance responsibility.</a:t>
            </a:r>
          </a:p>
          <a:p>
            <a:pPr lvl="1"/>
            <a:r>
              <a:rPr lang="en-US" sz="1900" dirty="0" smtClean="0"/>
              <a:t>Complete any programmatic, technical, deliverable or progress reports required by the sponsor.</a:t>
            </a:r>
          </a:p>
          <a:p>
            <a:pPr lvl="1"/>
            <a:r>
              <a:rPr lang="en-US" sz="1900" dirty="0" smtClean="0"/>
              <a:t>Bill for revenue based on service provided, milestones, per patient, scheduled payment and report any applicable cost share/matching. (not cost reimbursement)</a:t>
            </a:r>
          </a:p>
          <a:p>
            <a:pPr lvl="1"/>
            <a:r>
              <a:rPr lang="en-US" sz="1900" dirty="0" smtClean="0"/>
              <a:t>Ensure any cost sharing requirements are met and documented.</a:t>
            </a:r>
          </a:p>
          <a:p>
            <a:pPr lvl="1"/>
            <a:r>
              <a:rPr lang="en-US" sz="1900" dirty="0" smtClean="0"/>
              <a:t>Ensure effort reporting on the fund is accurate and certified.</a:t>
            </a:r>
          </a:p>
          <a:p>
            <a:pPr lvl="1"/>
            <a:endParaRPr lang="en-US" dirty="0"/>
          </a:p>
        </p:txBody>
      </p:sp>
    </p:spTree>
    <p:extLst>
      <p:ext uri="{BB962C8B-B14F-4D97-AF65-F5344CB8AC3E}">
        <p14:creationId xmlns:p14="http://schemas.microsoft.com/office/powerpoint/2010/main" val="413316360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6781800" cy="533400"/>
          </a:xfrm>
        </p:spPr>
        <p:txBody>
          <a:bodyPr/>
          <a:lstStyle/>
          <a:p>
            <a:r>
              <a:rPr lang="en-US" dirty="0" smtClean="0"/>
              <a:t>Roles and Responsibilities</a:t>
            </a:r>
            <a:endParaRPr lang="en-US" dirty="0"/>
          </a:p>
        </p:txBody>
      </p:sp>
      <p:sp>
        <p:nvSpPr>
          <p:cNvPr id="3" name="Content Placeholder 2"/>
          <p:cNvSpPr>
            <a:spLocks noGrp="1"/>
          </p:cNvSpPr>
          <p:nvPr>
            <p:ph idx="1"/>
          </p:nvPr>
        </p:nvSpPr>
        <p:spPr>
          <a:xfrm>
            <a:off x="457200" y="914400"/>
            <a:ext cx="8458200" cy="5791200"/>
          </a:xfrm>
        </p:spPr>
        <p:txBody>
          <a:bodyPr>
            <a:normAutofit fontScale="55000" lnSpcReduction="20000"/>
          </a:bodyPr>
          <a:lstStyle/>
          <a:p>
            <a:r>
              <a:rPr lang="en-US" sz="4000" dirty="0" smtClean="0"/>
              <a:t>Office of Sponsored Programs (OSP)/Research Integrity Office (RIO)</a:t>
            </a:r>
          </a:p>
          <a:p>
            <a:pPr lvl="1"/>
            <a:r>
              <a:rPr lang="en-US" sz="3300" dirty="0" smtClean="0"/>
              <a:t>Act as liaison between the funding agency and the institution.  All requests, applications, proposals or other types of solicitations for sponsored programs funding must be coordinated through, and submitted by, OSP.</a:t>
            </a:r>
          </a:p>
          <a:p>
            <a:pPr lvl="1"/>
            <a:r>
              <a:rPr lang="en-US" sz="3300" dirty="0" smtClean="0"/>
              <a:t>Assist in identifying and obtaining external funding.</a:t>
            </a:r>
          </a:p>
          <a:p>
            <a:pPr lvl="1"/>
            <a:r>
              <a:rPr lang="en-US" sz="3300" dirty="0" smtClean="0"/>
              <a:t>Communicate any changes to the original award document.</a:t>
            </a:r>
          </a:p>
          <a:p>
            <a:pPr lvl="1"/>
            <a:r>
              <a:rPr lang="en-US" sz="3300" dirty="0" smtClean="0"/>
              <a:t>Serves as primary reference office for questions or clarifications of funding agency guidelines and regulations.</a:t>
            </a:r>
          </a:p>
          <a:p>
            <a:pPr lvl="1"/>
            <a:r>
              <a:rPr lang="en-US" sz="3300" dirty="0" smtClean="0"/>
              <a:t>Negotiates F&amp;A rate with sponsors, communicates rate to Accounting Services.</a:t>
            </a:r>
          </a:p>
          <a:p>
            <a:pPr lvl="1"/>
            <a:r>
              <a:rPr lang="en-US" sz="3300" dirty="0" smtClean="0"/>
              <a:t>Reviews certain budget revisions to ensure compliance with sponsor guidelines and appropriate alignment of funding.  Works with department and sponsor to obtain budget adjustment approval.</a:t>
            </a:r>
          </a:p>
          <a:p>
            <a:pPr lvl="1"/>
            <a:r>
              <a:rPr lang="en-US" sz="3300" dirty="0" smtClean="0"/>
              <a:t>Works with department and sponsor to obtain project extensions.  Should be based on technical progress of the project.  Communicate changes to Accounting Services. </a:t>
            </a:r>
          </a:p>
          <a:p>
            <a:pPr lvl="1"/>
            <a:r>
              <a:rPr lang="en-US" sz="3300" dirty="0" smtClean="0"/>
              <a:t>Determines if effort reporting is required on sponsored projects.  Communicates information to Accounting Services.  RIO assists in effort certification process.</a:t>
            </a:r>
          </a:p>
          <a:p>
            <a:pPr lvl="1"/>
            <a:r>
              <a:rPr lang="en-US" sz="3300" dirty="0" smtClean="0"/>
              <a:t>Communicates subcontract award information as needed.</a:t>
            </a:r>
            <a:endParaRPr lang="en-US" sz="3300" dirty="0"/>
          </a:p>
        </p:txBody>
      </p:sp>
    </p:spTree>
    <p:extLst>
      <p:ext uri="{BB962C8B-B14F-4D97-AF65-F5344CB8AC3E}">
        <p14:creationId xmlns:p14="http://schemas.microsoft.com/office/powerpoint/2010/main" val="4185198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6781800" cy="533400"/>
          </a:xfrm>
        </p:spPr>
        <p:txBody>
          <a:bodyPr/>
          <a:lstStyle/>
          <a:p>
            <a:r>
              <a:rPr lang="en-US" dirty="0" smtClean="0"/>
              <a:t>Roles and Responsibilities</a:t>
            </a:r>
            <a:endParaRPr lang="en-US" dirty="0"/>
          </a:p>
        </p:txBody>
      </p:sp>
      <p:sp>
        <p:nvSpPr>
          <p:cNvPr id="3" name="Content Placeholder 2"/>
          <p:cNvSpPr>
            <a:spLocks noGrp="1"/>
          </p:cNvSpPr>
          <p:nvPr>
            <p:ph idx="1"/>
          </p:nvPr>
        </p:nvSpPr>
        <p:spPr>
          <a:xfrm>
            <a:off x="457200" y="1066800"/>
            <a:ext cx="8229600" cy="5181600"/>
          </a:xfrm>
        </p:spPr>
        <p:txBody>
          <a:bodyPr>
            <a:normAutofit fontScale="92500" lnSpcReduction="20000"/>
          </a:bodyPr>
          <a:lstStyle/>
          <a:p>
            <a:r>
              <a:rPr lang="en-US" dirty="0" smtClean="0"/>
              <a:t>Accounting Services</a:t>
            </a:r>
          </a:p>
          <a:p>
            <a:pPr lvl="1"/>
            <a:r>
              <a:rPr lang="en-US" dirty="0" smtClean="0"/>
              <a:t>Primary responsibility is to accurately report the financial position of the institution to all who may have a vested interest in the financial activity of TTUHSC.  Secondary oversight of all financial transactions recorded in Banner.</a:t>
            </a:r>
          </a:p>
          <a:p>
            <a:pPr lvl="1"/>
            <a:r>
              <a:rPr lang="en-US" dirty="0" smtClean="0"/>
              <a:t>Review new fund setups, ensure information accurately captured in Banner and properly classified for financial reporting.</a:t>
            </a:r>
          </a:p>
          <a:p>
            <a:pPr lvl="1"/>
            <a:r>
              <a:rPr lang="en-US" dirty="0" smtClean="0"/>
              <a:t>Review certain budget revisions for accuracy or appropriateness.</a:t>
            </a:r>
          </a:p>
          <a:p>
            <a:pPr lvl="1"/>
            <a:r>
              <a:rPr lang="en-US" dirty="0" smtClean="0"/>
              <a:t>Review cost transfers, IPFTs and revenue distributions in </a:t>
            </a:r>
            <a:r>
              <a:rPr lang="en-US" dirty="0" err="1" smtClean="0"/>
              <a:t>FiTS</a:t>
            </a:r>
            <a:r>
              <a:rPr lang="en-US" dirty="0" smtClean="0"/>
              <a:t> to ensure adequate justification is provided, appropriateness.</a:t>
            </a:r>
          </a:p>
          <a:p>
            <a:pPr lvl="1"/>
            <a:r>
              <a:rPr lang="en-US" dirty="0" smtClean="0"/>
              <a:t>Secondary review of posted transactions, specific questionable costs will be directed to fund manager/departmental personnel.</a:t>
            </a:r>
          </a:p>
          <a:p>
            <a:pPr lvl="1"/>
            <a:r>
              <a:rPr lang="en-US" dirty="0" smtClean="0"/>
              <a:t>Complete grant revenue billing for all cost reimbursement grants/awards and report applicable cost share/matching.  Federal LOC, Federal/State/Private billing.  Enter AR.</a:t>
            </a:r>
          </a:p>
          <a:p>
            <a:pPr lvl="1"/>
            <a:r>
              <a:rPr lang="en-US" dirty="0" smtClean="0"/>
              <a:t>Complete all financial reporting required by sponsor.  Work with departmental personnel to ensure cost share is met/reported.</a:t>
            </a:r>
            <a:endParaRPr lang="en-US" dirty="0"/>
          </a:p>
        </p:txBody>
      </p:sp>
    </p:spTree>
    <p:extLst>
      <p:ext uri="{BB962C8B-B14F-4D97-AF65-F5344CB8AC3E}">
        <p14:creationId xmlns:p14="http://schemas.microsoft.com/office/powerpoint/2010/main" val="38851434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Transfer Documents</a:t>
            </a:r>
            <a:endParaRPr lang="en-US" dirty="0"/>
          </a:p>
        </p:txBody>
      </p:sp>
      <p:sp>
        <p:nvSpPr>
          <p:cNvPr id="3" name="Content Placeholder 2"/>
          <p:cNvSpPr>
            <a:spLocks noGrp="1"/>
          </p:cNvSpPr>
          <p:nvPr>
            <p:ph idx="1"/>
          </p:nvPr>
        </p:nvSpPr>
        <p:spPr>
          <a:xfrm>
            <a:off x="457200" y="1143000"/>
            <a:ext cx="8229600" cy="5181600"/>
          </a:xfrm>
        </p:spPr>
        <p:txBody>
          <a:bodyPr>
            <a:normAutofit fontScale="92500" lnSpcReduction="20000"/>
          </a:bodyPr>
          <a:lstStyle/>
          <a:p>
            <a:r>
              <a:rPr lang="en-US" dirty="0" smtClean="0"/>
              <a:t>Cost Transfers</a:t>
            </a:r>
          </a:p>
          <a:p>
            <a:pPr lvl="1"/>
            <a:r>
              <a:rPr lang="en-US" dirty="0" smtClean="0"/>
              <a:t>Transfers of non-payroll expenditures from one FOP to another.  </a:t>
            </a:r>
          </a:p>
          <a:p>
            <a:pPr lvl="1"/>
            <a:r>
              <a:rPr lang="en-US" dirty="0" smtClean="0"/>
              <a:t>Direct expenses should be charged to the appropriate funding source when first incurred.  There are circumstances in which it may be necessary to transfer expenditures to a different funding source subsequent to the initial recording of the charge.</a:t>
            </a:r>
          </a:p>
          <a:p>
            <a:pPr lvl="1"/>
            <a:r>
              <a:rPr lang="en-US" dirty="0" smtClean="0"/>
              <a:t>Cost transfers must be requested and processed in the same fiscal year that the original expense incurred.</a:t>
            </a:r>
          </a:p>
          <a:p>
            <a:pPr lvl="2"/>
            <a:r>
              <a:rPr lang="en-US" dirty="0" smtClean="0"/>
              <a:t>The only exception is if moving an unallowable expense off of a grant.</a:t>
            </a:r>
          </a:p>
          <a:p>
            <a:pPr lvl="2"/>
            <a:r>
              <a:rPr lang="en-US" dirty="0" smtClean="0"/>
              <a:t>To avoid audit findings on sponsored projects, must be moved within 90 days </a:t>
            </a:r>
          </a:p>
          <a:p>
            <a:pPr lvl="1"/>
            <a:r>
              <a:rPr lang="en-US" dirty="0" smtClean="0"/>
              <a:t>Complete justification for the cost transfer must be submitted explaining why it was charged to the incorrect FOP, why it is allowable/directly benefits and appropriate on the new FOP, and how cost transfers can be avoided in the future.</a:t>
            </a:r>
          </a:p>
          <a:p>
            <a:pPr lvl="2"/>
            <a:r>
              <a:rPr lang="en-US" dirty="0" smtClean="0"/>
              <a:t>Poorly documented cost transfers can result in auditors denying reimbursement or imposing sanctions.</a:t>
            </a:r>
          </a:p>
        </p:txBody>
      </p:sp>
    </p:spTree>
    <p:extLst>
      <p:ext uri="{BB962C8B-B14F-4D97-AF65-F5344CB8AC3E}">
        <p14:creationId xmlns:p14="http://schemas.microsoft.com/office/powerpoint/2010/main" val="100040873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Transfer Documents</a:t>
            </a:r>
            <a:endParaRPr lang="en-US" dirty="0"/>
          </a:p>
        </p:txBody>
      </p:sp>
      <p:sp>
        <p:nvSpPr>
          <p:cNvPr id="3" name="Content Placeholder 2"/>
          <p:cNvSpPr>
            <a:spLocks noGrp="1"/>
          </p:cNvSpPr>
          <p:nvPr>
            <p:ph idx="1"/>
          </p:nvPr>
        </p:nvSpPr>
        <p:spPr>
          <a:xfrm>
            <a:off x="533400" y="1219200"/>
            <a:ext cx="8229600" cy="4754563"/>
          </a:xfrm>
        </p:spPr>
        <p:txBody>
          <a:bodyPr>
            <a:normAutofit/>
          </a:bodyPr>
          <a:lstStyle/>
          <a:p>
            <a:r>
              <a:rPr lang="en-US" dirty="0" smtClean="0"/>
              <a:t>Cost Transfers continued</a:t>
            </a:r>
          </a:p>
          <a:p>
            <a:pPr lvl="1"/>
            <a:r>
              <a:rPr lang="en-US" dirty="0"/>
              <a:t>May not shift overruns from one sponsored project to another, or use a sponsored project as an interim funding source for another unrelated sponsored </a:t>
            </a:r>
            <a:r>
              <a:rPr lang="en-US" dirty="0" smtClean="0"/>
              <a:t>project.</a:t>
            </a:r>
            <a:endParaRPr lang="en-US" dirty="0"/>
          </a:p>
          <a:p>
            <a:pPr lvl="1"/>
            <a:r>
              <a:rPr lang="en-US" dirty="0"/>
              <a:t>Cost Transfers are processed via the online </a:t>
            </a:r>
            <a:r>
              <a:rPr lang="en-US" dirty="0" err="1"/>
              <a:t>FiTS</a:t>
            </a:r>
            <a:r>
              <a:rPr lang="en-US" dirty="0"/>
              <a:t> system, unless account code needs to be changed or CT is from prior FY, then a paper form must be submitted to Accounting Services.</a:t>
            </a:r>
          </a:p>
          <a:p>
            <a:pPr lvl="1"/>
            <a:r>
              <a:rPr lang="en-US" dirty="0"/>
              <a:t>Payroll expenditures that need to be moved must be done on a labor redistribution form processed by the Budget Office.</a:t>
            </a:r>
          </a:p>
          <a:p>
            <a:endParaRPr lang="en-US" dirty="0"/>
          </a:p>
        </p:txBody>
      </p:sp>
    </p:spTree>
    <p:extLst>
      <p:ext uri="{BB962C8B-B14F-4D97-AF65-F5344CB8AC3E}">
        <p14:creationId xmlns:p14="http://schemas.microsoft.com/office/powerpoint/2010/main" val="37492791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Transfer Documents</a:t>
            </a:r>
            <a:endParaRPr lang="en-US" dirty="0"/>
          </a:p>
        </p:txBody>
      </p:sp>
      <p:sp>
        <p:nvSpPr>
          <p:cNvPr id="3" name="Content Placeholder 2"/>
          <p:cNvSpPr>
            <a:spLocks noGrp="1"/>
          </p:cNvSpPr>
          <p:nvPr>
            <p:ph idx="1"/>
          </p:nvPr>
        </p:nvSpPr>
        <p:spPr>
          <a:xfrm>
            <a:off x="457200" y="1219200"/>
            <a:ext cx="8229600" cy="4906963"/>
          </a:xfrm>
        </p:spPr>
        <p:txBody>
          <a:bodyPr>
            <a:normAutofit lnSpcReduction="10000"/>
          </a:bodyPr>
          <a:lstStyle/>
          <a:p>
            <a:r>
              <a:rPr lang="en-US" dirty="0" smtClean="0"/>
              <a:t>Internal Purchase Funding Transfer (IPFT)</a:t>
            </a:r>
          </a:p>
          <a:p>
            <a:pPr lvl="1"/>
            <a:r>
              <a:rPr lang="en-US" dirty="0" smtClean="0"/>
              <a:t>Used for internal payments from one FOP to another FOP for professional services, continuing professional education, and other internal purchases of goods or services.</a:t>
            </a:r>
          </a:p>
          <a:p>
            <a:pPr lvl="1"/>
            <a:r>
              <a:rPr lang="en-US" dirty="0" smtClean="0"/>
              <a:t>Processes in Banner as a 8095/8096 transfer.</a:t>
            </a:r>
          </a:p>
          <a:p>
            <a:pPr lvl="1"/>
            <a:r>
              <a:rPr lang="en-US" dirty="0" smtClean="0"/>
              <a:t>Must provide supporting documentation explaining the good or service provided, showing the rate is consistently charged to all funding sources and an explanation as to why the expenses is allowable and appropriate on the sponsored project fund.</a:t>
            </a:r>
          </a:p>
          <a:p>
            <a:pPr lvl="1"/>
            <a:r>
              <a:rPr lang="en-US" dirty="0" smtClean="0"/>
              <a:t>IPFT’s are processed via the online </a:t>
            </a:r>
            <a:r>
              <a:rPr lang="en-US" dirty="0" err="1" smtClean="0"/>
              <a:t>FiTS</a:t>
            </a:r>
            <a:r>
              <a:rPr lang="en-US" dirty="0" smtClean="0"/>
              <a:t> system.  Transfers are not allowed on Federal funds, so paper IPFT forms must be submitted to Accounting Services and will be processed as revenue and expense.</a:t>
            </a:r>
            <a:endParaRPr lang="en-US" dirty="0"/>
          </a:p>
        </p:txBody>
      </p:sp>
    </p:spTree>
    <p:extLst>
      <p:ext uri="{BB962C8B-B14F-4D97-AF65-F5344CB8AC3E}">
        <p14:creationId xmlns:p14="http://schemas.microsoft.com/office/powerpoint/2010/main" val="379391348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6781800" cy="533400"/>
          </a:xfrm>
        </p:spPr>
        <p:txBody>
          <a:bodyPr/>
          <a:lstStyle/>
          <a:p>
            <a:r>
              <a:rPr lang="en-US" dirty="0" smtClean="0"/>
              <a:t>Internal Transfer Documents</a:t>
            </a:r>
            <a:endParaRPr lang="en-US" dirty="0"/>
          </a:p>
        </p:txBody>
      </p:sp>
      <p:sp>
        <p:nvSpPr>
          <p:cNvPr id="3" name="Content Placeholder 2"/>
          <p:cNvSpPr>
            <a:spLocks noGrp="1"/>
          </p:cNvSpPr>
          <p:nvPr>
            <p:ph idx="1"/>
          </p:nvPr>
        </p:nvSpPr>
        <p:spPr>
          <a:xfrm>
            <a:off x="304800" y="914400"/>
            <a:ext cx="8458200" cy="5638800"/>
          </a:xfrm>
        </p:spPr>
        <p:txBody>
          <a:bodyPr>
            <a:normAutofit fontScale="92500" lnSpcReduction="10000"/>
          </a:bodyPr>
          <a:lstStyle/>
          <a:p>
            <a:r>
              <a:rPr lang="en-US" dirty="0" smtClean="0"/>
              <a:t>Service Department Charges</a:t>
            </a:r>
          </a:p>
          <a:p>
            <a:pPr lvl="1"/>
            <a:r>
              <a:rPr lang="en-US" dirty="0" smtClean="0"/>
              <a:t>Service departments are established for the purpose of providing goods or services to other TTUHSC operating departments.  Approved service departments are authorized to charge users for their goods or services, with rates established so that, over the long term period of operation, they recover the aggregate cost of providing the goods or services.  Recharge centers, not allowed to make money.</a:t>
            </a:r>
          </a:p>
          <a:p>
            <a:pPr lvl="1"/>
            <a:r>
              <a:rPr lang="en-US" dirty="0" smtClean="0"/>
              <a:t>Examples are Copy and Mail services and the Lab Animal Resources Center.</a:t>
            </a:r>
          </a:p>
          <a:p>
            <a:pPr lvl="1"/>
            <a:r>
              <a:rPr lang="en-US" dirty="0" smtClean="0"/>
              <a:t>Service departments input monthly billings via the online </a:t>
            </a:r>
            <a:r>
              <a:rPr lang="en-US" dirty="0" err="1" smtClean="0"/>
              <a:t>FiTS</a:t>
            </a:r>
            <a:r>
              <a:rPr lang="en-US" dirty="0" smtClean="0"/>
              <a:t> System to charge FOPs for services or goods provided.  Must maintain adequate documentation of charges and rate establishment in the event of an audit.  Billings are not reviewed by Accounting Services.</a:t>
            </a:r>
          </a:p>
          <a:p>
            <a:pPr lvl="1"/>
            <a:r>
              <a:rPr lang="en-US" dirty="0" smtClean="0"/>
              <a:t>Can NOT charge grant funds before services are provided or for an upfront fee.  Must be charged established rate as service provided.  May not charge more for any particular funding source.</a:t>
            </a:r>
            <a:endParaRPr lang="en-US" dirty="0"/>
          </a:p>
        </p:txBody>
      </p:sp>
    </p:spTree>
    <p:extLst>
      <p:ext uri="{BB962C8B-B14F-4D97-AF65-F5344CB8AC3E}">
        <p14:creationId xmlns:p14="http://schemas.microsoft.com/office/powerpoint/2010/main" val="127797837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Transfer Documents</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r>
              <a:rPr lang="en-US" dirty="0" smtClean="0"/>
              <a:t>Budget Transfers</a:t>
            </a:r>
          </a:p>
          <a:p>
            <a:pPr lvl="1"/>
            <a:r>
              <a:rPr lang="en-US" dirty="0" smtClean="0"/>
              <a:t>Used for general funding support, processed via the online Budget Revision System.</a:t>
            </a:r>
          </a:p>
          <a:p>
            <a:pPr lvl="1"/>
            <a:r>
              <a:rPr lang="en-US" dirty="0" smtClean="0"/>
              <a:t>Processes in Banner as a 8001/8002 transfer.</a:t>
            </a:r>
          </a:p>
          <a:p>
            <a:pPr lvl="1"/>
            <a:r>
              <a:rPr lang="en-US" dirty="0" smtClean="0"/>
              <a:t>Not allowed on grant funds.  All transactions related to the grant should be placed on the grant fund, no transfers into or out of.</a:t>
            </a:r>
          </a:p>
          <a:p>
            <a:pPr lvl="2"/>
            <a:r>
              <a:rPr lang="en-US" dirty="0" smtClean="0"/>
              <a:t>Only exception is when grant is complete and TTUHSC is allowed to keep the unrestricted residual in the fund.  Unrestricted residual must be transferred out to a general designated fund.  If a research grant, must be a general designated research fund.  All IDC will be taken on residual.</a:t>
            </a:r>
            <a:endParaRPr lang="en-US" dirty="0"/>
          </a:p>
        </p:txBody>
      </p:sp>
    </p:spTree>
    <p:extLst>
      <p:ext uri="{BB962C8B-B14F-4D97-AF65-F5344CB8AC3E}">
        <p14:creationId xmlns:p14="http://schemas.microsoft.com/office/powerpoint/2010/main" val="140089065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Subcontracts/</a:t>
            </a:r>
            <a:r>
              <a:rPr lang="en-US" smtClean="0"/>
              <a:t>Subawards</a:t>
            </a:r>
            <a:endParaRPr lang="en-US"/>
          </a:p>
        </p:txBody>
      </p:sp>
      <p:sp>
        <p:nvSpPr>
          <p:cNvPr id="3" name="Content Placeholder 2"/>
          <p:cNvSpPr>
            <a:spLocks noGrp="1"/>
          </p:cNvSpPr>
          <p:nvPr>
            <p:ph idx="1"/>
          </p:nvPr>
        </p:nvSpPr>
        <p:spPr>
          <a:xfrm>
            <a:off x="457200" y="1371600"/>
            <a:ext cx="8229600" cy="4754563"/>
          </a:xfrm>
        </p:spPr>
        <p:txBody>
          <a:bodyPr>
            <a:normAutofit/>
          </a:bodyPr>
          <a:lstStyle/>
          <a:p>
            <a:r>
              <a:rPr lang="en-US" dirty="0" smtClean="0"/>
              <a:t>A subcontract/</a:t>
            </a:r>
            <a:r>
              <a:rPr lang="en-US" dirty="0" err="1" smtClean="0"/>
              <a:t>subaward</a:t>
            </a:r>
            <a:r>
              <a:rPr lang="en-US" dirty="0" smtClean="0"/>
              <a:t> is a legally binding agreement between two parties in which:</a:t>
            </a:r>
          </a:p>
          <a:p>
            <a:pPr lvl="1"/>
            <a:r>
              <a:rPr lang="en-US" dirty="0"/>
              <a:t>P</a:t>
            </a:r>
            <a:r>
              <a:rPr lang="en-US" dirty="0" smtClean="0"/>
              <a:t>rime recipient provides funding to another organization to conduct a portion of the project work, which fulfills part of the prime recipient’s obligation to the sponsor.</a:t>
            </a:r>
          </a:p>
          <a:p>
            <a:pPr lvl="1"/>
            <a:r>
              <a:rPr lang="en-US" dirty="0" smtClean="0"/>
              <a:t>Performed using the </a:t>
            </a:r>
            <a:r>
              <a:rPr lang="en-US" dirty="0" err="1" smtClean="0"/>
              <a:t>subrecipient’s</a:t>
            </a:r>
            <a:r>
              <a:rPr lang="en-US" dirty="0" smtClean="0"/>
              <a:t> own resources</a:t>
            </a:r>
          </a:p>
          <a:p>
            <a:pPr lvl="1"/>
            <a:r>
              <a:rPr lang="en-US" dirty="0" smtClean="0"/>
              <a:t>Sets forth the work to be performed, deliverables expected, agreed payment for the work and flows down the terms of the prime award.</a:t>
            </a:r>
            <a:endParaRPr lang="en-US" dirty="0"/>
          </a:p>
        </p:txBody>
      </p:sp>
    </p:spTree>
    <p:extLst>
      <p:ext uri="{BB962C8B-B14F-4D97-AF65-F5344CB8AC3E}">
        <p14:creationId xmlns:p14="http://schemas.microsoft.com/office/powerpoint/2010/main" val="1649822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to begin spending:</a:t>
            </a:r>
            <a:endParaRPr lang="en-US" dirty="0"/>
          </a:p>
        </p:txBody>
      </p:sp>
      <p:sp>
        <p:nvSpPr>
          <p:cNvPr id="3" name="Content Placeholder 2"/>
          <p:cNvSpPr>
            <a:spLocks noGrp="1"/>
          </p:cNvSpPr>
          <p:nvPr>
            <p:ph idx="1"/>
          </p:nvPr>
        </p:nvSpPr>
        <p:spPr>
          <a:xfrm>
            <a:off x="762000" y="1143000"/>
            <a:ext cx="7543800" cy="3886200"/>
          </a:xfrm>
        </p:spPr>
        <p:txBody>
          <a:bodyPr/>
          <a:lstStyle/>
          <a:p>
            <a:r>
              <a:rPr lang="en-US" sz="2800" dirty="0"/>
              <a:t>N</a:t>
            </a:r>
            <a:r>
              <a:rPr lang="en-US" sz="2800" dirty="0" smtClean="0"/>
              <a:t>ew fund request</a:t>
            </a:r>
          </a:p>
          <a:p>
            <a:r>
              <a:rPr lang="en-US" sz="2800" dirty="0"/>
              <a:t>B</a:t>
            </a:r>
            <a:r>
              <a:rPr lang="en-US" sz="2800" dirty="0" smtClean="0"/>
              <a:t>udget revision</a:t>
            </a:r>
          </a:p>
          <a:p>
            <a:r>
              <a:rPr lang="en-US" sz="2800" dirty="0"/>
              <a:t>R</a:t>
            </a:r>
            <a:r>
              <a:rPr lang="en-US" sz="2800" dirty="0" smtClean="0"/>
              <a:t>evenue recognition (dependent on type of grant)</a:t>
            </a:r>
          </a:p>
          <a:p>
            <a:r>
              <a:rPr lang="en-US" sz="2800" dirty="0"/>
              <a:t>L</a:t>
            </a:r>
            <a:r>
              <a:rPr lang="en-US" sz="2800" dirty="0" smtClean="0"/>
              <a:t>abor change </a:t>
            </a:r>
            <a:r>
              <a:rPr lang="en-US" sz="2800" dirty="0" err="1" smtClean="0"/>
              <a:t>ePAF</a:t>
            </a:r>
            <a:r>
              <a:rPr lang="en-US" sz="2800" dirty="0" smtClean="0"/>
              <a:t>/labor redistribution</a:t>
            </a:r>
          </a:p>
          <a:p>
            <a:r>
              <a:rPr lang="en-US" sz="2800" dirty="0" smtClean="0"/>
              <a:t>Encumbrances</a:t>
            </a:r>
          </a:p>
          <a:p>
            <a:r>
              <a:rPr lang="en-US" sz="2800" dirty="0"/>
              <a:t>N</a:t>
            </a:r>
            <a:r>
              <a:rPr lang="en-US" sz="2800" dirty="0" smtClean="0"/>
              <a:t>ew cost share funds (if required)</a:t>
            </a:r>
            <a:endParaRPr lang="en-US" sz="2800" dirty="0"/>
          </a:p>
        </p:txBody>
      </p:sp>
    </p:spTree>
    <p:extLst>
      <p:ext uri="{BB962C8B-B14F-4D97-AF65-F5344CB8AC3E}">
        <p14:creationId xmlns:p14="http://schemas.microsoft.com/office/powerpoint/2010/main" val="85298711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Subcontracts/</a:t>
            </a:r>
            <a:r>
              <a:rPr lang="en-US" dirty="0" err="1" smtClean="0"/>
              <a:t>Subawards</a:t>
            </a:r>
            <a:endParaRPr lang="en-US" dirty="0"/>
          </a:p>
        </p:txBody>
      </p:sp>
      <p:sp>
        <p:nvSpPr>
          <p:cNvPr id="3" name="Content Placeholder 2"/>
          <p:cNvSpPr>
            <a:spLocks noGrp="1"/>
          </p:cNvSpPr>
          <p:nvPr>
            <p:ph idx="1"/>
          </p:nvPr>
        </p:nvSpPr>
        <p:spPr>
          <a:xfrm>
            <a:off x="457200" y="1143000"/>
            <a:ext cx="8229600" cy="4983163"/>
          </a:xfrm>
        </p:spPr>
        <p:txBody>
          <a:bodyPr>
            <a:normAutofit/>
          </a:bodyPr>
          <a:lstStyle/>
          <a:p>
            <a:r>
              <a:rPr lang="en-US" dirty="0" smtClean="0"/>
              <a:t>Negotiated and signed by the Office of Sponsored Programs</a:t>
            </a:r>
          </a:p>
          <a:p>
            <a:r>
              <a:rPr lang="en-US" dirty="0" smtClean="0"/>
              <a:t>OMB Circular A-133 obligates the prime recipient to perform monitoring of </a:t>
            </a:r>
            <a:r>
              <a:rPr lang="en-US" dirty="0" err="1" smtClean="0"/>
              <a:t>subrecipients</a:t>
            </a:r>
            <a:endParaRPr lang="en-US" dirty="0" smtClean="0"/>
          </a:p>
          <a:p>
            <a:pPr lvl="1"/>
            <a:r>
              <a:rPr lang="en-US" dirty="0" smtClean="0"/>
              <a:t>New Uniform Guidance mandates risk assessment to be performed before the subcontract is issued.  </a:t>
            </a:r>
          </a:p>
          <a:p>
            <a:pPr lvl="1"/>
            <a:r>
              <a:rPr lang="en-US" dirty="0" smtClean="0"/>
              <a:t>As invoices are received, fund manager and PI must review and approve before payment is made.  Assess whether work performed aligns with expenses reimbursed.</a:t>
            </a:r>
          </a:p>
          <a:p>
            <a:pPr lvl="1"/>
            <a:r>
              <a:rPr lang="en-US" dirty="0" smtClean="0"/>
              <a:t>Accounting Services requests yearly audit reports from </a:t>
            </a:r>
            <a:r>
              <a:rPr lang="en-US" dirty="0" err="1" smtClean="0"/>
              <a:t>subrecipient</a:t>
            </a:r>
            <a:r>
              <a:rPr lang="en-US" dirty="0" smtClean="0"/>
              <a:t> organizations to help assess risk after the fact.  Communicates findings to OSP.</a:t>
            </a:r>
            <a:endParaRPr lang="en-US" dirty="0"/>
          </a:p>
        </p:txBody>
      </p:sp>
    </p:spTree>
    <p:extLst>
      <p:ext uri="{BB962C8B-B14F-4D97-AF65-F5344CB8AC3E}">
        <p14:creationId xmlns:p14="http://schemas.microsoft.com/office/powerpoint/2010/main" val="24413807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Adjustments</a:t>
            </a:r>
            <a:endParaRPr lang="en-US" dirty="0"/>
          </a:p>
        </p:txBody>
      </p:sp>
      <p:sp>
        <p:nvSpPr>
          <p:cNvPr id="3" name="Content Placeholder 2"/>
          <p:cNvSpPr>
            <a:spLocks noGrp="1"/>
          </p:cNvSpPr>
          <p:nvPr>
            <p:ph idx="1"/>
          </p:nvPr>
        </p:nvSpPr>
        <p:spPr>
          <a:xfrm>
            <a:off x="762000" y="1600200"/>
            <a:ext cx="7543800" cy="4419600"/>
          </a:xfrm>
        </p:spPr>
        <p:txBody>
          <a:bodyPr/>
          <a:lstStyle/>
          <a:p>
            <a:r>
              <a:rPr lang="en-US" dirty="0" smtClean="0"/>
              <a:t>Throughout the life of the grant, budget adjustments may be required.  Any requiring sponsor approval must be routed through OSP.  Accounting Services and OSP will review certain budget revisions to ensure proper approval was received or IDC was adjusted correctly.</a:t>
            </a:r>
          </a:p>
          <a:p>
            <a:pPr lvl="1"/>
            <a:r>
              <a:rPr lang="en-US" dirty="0" smtClean="0"/>
              <a:t>Any additions of capital equipment that was not in the original budget must have sponsor approval.</a:t>
            </a:r>
          </a:p>
          <a:p>
            <a:pPr lvl="1"/>
            <a:r>
              <a:rPr lang="en-US" dirty="0" smtClean="0"/>
              <a:t>Other items checked closely for approval/</a:t>
            </a:r>
            <a:r>
              <a:rPr lang="en-US" dirty="0" err="1" smtClean="0"/>
              <a:t>allowability</a:t>
            </a:r>
            <a:r>
              <a:rPr lang="en-US" dirty="0" smtClean="0"/>
              <a:t> are additions of scholarship, adjustments to subcontracts, foreign travel, food and entertainment, IDC, increases or decreases in revenue, transfers.</a:t>
            </a:r>
            <a:endParaRPr lang="en-US" dirty="0"/>
          </a:p>
        </p:txBody>
      </p:sp>
    </p:spTree>
    <p:extLst>
      <p:ext uri="{BB962C8B-B14F-4D97-AF65-F5344CB8AC3E}">
        <p14:creationId xmlns:p14="http://schemas.microsoft.com/office/powerpoint/2010/main" val="21600618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6781800" cy="533400"/>
          </a:xfrm>
        </p:spPr>
        <p:txBody>
          <a:bodyPr/>
          <a:lstStyle/>
          <a:p>
            <a:r>
              <a:rPr lang="en-US" dirty="0" smtClean="0"/>
              <a:t>A-133 Audit</a:t>
            </a:r>
            <a:endParaRPr lang="en-US" dirty="0"/>
          </a:p>
        </p:txBody>
      </p:sp>
      <p:sp>
        <p:nvSpPr>
          <p:cNvPr id="3" name="Content Placeholder 2"/>
          <p:cNvSpPr>
            <a:spLocks noGrp="1"/>
          </p:cNvSpPr>
          <p:nvPr>
            <p:ph idx="1"/>
          </p:nvPr>
        </p:nvSpPr>
        <p:spPr>
          <a:xfrm>
            <a:off x="381000" y="914400"/>
            <a:ext cx="8382000" cy="5562600"/>
          </a:xfrm>
        </p:spPr>
        <p:txBody>
          <a:bodyPr>
            <a:normAutofit/>
          </a:bodyPr>
          <a:lstStyle/>
          <a:p>
            <a:r>
              <a:rPr lang="en-US" dirty="0" smtClean="0"/>
              <a:t>Financial information for TTUHSC is included in the State of Texas Comprehensive Annual Financial Report (CAFR).  TTUHSC is audited as part of the Single Audit of the State of Texas.  The audit consists of a financial and federal portion.  This audit complies with the requirements of OMB Circular A-133, a separate audit is not completed for TTUHSC.</a:t>
            </a:r>
          </a:p>
          <a:p>
            <a:r>
              <a:rPr lang="en-US" dirty="0" smtClean="0"/>
              <a:t>The scope of the financial audit includes an Audit of the State’s basic financial statements and a review of significant controls over financial reporting and compliance with applicable requirements.  The scope of the federal audit includes a review of compliance and controls over the State’s federal awards and an audit of the Schedule of Expenditures of Federal Awards (SEFA).  </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Income</a:t>
            </a:r>
            <a:endParaRPr lang="en-US" dirty="0"/>
          </a:p>
        </p:txBody>
      </p:sp>
      <p:sp>
        <p:nvSpPr>
          <p:cNvPr id="3" name="Content Placeholder 2"/>
          <p:cNvSpPr>
            <a:spLocks noGrp="1"/>
          </p:cNvSpPr>
          <p:nvPr>
            <p:ph idx="1"/>
          </p:nvPr>
        </p:nvSpPr>
        <p:spPr>
          <a:xfrm>
            <a:off x="457200" y="1066800"/>
            <a:ext cx="8229600" cy="5105400"/>
          </a:xfrm>
        </p:spPr>
        <p:txBody>
          <a:bodyPr>
            <a:normAutofit fontScale="92500" lnSpcReduction="10000"/>
          </a:bodyPr>
          <a:lstStyle/>
          <a:p>
            <a:r>
              <a:rPr lang="en-US" dirty="0" smtClean="0"/>
              <a:t>Program income is gross income received by the grantee/ </a:t>
            </a:r>
            <a:r>
              <a:rPr lang="en-US" dirty="0" err="1" smtClean="0"/>
              <a:t>subgrantee</a:t>
            </a:r>
            <a:r>
              <a:rPr lang="en-US" dirty="0" smtClean="0"/>
              <a:t> directly generated by a grant supported activity, or earned only as a result of the grant agreement during the grant period.  It includes income from:</a:t>
            </a:r>
          </a:p>
          <a:p>
            <a:pPr lvl="1"/>
            <a:r>
              <a:rPr lang="en-US" dirty="0" smtClean="0"/>
              <a:t>Fees for services performed</a:t>
            </a:r>
          </a:p>
          <a:p>
            <a:pPr lvl="1"/>
            <a:r>
              <a:rPr lang="en-US" dirty="0" smtClean="0"/>
              <a:t>Use or rental of real or personal property acquired with grant funds</a:t>
            </a:r>
          </a:p>
          <a:p>
            <a:pPr lvl="1"/>
            <a:r>
              <a:rPr lang="en-US" dirty="0" smtClean="0"/>
              <a:t>Sale of commodities or items fabricated under the grant agreement</a:t>
            </a:r>
          </a:p>
          <a:p>
            <a:pPr marL="320040" lvl="1" indent="0">
              <a:buNone/>
            </a:pPr>
            <a:r>
              <a:rPr lang="en-US" sz="2400" dirty="0" smtClean="0"/>
              <a:t>Costs related to the generation of program income may be deducted from gross income to determine program income.</a:t>
            </a:r>
          </a:p>
          <a:p>
            <a:r>
              <a:rPr lang="en-US" dirty="0" smtClean="0"/>
              <a:t>Program income earned must be used to defray program costs.  Normally, this income must be deducted from the outlays to be invoiced to the grantor, reducing grant revenue received.  Must have a separate fund to track.</a:t>
            </a:r>
          </a:p>
          <a:p>
            <a:pPr marL="0" indent="0">
              <a:buNone/>
            </a:pP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Cognos</a:t>
            </a:r>
            <a:r>
              <a:rPr lang="en-US" dirty="0" smtClean="0"/>
              <a:t> Reports</a:t>
            </a:r>
            <a:endParaRPr lang="en-US" dirty="0"/>
          </a:p>
        </p:txBody>
      </p:sp>
      <p:sp>
        <p:nvSpPr>
          <p:cNvPr id="3" name="Content Placeholder 2"/>
          <p:cNvSpPr>
            <a:spLocks noGrp="1"/>
          </p:cNvSpPr>
          <p:nvPr>
            <p:ph idx="1"/>
          </p:nvPr>
        </p:nvSpPr>
        <p:spPr>
          <a:xfrm>
            <a:off x="457200" y="1143000"/>
            <a:ext cx="8229600" cy="4830763"/>
          </a:xfrm>
        </p:spPr>
        <p:txBody>
          <a:bodyPr>
            <a:normAutofit lnSpcReduction="10000"/>
          </a:bodyPr>
          <a:lstStyle/>
          <a:p>
            <a:r>
              <a:rPr lang="en-US" dirty="0" smtClean="0"/>
              <a:t>Budget Account Pool Summary for Grants</a:t>
            </a:r>
          </a:p>
          <a:p>
            <a:pPr lvl="1"/>
            <a:r>
              <a:rPr lang="en-US" dirty="0" smtClean="0"/>
              <a:t>HSC Finance &gt; Grants &gt; Budget Account Code Summary for Grants</a:t>
            </a:r>
          </a:p>
          <a:p>
            <a:pPr lvl="1"/>
            <a:r>
              <a:rPr lang="en-US" dirty="0" smtClean="0"/>
              <a:t>Run for current period or prior period.  Displays inception to date budget versus actual revenue/expense, includes encumbrances/reserves.</a:t>
            </a:r>
          </a:p>
          <a:p>
            <a:r>
              <a:rPr lang="en-US" dirty="0" smtClean="0"/>
              <a:t>Statement of Changes</a:t>
            </a:r>
          </a:p>
          <a:p>
            <a:pPr lvl="1"/>
            <a:r>
              <a:rPr lang="en-US" dirty="0" smtClean="0"/>
              <a:t>HSC Finance &gt; Fund Balance  &gt; Statement of Changes in Fund Balances for Excel</a:t>
            </a:r>
          </a:p>
          <a:p>
            <a:pPr lvl="1"/>
            <a:r>
              <a:rPr lang="en-US" dirty="0" smtClean="0"/>
              <a:t>Run for current period or prior period.  Displays fiscal year information including prior year fund balance, current year revenues/expenses/transfers, includes encumbrances to show current fund balance.</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Cognos</a:t>
            </a:r>
            <a:r>
              <a:rPr lang="en-US" dirty="0" smtClean="0"/>
              <a:t> Reports</a:t>
            </a:r>
            <a:endParaRPr lang="en-US" dirty="0"/>
          </a:p>
        </p:txBody>
      </p:sp>
      <p:sp>
        <p:nvSpPr>
          <p:cNvPr id="3" name="Content Placeholder 2"/>
          <p:cNvSpPr>
            <a:spLocks noGrp="1"/>
          </p:cNvSpPr>
          <p:nvPr>
            <p:ph idx="1"/>
          </p:nvPr>
        </p:nvSpPr>
        <p:spPr>
          <a:xfrm>
            <a:off x="457200" y="1219200"/>
            <a:ext cx="8229600" cy="4754563"/>
          </a:xfrm>
        </p:spPr>
        <p:txBody>
          <a:bodyPr>
            <a:normAutofit/>
          </a:bodyPr>
          <a:lstStyle/>
          <a:p>
            <a:r>
              <a:rPr lang="en-US" dirty="0" smtClean="0"/>
              <a:t>Transaction Detail</a:t>
            </a:r>
          </a:p>
          <a:p>
            <a:pPr lvl="1"/>
            <a:r>
              <a:rPr lang="en-US" dirty="0" smtClean="0"/>
              <a:t>HSC Finance &gt; Transaction Detail &gt; Operating Transactions for Excel</a:t>
            </a:r>
          </a:p>
          <a:p>
            <a:pPr lvl="1"/>
            <a:r>
              <a:rPr lang="en-US" dirty="0" smtClean="0"/>
              <a:t>Run for current fiscal year and prior fiscal years to see inception to date activity.  Displays all transactions (</a:t>
            </a:r>
            <a:r>
              <a:rPr lang="en-US" dirty="0" err="1" smtClean="0"/>
              <a:t>actuals</a:t>
            </a:r>
            <a:r>
              <a:rPr lang="en-US" dirty="0" smtClean="0"/>
              <a:t>) posted to the grant FOP.</a:t>
            </a:r>
          </a:p>
          <a:p>
            <a:r>
              <a:rPr lang="en-US" dirty="0" smtClean="0"/>
              <a:t>Open Encumbrances</a:t>
            </a:r>
          </a:p>
          <a:p>
            <a:pPr lvl="1"/>
            <a:r>
              <a:rPr lang="en-US" dirty="0" smtClean="0"/>
              <a:t>HSC Finance &gt; Encumbrances, Invoices, and Checks &gt; Open Encumbrances by Fund &amp; </a:t>
            </a:r>
            <a:r>
              <a:rPr lang="en-US" dirty="0" err="1" smtClean="0"/>
              <a:t>Orgn</a:t>
            </a:r>
            <a:endParaRPr lang="en-US" dirty="0" smtClean="0"/>
          </a:p>
          <a:p>
            <a:pPr lvl="1"/>
            <a:r>
              <a:rPr lang="en-US" dirty="0" smtClean="0"/>
              <a:t>Run to show all outstanding open encumbrances on the grant FOP.</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733800"/>
            <a:ext cx="7543800" cy="1524000"/>
          </a:xfrm>
        </p:spPr>
        <p:txBody>
          <a:bodyPr/>
          <a:lstStyle/>
          <a:p>
            <a:r>
              <a:rPr lang="en-US" dirty="0" smtClean="0"/>
              <a:t>Cost Share and Effort Reporting</a:t>
            </a:r>
            <a:endParaRPr lang="en-US" dirty="0"/>
          </a:p>
        </p:txBody>
      </p:sp>
    </p:spTree>
    <p:extLst>
      <p:ext uri="{BB962C8B-B14F-4D97-AF65-F5344CB8AC3E}">
        <p14:creationId xmlns:p14="http://schemas.microsoft.com/office/powerpoint/2010/main" val="160855644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Cost Share?</a:t>
            </a:r>
            <a:endParaRPr lang="en-US" dirty="0"/>
          </a:p>
        </p:txBody>
      </p:sp>
      <p:sp>
        <p:nvSpPr>
          <p:cNvPr id="3" name="Content Placeholder 2"/>
          <p:cNvSpPr>
            <a:spLocks noGrp="1"/>
          </p:cNvSpPr>
          <p:nvPr>
            <p:ph idx="1"/>
          </p:nvPr>
        </p:nvSpPr>
        <p:spPr>
          <a:xfrm>
            <a:off x="533400" y="1219200"/>
            <a:ext cx="8229600" cy="5105400"/>
          </a:xfrm>
        </p:spPr>
        <p:txBody>
          <a:bodyPr>
            <a:normAutofit lnSpcReduction="10000"/>
          </a:bodyPr>
          <a:lstStyle/>
          <a:p>
            <a:r>
              <a:rPr lang="en-US" dirty="0" smtClean="0"/>
              <a:t>The portion of total costs of a project that is borne by TTUHSC rather than by the external sponsor.  Cost sharing is generally discouraged by TTUHSC unless it is mandated by the external funding source because it:</a:t>
            </a:r>
          </a:p>
          <a:p>
            <a:pPr lvl="1"/>
            <a:r>
              <a:rPr lang="en-US" dirty="0"/>
              <a:t>i</a:t>
            </a:r>
            <a:r>
              <a:rPr lang="en-US" dirty="0" smtClean="0"/>
              <a:t>mposes a substantial tracking, monitoring, recording and documenting burden.</a:t>
            </a:r>
          </a:p>
          <a:p>
            <a:pPr lvl="1"/>
            <a:r>
              <a:rPr lang="en-US" dirty="0"/>
              <a:t>r</a:t>
            </a:r>
            <a:r>
              <a:rPr lang="en-US" dirty="0" smtClean="0"/>
              <a:t>educes PI’s flexibility to conduct other research.</a:t>
            </a:r>
          </a:p>
          <a:p>
            <a:pPr lvl="1"/>
            <a:r>
              <a:rPr lang="en-US" dirty="0"/>
              <a:t>r</a:t>
            </a:r>
            <a:r>
              <a:rPr lang="en-US" dirty="0" smtClean="0"/>
              <a:t>edirects resources from other uses because every dollar of cost sharing results in the University forfeiting the recovery of the direct cost and the associated indirect cost.</a:t>
            </a:r>
          </a:p>
          <a:p>
            <a:pPr lvl="1"/>
            <a:r>
              <a:rPr lang="en-US" dirty="0"/>
              <a:t>h</a:t>
            </a:r>
            <a:r>
              <a:rPr lang="en-US" dirty="0" smtClean="0"/>
              <a:t>as an adverse effect on the University’s effective F&amp;A rate.</a:t>
            </a:r>
          </a:p>
          <a:p>
            <a:r>
              <a:rPr lang="en-US" dirty="0" smtClean="0"/>
              <a:t>Cost sharing commitments made by the institution must be accurately tracked and documented through the establishment of a separate cost sharing fund.  </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Cost Share?</a:t>
            </a:r>
            <a:endParaRPr lang="en-US" dirty="0"/>
          </a:p>
        </p:txBody>
      </p:sp>
      <p:sp>
        <p:nvSpPr>
          <p:cNvPr id="3" name="Content Placeholder 2"/>
          <p:cNvSpPr>
            <a:spLocks noGrp="1"/>
          </p:cNvSpPr>
          <p:nvPr>
            <p:ph idx="1"/>
          </p:nvPr>
        </p:nvSpPr>
        <p:spPr>
          <a:xfrm>
            <a:off x="457200" y="1066800"/>
            <a:ext cx="8229600" cy="5257800"/>
          </a:xfrm>
        </p:spPr>
        <p:txBody>
          <a:bodyPr>
            <a:normAutofit fontScale="92500" lnSpcReduction="10000"/>
          </a:bodyPr>
          <a:lstStyle/>
          <a:p>
            <a:r>
              <a:rPr lang="en-US" dirty="0" smtClean="0"/>
              <a:t>Cost sharing commitments must be reviewed and approved by the Office of Sponsored Programs.</a:t>
            </a:r>
            <a:r>
              <a:rPr lang="en-US" dirty="0"/>
              <a:t> Cost sharing commitments made within the grant proposal cannot be changed without prior approval from the sponsor, communication </a:t>
            </a:r>
            <a:r>
              <a:rPr lang="en-US" dirty="0" smtClean="0"/>
              <a:t>should be routed </a:t>
            </a:r>
            <a:r>
              <a:rPr lang="en-US" dirty="0"/>
              <a:t>through OSP</a:t>
            </a:r>
            <a:r>
              <a:rPr lang="en-US" dirty="0" smtClean="0"/>
              <a:t>.</a:t>
            </a:r>
          </a:p>
          <a:p>
            <a:r>
              <a:rPr lang="en-US" dirty="0" smtClean="0"/>
              <a:t>To be acceptable, cost sharing contributions (i.e. matching) are:</a:t>
            </a:r>
          </a:p>
          <a:p>
            <a:pPr lvl="1"/>
            <a:r>
              <a:rPr lang="en-US" dirty="0"/>
              <a:t>v</a:t>
            </a:r>
            <a:r>
              <a:rPr lang="en-US" dirty="0" smtClean="0"/>
              <a:t>erifiable from the grantee entity’s records.</a:t>
            </a:r>
          </a:p>
          <a:p>
            <a:pPr lvl="1"/>
            <a:r>
              <a:rPr lang="en-US" dirty="0"/>
              <a:t>n</a:t>
            </a:r>
            <a:r>
              <a:rPr lang="en-US" dirty="0" smtClean="0"/>
              <a:t>ot included as cost share contributions for any other award.</a:t>
            </a:r>
          </a:p>
          <a:p>
            <a:pPr lvl="1"/>
            <a:r>
              <a:rPr lang="en-US" dirty="0"/>
              <a:t>n</a:t>
            </a:r>
            <a:r>
              <a:rPr lang="en-US" dirty="0" smtClean="0"/>
              <a:t>ecessary and reasonable for the accomplishment of project or program objectives.</a:t>
            </a:r>
          </a:p>
          <a:p>
            <a:pPr lvl="1"/>
            <a:r>
              <a:rPr lang="en-US" dirty="0"/>
              <a:t>n</a:t>
            </a:r>
            <a:r>
              <a:rPr lang="en-US" dirty="0" smtClean="0"/>
              <a:t>ot paid by the grantor under another award.</a:t>
            </a:r>
          </a:p>
          <a:p>
            <a:pPr lvl="1"/>
            <a:r>
              <a:rPr lang="en-US" dirty="0" smtClean="0"/>
              <a:t>provided for in the approved budget when required by the awarding agency.</a:t>
            </a:r>
          </a:p>
          <a:p>
            <a:pPr lvl="1"/>
            <a:r>
              <a:rPr lang="en-US" dirty="0" smtClean="0"/>
              <a:t>allowable costs per OMB Circulars, must be allowable costs on the grant to be allowable as cost share.</a:t>
            </a:r>
            <a:endParaRPr lang="en-US" dirty="0"/>
          </a:p>
        </p:txBody>
      </p:sp>
    </p:spTree>
    <p:extLst>
      <p:ext uri="{BB962C8B-B14F-4D97-AF65-F5344CB8AC3E}">
        <p14:creationId xmlns:p14="http://schemas.microsoft.com/office/powerpoint/2010/main" val="32064753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 of Cost Share</a:t>
            </a:r>
            <a:endParaRPr lang="en-US" dirty="0"/>
          </a:p>
        </p:txBody>
      </p:sp>
      <p:sp>
        <p:nvSpPr>
          <p:cNvPr id="3" name="Content Placeholder 2"/>
          <p:cNvSpPr>
            <a:spLocks noGrp="1"/>
          </p:cNvSpPr>
          <p:nvPr>
            <p:ph idx="1"/>
          </p:nvPr>
        </p:nvSpPr>
        <p:spPr>
          <a:xfrm>
            <a:off x="457200" y="1143000"/>
            <a:ext cx="8229600" cy="4983163"/>
          </a:xfrm>
        </p:spPr>
        <p:txBody>
          <a:bodyPr>
            <a:normAutofit fontScale="85000" lnSpcReduction="10000"/>
          </a:bodyPr>
          <a:lstStyle/>
          <a:p>
            <a:r>
              <a:rPr lang="en-US" dirty="0" smtClean="0"/>
              <a:t>Salary support through a commitment of a percentage of effort is the most common method of cost sharing.  Cost shared effort is the effort for which the University, or a third party, bears the cost.  </a:t>
            </a:r>
          </a:p>
          <a:p>
            <a:r>
              <a:rPr lang="en-US" dirty="0" smtClean="0"/>
              <a:t>The portion of the purchase price of equipment provided by TTUHSC may be used to meet a cost sharing requirement.  </a:t>
            </a:r>
          </a:p>
          <a:p>
            <a:r>
              <a:rPr lang="en-US" dirty="0" smtClean="0"/>
              <a:t>PI’s cannot voluntarily offer to waive F&amp;A costs or lower TTUHSC’s federally negotiated F&amp;A rate to satisfy a cost sharing requirement.  If a sponsor imposes a lower F&amp;A rate, TTUHSC may use unrecovered F&amp;A costs to meet a sponsor’s cost sharing requirement with the prior permission of the sponsor.</a:t>
            </a:r>
          </a:p>
          <a:p>
            <a:r>
              <a:rPr lang="en-US" dirty="0" smtClean="0"/>
              <a:t>Contributions from </a:t>
            </a:r>
            <a:r>
              <a:rPr lang="en-US" dirty="0" err="1" smtClean="0"/>
              <a:t>subawardees</a:t>
            </a:r>
            <a:r>
              <a:rPr lang="en-US" dirty="0" smtClean="0"/>
              <a:t> or other third parties may be used to meet cost sharing requirements.  PI’s should work with OSP to determine the value of volunteer effort or donated use of space or facilities.  If a </a:t>
            </a:r>
            <a:r>
              <a:rPr lang="en-US" dirty="0" err="1" smtClean="0"/>
              <a:t>subawardee</a:t>
            </a:r>
            <a:r>
              <a:rPr lang="en-US" dirty="0" smtClean="0"/>
              <a:t> fails to fulfill a cost sharing obligation, TTUHSC must meet it with it’s own resources.</a:t>
            </a:r>
            <a:endParaRPr lang="en-US" dirty="0"/>
          </a:p>
        </p:txBody>
      </p:sp>
    </p:spTree>
    <p:extLst>
      <p:ext uri="{BB962C8B-B14F-4D97-AF65-F5344CB8AC3E}">
        <p14:creationId xmlns:p14="http://schemas.microsoft.com/office/powerpoint/2010/main" val="3411903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Fund Request</a:t>
            </a:r>
            <a:endParaRPr lang="en-US" dirty="0"/>
          </a:p>
        </p:txBody>
      </p:sp>
      <p:sp>
        <p:nvSpPr>
          <p:cNvPr id="3" name="Content Placeholder 2"/>
          <p:cNvSpPr>
            <a:spLocks noGrp="1"/>
          </p:cNvSpPr>
          <p:nvPr>
            <p:ph idx="1"/>
          </p:nvPr>
        </p:nvSpPr>
        <p:spPr>
          <a:xfrm>
            <a:off x="762000" y="1371600"/>
            <a:ext cx="7543800" cy="4648200"/>
          </a:xfrm>
        </p:spPr>
        <p:txBody>
          <a:bodyPr anchor="t"/>
          <a:lstStyle/>
          <a:p>
            <a:r>
              <a:rPr lang="en-US" dirty="0" smtClean="0"/>
              <a:t>A new fund request must be submitted via the online New Fund Request System, which can be accessed from the WebRaider portal, F&amp;A Work Tools tab, Finance Channel under Accounting Services.</a:t>
            </a:r>
          </a:p>
          <a:p>
            <a:r>
              <a:rPr lang="en-US" dirty="0" smtClean="0"/>
              <a:t>New Fund Request Information can also be found there to aid in system navigation.</a:t>
            </a:r>
            <a:endParaRPr lang="en-US" dirty="0"/>
          </a:p>
        </p:txBody>
      </p:sp>
    </p:spTree>
    <p:extLst>
      <p:ext uri="{BB962C8B-B14F-4D97-AF65-F5344CB8AC3E}">
        <p14:creationId xmlns:p14="http://schemas.microsoft.com/office/powerpoint/2010/main" val="209079239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 of Cost Share</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r>
              <a:rPr lang="en-US" sz="2800" dirty="0" smtClean="0"/>
              <a:t>The following items are not generally allowable costs for meeting cost sharing requirements as they are included in the University’s F&amp;A costs:</a:t>
            </a:r>
          </a:p>
          <a:p>
            <a:pPr lvl="1"/>
            <a:r>
              <a:rPr lang="en-US" sz="2400" dirty="0" smtClean="0"/>
              <a:t>Salaries for administrative staff whose effort does not directly benefit the project.</a:t>
            </a:r>
          </a:p>
          <a:p>
            <a:pPr lvl="1"/>
            <a:r>
              <a:rPr lang="en-US" sz="2400" dirty="0" smtClean="0"/>
              <a:t>Supplies including items such as expendable equipment, office supplies, and laboratory supplies.</a:t>
            </a:r>
          </a:p>
          <a:p>
            <a:pPr lvl="1"/>
            <a:r>
              <a:rPr lang="en-US" sz="2400" dirty="0" smtClean="0"/>
              <a:t>Space in University buildings (facilities).</a:t>
            </a:r>
            <a:endParaRPr lang="en-US" sz="2400" dirty="0"/>
          </a:p>
        </p:txBody>
      </p:sp>
    </p:spTree>
    <p:extLst>
      <p:ext uri="{BB962C8B-B14F-4D97-AF65-F5344CB8AC3E}">
        <p14:creationId xmlns:p14="http://schemas.microsoft.com/office/powerpoint/2010/main" val="42758754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6781800" cy="533400"/>
          </a:xfrm>
        </p:spPr>
        <p:txBody>
          <a:bodyPr/>
          <a:lstStyle/>
          <a:p>
            <a:r>
              <a:rPr lang="en-US" dirty="0" smtClean="0"/>
              <a:t>Types of Cost Sharing</a:t>
            </a:r>
            <a:endParaRPr lang="en-US" dirty="0"/>
          </a:p>
        </p:txBody>
      </p:sp>
      <p:sp>
        <p:nvSpPr>
          <p:cNvPr id="3" name="Content Placeholder 2"/>
          <p:cNvSpPr>
            <a:spLocks noGrp="1"/>
          </p:cNvSpPr>
          <p:nvPr>
            <p:ph idx="1"/>
          </p:nvPr>
        </p:nvSpPr>
        <p:spPr>
          <a:xfrm>
            <a:off x="457200" y="990600"/>
            <a:ext cx="8382000" cy="5181600"/>
          </a:xfrm>
        </p:spPr>
        <p:txBody>
          <a:bodyPr>
            <a:normAutofit/>
          </a:bodyPr>
          <a:lstStyle/>
          <a:p>
            <a:r>
              <a:rPr lang="en-US" dirty="0" smtClean="0"/>
              <a:t>Mandatory Cost Sharing</a:t>
            </a:r>
          </a:p>
          <a:p>
            <a:pPr lvl="1"/>
            <a:r>
              <a:rPr lang="en-US" sz="1800" dirty="0" smtClean="0"/>
              <a:t>Required by the sponsor as a condition for proposal submission and award acceptance.  If the indicated level of cost sharing is not included in a proposal, the proposal will not receive consideration by the sponsor.  </a:t>
            </a:r>
            <a:endParaRPr lang="en-US" sz="1800" dirty="0"/>
          </a:p>
          <a:p>
            <a:pPr lvl="1"/>
            <a:r>
              <a:rPr lang="en-US" sz="1800" dirty="0" smtClean="0"/>
              <a:t>Must set up a separate cost share fund for tracking and reporting.</a:t>
            </a:r>
          </a:p>
          <a:p>
            <a:pPr lvl="1"/>
            <a:r>
              <a:rPr lang="en-US" sz="1800" dirty="0" smtClean="0"/>
              <a:t>Accounting Services will report cost share for all grants, except certain fee for service/milestone/per patient reimbursement grants (reported by department). </a:t>
            </a:r>
          </a:p>
          <a:p>
            <a:r>
              <a:rPr lang="en-US" dirty="0" smtClean="0"/>
              <a:t>Voluntary Committed Cost Sharing</a:t>
            </a:r>
          </a:p>
          <a:p>
            <a:pPr lvl="1"/>
            <a:r>
              <a:rPr lang="en-US" sz="1800" dirty="0" smtClean="0"/>
              <a:t>Cost sharing offered in a proposal but not required by the sponsor as a condition of proposal submission.  Per federal regulations, voluntary committed cost sharing is not expected and cannot be used as a factor during the merit review of applications or proposals.  Once offered by the institution, it becomes an obligation the University must fulfill upon acceptance of the award.</a:t>
            </a:r>
          </a:p>
          <a:p>
            <a:pPr lvl="1"/>
            <a:r>
              <a:rPr lang="en-US" sz="1800" dirty="0" smtClean="0"/>
              <a:t>Must set up a separate cost share fund for tracking and reporting.</a:t>
            </a:r>
            <a:endParaRPr lang="en-US" sz="1800" dirty="0"/>
          </a:p>
        </p:txBody>
      </p:sp>
    </p:spTree>
    <p:extLst>
      <p:ext uri="{BB962C8B-B14F-4D97-AF65-F5344CB8AC3E}">
        <p14:creationId xmlns:p14="http://schemas.microsoft.com/office/powerpoint/2010/main" val="78616296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Cost Sharing</a:t>
            </a:r>
            <a:endParaRPr lang="en-US" dirty="0"/>
          </a:p>
        </p:txBody>
      </p:sp>
      <p:sp>
        <p:nvSpPr>
          <p:cNvPr id="3" name="Content Placeholder 2"/>
          <p:cNvSpPr>
            <a:spLocks noGrp="1"/>
          </p:cNvSpPr>
          <p:nvPr>
            <p:ph idx="1"/>
          </p:nvPr>
        </p:nvSpPr>
        <p:spPr>
          <a:xfrm>
            <a:off x="457200" y="1143000"/>
            <a:ext cx="8229600" cy="4983163"/>
          </a:xfrm>
        </p:spPr>
        <p:txBody>
          <a:bodyPr>
            <a:normAutofit fontScale="92500"/>
          </a:bodyPr>
          <a:lstStyle/>
          <a:p>
            <a:r>
              <a:rPr lang="en-US" dirty="0" smtClean="0"/>
              <a:t>Salary Cap Cost Sharing</a:t>
            </a:r>
          </a:p>
          <a:p>
            <a:pPr lvl="1"/>
            <a:r>
              <a:rPr lang="en-US" dirty="0" smtClean="0"/>
              <a:t>Occurs when a sponsor restricts the amount of direct salary that can be paid from their grant award.  Currently NIH and CPRIT impose salary caps on institutional base salary.  The monthly salary amount charged to an NIH/CPRIT award, for example, cannot exceed the monthly cap rate multiplied by the percentage of effort.</a:t>
            </a:r>
          </a:p>
          <a:p>
            <a:pPr lvl="1"/>
            <a:r>
              <a:rPr lang="en-US" dirty="0" smtClean="0"/>
              <a:t>Must set up a separate cost share fund for tracking and ease of effort reporting.</a:t>
            </a:r>
          </a:p>
          <a:p>
            <a:r>
              <a:rPr lang="en-US" dirty="0" smtClean="0"/>
              <a:t>Voluntary Uncommitted Cost Sharing</a:t>
            </a:r>
          </a:p>
          <a:p>
            <a:pPr lvl="1"/>
            <a:r>
              <a:rPr lang="en-US" dirty="0" smtClean="0"/>
              <a:t>Neither pledged explicitly in the proposal nor stated in the award documents, but occurs in the course of executing a project.</a:t>
            </a:r>
          </a:p>
          <a:p>
            <a:pPr lvl="1"/>
            <a:r>
              <a:rPr lang="en-US" dirty="0" smtClean="0"/>
              <a:t>Not required to be documented, tracked or reported, not subject to effort reporting requirements.</a:t>
            </a:r>
            <a:endParaRPr lang="en-US" dirty="0"/>
          </a:p>
        </p:txBody>
      </p:sp>
    </p:spTree>
    <p:extLst>
      <p:ext uri="{BB962C8B-B14F-4D97-AF65-F5344CB8AC3E}">
        <p14:creationId xmlns:p14="http://schemas.microsoft.com/office/powerpoint/2010/main" val="14922535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Share Funds</a:t>
            </a:r>
            <a:endParaRPr lang="en-US" dirty="0"/>
          </a:p>
        </p:txBody>
      </p:sp>
      <p:sp>
        <p:nvSpPr>
          <p:cNvPr id="3" name="Content Placeholder 2"/>
          <p:cNvSpPr>
            <a:spLocks noGrp="1"/>
          </p:cNvSpPr>
          <p:nvPr>
            <p:ph idx="1"/>
          </p:nvPr>
        </p:nvSpPr>
        <p:spPr>
          <a:xfrm>
            <a:off x="457200" y="1066800"/>
            <a:ext cx="8229600" cy="5059363"/>
          </a:xfrm>
        </p:spPr>
        <p:txBody>
          <a:bodyPr>
            <a:normAutofit/>
          </a:bodyPr>
          <a:lstStyle/>
          <a:p>
            <a:r>
              <a:rPr lang="en-US" dirty="0" smtClean="0"/>
              <a:t>When a grant has mandatory or voluntary committed cost share, a new fund cost share fund must be established each time a new grant fund is established for ease of reporting.</a:t>
            </a:r>
          </a:p>
          <a:p>
            <a:r>
              <a:rPr lang="en-US" dirty="0" smtClean="0"/>
              <a:t>When a grant has voluntary uncommitted or salary cap cost share, one cost share fund may be used for the entire grant period since it does not have to be reported.</a:t>
            </a:r>
          </a:p>
          <a:p>
            <a:r>
              <a:rPr lang="en-US" dirty="0" smtClean="0"/>
              <a:t>OSP will let Accounting Services know when cost share requirements exist on sponsored project, Departments will let Accounting Services know of CS requirements on non-sponsored projects.  Departments must ensure cost sharing requirements are met.</a:t>
            </a:r>
            <a:endParaRPr lang="en-US" dirty="0"/>
          </a:p>
        </p:txBody>
      </p:sp>
    </p:spTree>
    <p:extLst>
      <p:ext uri="{BB962C8B-B14F-4D97-AF65-F5344CB8AC3E}">
        <p14:creationId xmlns:p14="http://schemas.microsoft.com/office/powerpoint/2010/main" val="426127505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Share Funds</a:t>
            </a:r>
            <a:endParaRPr lang="en-US" dirty="0"/>
          </a:p>
        </p:txBody>
      </p:sp>
      <p:sp>
        <p:nvSpPr>
          <p:cNvPr id="3" name="Content Placeholder 2"/>
          <p:cNvSpPr>
            <a:spLocks noGrp="1"/>
          </p:cNvSpPr>
          <p:nvPr>
            <p:ph idx="1"/>
          </p:nvPr>
        </p:nvSpPr>
        <p:spPr>
          <a:xfrm>
            <a:off x="762000" y="990600"/>
            <a:ext cx="7543800" cy="5029200"/>
          </a:xfrm>
        </p:spPr>
        <p:txBody>
          <a:bodyPr/>
          <a:lstStyle/>
          <a:p>
            <a:r>
              <a:rPr lang="en-US" dirty="0" smtClean="0"/>
              <a:t>The cost share fund name should begin with a “CS” followed by the grant’s fund name.</a:t>
            </a:r>
          </a:p>
          <a:p>
            <a:pPr lvl="1"/>
            <a:r>
              <a:rPr lang="en-US" sz="1600" dirty="0" smtClean="0"/>
              <a:t>Ex. CS Testing Tobacco Smoke Toxicity</a:t>
            </a:r>
          </a:p>
          <a:p>
            <a:r>
              <a:rPr lang="en-US" dirty="0" smtClean="0"/>
              <a:t>TTUHSC cost sharing normally occurs in E&amp;G (10), Permanent Health (12), and General Designated (18) funds, depending on the funding source of the cost share.</a:t>
            </a:r>
          </a:p>
          <a:p>
            <a:pPr lvl="1"/>
            <a:r>
              <a:rPr lang="en-US" sz="1600" dirty="0" smtClean="0"/>
              <a:t>If an income plan is funding the cost share fund, it should be set up as a General Designated fund.</a:t>
            </a:r>
          </a:p>
          <a:p>
            <a:r>
              <a:rPr lang="en-US" dirty="0" smtClean="0"/>
              <a:t>On the new fund setup HSC Main Fund Form, the question “Is this a cost share fund?” should be marked “Yes”.  The request will route through OSP for review.</a:t>
            </a:r>
          </a:p>
          <a:p>
            <a:endParaRPr lang="en-US" dirty="0"/>
          </a:p>
        </p:txBody>
      </p:sp>
    </p:spTree>
    <p:extLst>
      <p:ext uri="{BB962C8B-B14F-4D97-AF65-F5344CB8AC3E}">
        <p14:creationId xmlns:p14="http://schemas.microsoft.com/office/powerpoint/2010/main" val="270229997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Share Funds</a:t>
            </a:r>
            <a:endParaRPr lang="en-US" dirty="0"/>
          </a:p>
        </p:txBody>
      </p:sp>
      <p:sp>
        <p:nvSpPr>
          <p:cNvPr id="3" name="Content Placeholder 2"/>
          <p:cNvSpPr>
            <a:spLocks noGrp="1"/>
          </p:cNvSpPr>
          <p:nvPr>
            <p:ph idx="1"/>
          </p:nvPr>
        </p:nvSpPr>
        <p:spPr>
          <a:xfrm>
            <a:off x="762000" y="1371600"/>
            <a:ext cx="7543800" cy="4648200"/>
          </a:xfrm>
        </p:spPr>
        <p:txBody>
          <a:bodyPr/>
          <a:lstStyle/>
          <a:p>
            <a:r>
              <a:rPr lang="en-US" dirty="0" smtClean="0"/>
              <a:t>The Sponsored Project Type should be selected to properly notate the type of cost share.</a:t>
            </a:r>
          </a:p>
          <a:p>
            <a:pPr lvl="1"/>
            <a:r>
              <a:rPr lang="en-US" dirty="0" smtClean="0"/>
              <a:t>CS – Mandatory/Voluntary Committed Cost Share</a:t>
            </a:r>
          </a:p>
          <a:p>
            <a:pPr lvl="1"/>
            <a:r>
              <a:rPr lang="en-US" dirty="0" smtClean="0"/>
              <a:t>CT – Industry Sponsored Clinical Trial</a:t>
            </a:r>
          </a:p>
          <a:p>
            <a:pPr lvl="1"/>
            <a:r>
              <a:rPr lang="en-US" dirty="0" smtClean="0"/>
              <a:t>SC – Salary Cap Cost Share</a:t>
            </a:r>
          </a:p>
          <a:p>
            <a:pPr lvl="1"/>
            <a:r>
              <a:rPr lang="en-US" dirty="0" smtClean="0"/>
              <a:t>SP – Sponsored Project</a:t>
            </a:r>
          </a:p>
          <a:p>
            <a:pPr lvl="1"/>
            <a:r>
              <a:rPr lang="en-US" dirty="0" smtClean="0"/>
              <a:t>VC – Voluntary Uncommitted Cost Share</a:t>
            </a:r>
          </a:p>
          <a:p>
            <a:r>
              <a:rPr lang="en-US" dirty="0" smtClean="0"/>
              <a:t>If the grant fund is a research grant, the cost share fund should be set up as research and the research attributes should be the same as the grant.</a:t>
            </a:r>
            <a:endParaRPr lang="en-US" dirty="0"/>
          </a:p>
        </p:txBody>
      </p:sp>
    </p:spTree>
    <p:extLst>
      <p:ext uri="{BB962C8B-B14F-4D97-AF65-F5344CB8AC3E}">
        <p14:creationId xmlns:p14="http://schemas.microsoft.com/office/powerpoint/2010/main" val="32400286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Effort Reporting</a:t>
            </a:r>
            <a:endParaRPr lang="en-US" dirty="0"/>
          </a:p>
        </p:txBody>
      </p:sp>
      <p:sp>
        <p:nvSpPr>
          <p:cNvPr id="3" name="Content Placeholder 2"/>
          <p:cNvSpPr>
            <a:spLocks noGrp="1"/>
          </p:cNvSpPr>
          <p:nvPr>
            <p:ph idx="1"/>
          </p:nvPr>
        </p:nvSpPr>
        <p:spPr>
          <a:xfrm>
            <a:off x="457200" y="1143000"/>
            <a:ext cx="8229600" cy="4983163"/>
          </a:xfrm>
        </p:spPr>
        <p:txBody>
          <a:bodyPr>
            <a:normAutofit lnSpcReduction="10000"/>
          </a:bodyPr>
          <a:lstStyle/>
          <a:p>
            <a:r>
              <a:rPr lang="en-US" dirty="0" smtClean="0"/>
              <a:t>To ensure salary and wages of employees charged to a sponsored project are allocable, allowable, consistently treated and reasonable and to comply with federal regulations, TTUHSC uses a detailed Effort Certification and Reporting Technology system (</a:t>
            </a:r>
            <a:r>
              <a:rPr lang="en-US" b="1" dirty="0" smtClean="0"/>
              <a:t>ecrt</a:t>
            </a:r>
            <a:r>
              <a:rPr lang="en-US" dirty="0" smtClean="0"/>
              <a:t>). </a:t>
            </a:r>
          </a:p>
          <a:p>
            <a:r>
              <a:rPr lang="en-US" dirty="0" smtClean="0"/>
              <a:t> All employees receiving compensation from a sponsored project, having committed effort on a sponsored project, or spending time/effort towards a sponsored project, will be required  to have an Effort Statement certifying their effort.  </a:t>
            </a:r>
          </a:p>
          <a:p>
            <a:r>
              <a:rPr lang="en-US" dirty="0" smtClean="0"/>
              <a:t>The </a:t>
            </a:r>
            <a:r>
              <a:rPr lang="en-US" b="1" dirty="0" err="1" smtClean="0"/>
              <a:t>ecrt</a:t>
            </a:r>
            <a:r>
              <a:rPr lang="en-US" dirty="0" smtClean="0"/>
              <a:t> system reflects an individuals payroll distribution and provides an estimation of actual time spent on activities, distinguishing between institutional activities and sponsored projects.  </a:t>
            </a:r>
          </a:p>
        </p:txBody>
      </p:sp>
    </p:spTree>
    <p:extLst>
      <p:ext uri="{BB962C8B-B14F-4D97-AF65-F5344CB8AC3E}">
        <p14:creationId xmlns:p14="http://schemas.microsoft.com/office/powerpoint/2010/main" val="351245132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Effort Reporting</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r>
              <a:rPr lang="en-US" b="1" dirty="0" smtClean="0"/>
              <a:t>ecrt</a:t>
            </a:r>
            <a:r>
              <a:rPr lang="en-US" dirty="0" smtClean="0"/>
              <a:t> </a:t>
            </a:r>
            <a:r>
              <a:rPr lang="en-US" dirty="0"/>
              <a:t>provides a reasonable level of accuracy that salaries and wages on a sponsored fund reflect the actual percentage of effort benefiting the project.  Sufficient documentation of effort towards a sponsored project must be maintained to support certification for audit review. </a:t>
            </a:r>
          </a:p>
          <a:p>
            <a:r>
              <a:rPr lang="en-US" dirty="0"/>
              <a:t>Each effort report will account for 100% of the activity for which the employee is compensated (including cost share/salary cap funds). </a:t>
            </a:r>
          </a:p>
          <a:p>
            <a:endParaRPr lang="en-US" dirty="0"/>
          </a:p>
        </p:txBody>
      </p:sp>
    </p:spTree>
    <p:extLst>
      <p:ext uri="{BB962C8B-B14F-4D97-AF65-F5344CB8AC3E}">
        <p14:creationId xmlns:p14="http://schemas.microsoft.com/office/powerpoint/2010/main" val="159706002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Effort Reporting</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r>
              <a:rPr lang="en-US" dirty="0" smtClean="0"/>
              <a:t>PI’s/Project Director’s are responsible for understanding the effort certification requirements of the projects for which they apply, or for which they are otherwise awarded funding.  They are responsible for certifying the effort of staff (non-faculty) paid from each sponsored project and any faculty with commitments to a sponsored project but not paid from any sponsored FOP.  </a:t>
            </a:r>
          </a:p>
          <a:p>
            <a:r>
              <a:rPr lang="en-US" dirty="0" smtClean="0"/>
              <a:t>Other faculty paid from a sponsored project must certify their own effort.</a:t>
            </a:r>
            <a:endParaRPr lang="en-US" dirty="0"/>
          </a:p>
        </p:txBody>
      </p:sp>
    </p:spTree>
    <p:extLst>
      <p:ext uri="{BB962C8B-B14F-4D97-AF65-F5344CB8AC3E}">
        <p14:creationId xmlns:p14="http://schemas.microsoft.com/office/powerpoint/2010/main" val="281405426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Effort Reporting</a:t>
            </a:r>
            <a:endParaRPr lang="en-US" dirty="0"/>
          </a:p>
        </p:txBody>
      </p:sp>
      <p:sp>
        <p:nvSpPr>
          <p:cNvPr id="3" name="Content Placeholder 2"/>
          <p:cNvSpPr>
            <a:spLocks noGrp="1"/>
          </p:cNvSpPr>
          <p:nvPr>
            <p:ph idx="1"/>
          </p:nvPr>
        </p:nvSpPr>
        <p:spPr>
          <a:xfrm>
            <a:off x="457200" y="1143000"/>
            <a:ext cx="8382000" cy="5257800"/>
          </a:xfrm>
        </p:spPr>
        <p:txBody>
          <a:bodyPr>
            <a:normAutofit lnSpcReduction="10000"/>
          </a:bodyPr>
          <a:lstStyle/>
          <a:p>
            <a:r>
              <a:rPr lang="en-US" dirty="0" smtClean="0"/>
              <a:t>TTUHSC requires effort to be certified quarterly.  </a:t>
            </a:r>
          </a:p>
          <a:p>
            <a:r>
              <a:rPr lang="en-US" dirty="0" smtClean="0"/>
              <a:t>An adjustment on the effort statement of greater than +/- 2% or $500 on any individual line requires that a Labor Redistribution be submitted to correct the individuals payroll and align payroll with effort.</a:t>
            </a:r>
          </a:p>
          <a:p>
            <a:r>
              <a:rPr lang="en-US" dirty="0" smtClean="0"/>
              <a:t>OSP will determine which sponsored projects require effort reporting and inform Accounting Services to ensure the fund is tagged appropriately to bring into </a:t>
            </a:r>
            <a:r>
              <a:rPr lang="en-US" b="1" dirty="0" err="1" smtClean="0"/>
              <a:t>ecrt</a:t>
            </a:r>
            <a:r>
              <a:rPr lang="en-US" dirty="0" smtClean="0"/>
              <a:t>.  The PI/Project Director is responsible for notifying Accounting Services of effort requirements on non Sponsored Projects.</a:t>
            </a:r>
          </a:p>
          <a:p>
            <a:r>
              <a:rPr lang="en-US" dirty="0" smtClean="0"/>
              <a:t>Research Integrity Office will assist with the certification process and monitor to ensure all effort statements are certified and processed according to the timeline.</a:t>
            </a:r>
            <a:endParaRPr lang="en-US" dirty="0"/>
          </a:p>
        </p:txBody>
      </p:sp>
    </p:spTree>
    <p:extLst>
      <p:ext uri="{BB962C8B-B14F-4D97-AF65-F5344CB8AC3E}">
        <p14:creationId xmlns:p14="http://schemas.microsoft.com/office/powerpoint/2010/main" val="78112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Fund Request</a:t>
            </a:r>
            <a:endParaRPr lang="en-US" dirty="0"/>
          </a:p>
        </p:txBody>
      </p:sp>
      <p:sp>
        <p:nvSpPr>
          <p:cNvPr id="3" name="Content Placeholder 2"/>
          <p:cNvSpPr>
            <a:spLocks noGrp="1"/>
          </p:cNvSpPr>
          <p:nvPr>
            <p:ph idx="1"/>
          </p:nvPr>
        </p:nvSpPr>
        <p:spPr>
          <a:xfrm>
            <a:off x="762000" y="1371600"/>
            <a:ext cx="7620000" cy="4572000"/>
          </a:xfrm>
        </p:spPr>
        <p:txBody>
          <a:bodyPr>
            <a:normAutofit/>
          </a:bodyPr>
          <a:lstStyle/>
          <a:p>
            <a:r>
              <a:rPr lang="en-US" dirty="0" smtClean="0"/>
              <a:t>F</a:t>
            </a:r>
          </a:p>
          <a:p>
            <a:pPr marL="0" indent="0">
              <a:buNone/>
            </a:pPr>
            <a:r>
              <a:rPr lang="en-US" dirty="0"/>
              <a:t>	</a:t>
            </a:r>
            <a:r>
              <a:rPr lang="en-US" sz="2400" dirty="0" smtClean="0"/>
              <a:t>Fund – WHERE sponsored funds are coming 	from. Self-balancing set of Accounts that shows 	ownership of cash or fund balance.</a:t>
            </a:r>
          </a:p>
          <a:p>
            <a:r>
              <a:rPr lang="en-US" dirty="0" smtClean="0"/>
              <a:t>O</a:t>
            </a:r>
          </a:p>
          <a:p>
            <a:pPr marL="457200" lvl="1" indent="0">
              <a:buNone/>
            </a:pPr>
            <a:r>
              <a:rPr lang="en-US" dirty="0"/>
              <a:t>	</a:t>
            </a:r>
            <a:r>
              <a:rPr lang="en-US" sz="2400" dirty="0" smtClean="0"/>
              <a:t>Organization – WHO is responsible for 	managing the project. Budgetary or 	departmental unit.</a:t>
            </a:r>
          </a:p>
          <a:p>
            <a:r>
              <a:rPr lang="en-US" dirty="0" smtClean="0"/>
              <a:t>P</a:t>
            </a:r>
          </a:p>
          <a:p>
            <a:pPr marL="914400" lvl="2" indent="0">
              <a:buNone/>
            </a:pPr>
            <a:r>
              <a:rPr lang="en-US" sz="2400" dirty="0" smtClean="0"/>
              <a:t>Program – WHY TTUHSC was provided the funding. NACUBO function classification</a:t>
            </a:r>
          </a:p>
        </p:txBody>
      </p:sp>
    </p:spTree>
    <p:extLst>
      <p:ext uri="{BB962C8B-B14F-4D97-AF65-F5344CB8AC3E}">
        <p14:creationId xmlns:p14="http://schemas.microsoft.com/office/powerpoint/2010/main" val="282744586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Award Close-Out</a:t>
            </a:r>
            <a:endParaRPr lang="en-US" dirty="0"/>
          </a:p>
        </p:txBody>
      </p:sp>
    </p:spTree>
    <p:extLst>
      <p:ext uri="{BB962C8B-B14F-4D97-AF65-F5344CB8AC3E}">
        <p14:creationId xmlns:p14="http://schemas.microsoft.com/office/powerpoint/2010/main" val="359738007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Award Close-Out</a:t>
            </a:r>
            <a:endParaRPr lang="en-US" dirty="0"/>
          </a:p>
        </p:txBody>
      </p:sp>
      <p:sp>
        <p:nvSpPr>
          <p:cNvPr id="3" name="Content Placeholder 2"/>
          <p:cNvSpPr>
            <a:spLocks noGrp="1"/>
          </p:cNvSpPr>
          <p:nvPr>
            <p:ph idx="1"/>
          </p:nvPr>
        </p:nvSpPr>
        <p:spPr>
          <a:xfrm>
            <a:off x="457200" y="1219200"/>
            <a:ext cx="8229600" cy="4754563"/>
          </a:xfrm>
        </p:spPr>
        <p:txBody>
          <a:bodyPr>
            <a:normAutofit/>
          </a:bodyPr>
          <a:lstStyle/>
          <a:p>
            <a:r>
              <a:rPr lang="en-US" dirty="0" smtClean="0"/>
              <a:t>When the grant term reaches the end date, the grant fund can either be extended or closed.</a:t>
            </a:r>
          </a:p>
          <a:p>
            <a:r>
              <a:rPr lang="en-US" dirty="0" smtClean="0"/>
              <a:t>Accounting Services has created grant end reports that are automatically sent out via email to fund managers of restricted multi-year funds (grants, contracts) based on the established end date of the project fund.  The timeline is based on a 90 day close-out period.  The purpose of the emails is to remind the fund manager of the grant end date and advise them to either work on obtaining an extension if needed or to begin close-out preparation.</a:t>
            </a:r>
          </a:p>
        </p:txBody>
      </p:sp>
    </p:spTree>
    <p:extLst>
      <p:ext uri="{BB962C8B-B14F-4D97-AF65-F5344CB8AC3E}">
        <p14:creationId xmlns:p14="http://schemas.microsoft.com/office/powerpoint/2010/main" val="163223818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Burst End Date Emails</a:t>
            </a:r>
            <a:endParaRPr lang="en-US" dirty="0"/>
          </a:p>
        </p:txBody>
      </p:sp>
      <p:sp>
        <p:nvSpPr>
          <p:cNvPr id="3" name="Content Placeholder 2"/>
          <p:cNvSpPr>
            <a:spLocks noGrp="1"/>
          </p:cNvSpPr>
          <p:nvPr>
            <p:ph idx="1"/>
          </p:nvPr>
        </p:nvSpPr>
        <p:spPr>
          <a:xfrm>
            <a:off x="457200" y="1219200"/>
            <a:ext cx="8229600" cy="4754563"/>
          </a:xfrm>
        </p:spPr>
        <p:txBody>
          <a:bodyPr>
            <a:normAutofit/>
          </a:bodyPr>
          <a:lstStyle/>
          <a:p>
            <a:r>
              <a:rPr lang="en-US" dirty="0" smtClean="0"/>
              <a:t>Emails will be sent 30 days before the grant end date, on the grant end date, 30 days after the grant end date, 90 days after the grant end date, and 120 days after the grant end date (if the fund hasn’t been closed).</a:t>
            </a:r>
          </a:p>
          <a:p>
            <a:r>
              <a:rPr lang="en-US" dirty="0" smtClean="0"/>
              <a:t>Fund managers of federal direct program grants will also receive an email 70 days before the grant end date to help facilitate extension requests if necessary.</a:t>
            </a:r>
          </a:p>
          <a:p>
            <a:r>
              <a:rPr lang="en-US" dirty="0" smtClean="0"/>
              <a:t>The email will provide a link to a grant closure checklist that the fund manager can utilize  to ensure all outstanding items are taken care of in order to facilitate fund closure in a timely manner.</a:t>
            </a:r>
            <a:endParaRPr lang="en-US" dirty="0"/>
          </a:p>
        </p:txBody>
      </p:sp>
    </p:spTree>
    <p:extLst>
      <p:ext uri="{BB962C8B-B14F-4D97-AF65-F5344CB8AC3E}">
        <p14:creationId xmlns:p14="http://schemas.microsoft.com/office/powerpoint/2010/main" val="82183746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Burst End Date Emails</a:t>
            </a:r>
            <a:endParaRPr lang="en-US" dirty="0"/>
          </a:p>
        </p:txBody>
      </p:sp>
      <p:sp>
        <p:nvSpPr>
          <p:cNvPr id="3" name="Content Placeholder 2"/>
          <p:cNvSpPr>
            <a:spLocks noGrp="1"/>
          </p:cNvSpPr>
          <p:nvPr>
            <p:ph idx="1"/>
          </p:nvPr>
        </p:nvSpPr>
        <p:spPr>
          <a:xfrm>
            <a:off x="457200" y="1143000"/>
            <a:ext cx="8229600" cy="4830763"/>
          </a:xfrm>
        </p:spPr>
        <p:txBody>
          <a:bodyPr>
            <a:normAutofit/>
          </a:bodyPr>
          <a:lstStyle/>
          <a:p>
            <a:r>
              <a:rPr lang="en-US" dirty="0" smtClean="0"/>
              <a:t>If a fund is not extended or closed within 90 days of the end date, the fund will be suspended, meaning no further transactions can process on the fund.  The fund will only become unsuspended with proper cooperation from the fund manager.</a:t>
            </a:r>
          </a:p>
          <a:p>
            <a:r>
              <a:rPr lang="en-US" dirty="0" smtClean="0"/>
              <a:t>Any fund not closed within 120 days of the end date will be closed by Accounting Services.  Residual balances will be returned to grantors or placed in an institutional holding account and negative balances will be covered with backup FOPs.  An attribute will be placed on the fund to track and report departments with recurring negligence.</a:t>
            </a:r>
            <a:endParaRPr lang="en-US" dirty="0"/>
          </a:p>
        </p:txBody>
      </p:sp>
    </p:spTree>
    <p:extLst>
      <p:ext uri="{BB962C8B-B14F-4D97-AF65-F5344CB8AC3E}">
        <p14:creationId xmlns:p14="http://schemas.microsoft.com/office/powerpoint/2010/main" val="421060933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Grant Extensions</a:t>
            </a:r>
            <a:endParaRPr lang="en-US" dirty="0"/>
          </a:p>
        </p:txBody>
      </p:sp>
      <p:sp>
        <p:nvSpPr>
          <p:cNvPr id="3" name="Content Placeholder 2"/>
          <p:cNvSpPr>
            <a:spLocks noGrp="1"/>
          </p:cNvSpPr>
          <p:nvPr>
            <p:ph idx="1"/>
          </p:nvPr>
        </p:nvSpPr>
        <p:spPr>
          <a:xfrm>
            <a:off x="457200" y="1143000"/>
            <a:ext cx="8229600" cy="4754563"/>
          </a:xfrm>
        </p:spPr>
        <p:txBody>
          <a:bodyPr>
            <a:normAutofit/>
          </a:bodyPr>
          <a:lstStyle/>
          <a:p>
            <a:r>
              <a:rPr lang="en-US" dirty="0"/>
              <a:t>A grant extension should only be requested based on the technical progress of the project, not in order to spend all funds.  Grant extension requests should be routed through OSP.   OSP will send notification from the sponsor of the approved extension to Accounting Services to extend the fund in Banner.</a:t>
            </a:r>
          </a:p>
          <a:p>
            <a:pPr lvl="1"/>
            <a:r>
              <a:rPr lang="en-US" dirty="0"/>
              <a:t>For new NIH and CPRIT grants, Accounting Services will extend the fund to the end of the next budget year if ongoing per the award notice.</a:t>
            </a:r>
          </a:p>
          <a:p>
            <a:endParaRPr lang="en-US" dirty="0"/>
          </a:p>
        </p:txBody>
      </p:sp>
    </p:spTree>
    <p:extLst>
      <p:ext uri="{BB962C8B-B14F-4D97-AF65-F5344CB8AC3E}">
        <p14:creationId xmlns:p14="http://schemas.microsoft.com/office/powerpoint/2010/main" val="258190464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Grant Fund Close Out</a:t>
            </a:r>
            <a:endParaRPr lang="en-US" dirty="0"/>
          </a:p>
        </p:txBody>
      </p:sp>
      <p:sp>
        <p:nvSpPr>
          <p:cNvPr id="3" name="Content Placeholder 2"/>
          <p:cNvSpPr>
            <a:spLocks noGrp="1"/>
          </p:cNvSpPr>
          <p:nvPr>
            <p:ph idx="1"/>
          </p:nvPr>
        </p:nvSpPr>
        <p:spPr>
          <a:xfrm>
            <a:off x="457200" y="1143000"/>
            <a:ext cx="8229600" cy="4906963"/>
          </a:xfrm>
        </p:spPr>
        <p:txBody>
          <a:bodyPr>
            <a:normAutofit/>
          </a:bodyPr>
          <a:lstStyle/>
          <a:p>
            <a:r>
              <a:rPr lang="en-US" dirty="0" smtClean="0"/>
              <a:t>Ensure all revenues have been received and placed in the grant fund.</a:t>
            </a:r>
          </a:p>
          <a:p>
            <a:pPr lvl="1"/>
            <a:r>
              <a:rPr lang="en-US" dirty="0" smtClean="0"/>
              <a:t>Revenue can be corrected through the Revenue Transfer tab in </a:t>
            </a:r>
            <a:r>
              <a:rPr lang="en-US" dirty="0" err="1" smtClean="0"/>
              <a:t>FiTS</a:t>
            </a:r>
            <a:r>
              <a:rPr lang="en-US" dirty="0" smtClean="0"/>
              <a:t>, or by the grant accountant if a change of account code is appropriate.</a:t>
            </a:r>
          </a:p>
          <a:p>
            <a:r>
              <a:rPr lang="en-US" dirty="0" smtClean="0"/>
              <a:t>Review all expense transactions to ensure all are allowable per the grant guidelines/applicable regulations and are within the grant time frame.  Ensure all expected expenses have posted to the grant fund.</a:t>
            </a:r>
          </a:p>
          <a:p>
            <a:pPr lvl="1"/>
            <a:r>
              <a:rPr lang="en-US" dirty="0" smtClean="0"/>
              <a:t>Submit cost transfers through </a:t>
            </a:r>
            <a:r>
              <a:rPr lang="en-US" dirty="0" err="1" smtClean="0"/>
              <a:t>FiTS</a:t>
            </a:r>
            <a:r>
              <a:rPr lang="en-US" dirty="0" smtClean="0"/>
              <a:t> to correct any expense errors, or contact the grant accountant if a change of account code is appropriate.</a:t>
            </a:r>
            <a:endParaRPr lang="en-US" dirty="0"/>
          </a:p>
        </p:txBody>
      </p:sp>
    </p:spTree>
    <p:extLst>
      <p:ext uri="{BB962C8B-B14F-4D97-AF65-F5344CB8AC3E}">
        <p14:creationId xmlns:p14="http://schemas.microsoft.com/office/powerpoint/2010/main" val="392602775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Grant Fund Close Out</a:t>
            </a:r>
            <a:endParaRPr lang="en-US" dirty="0"/>
          </a:p>
        </p:txBody>
      </p:sp>
      <p:sp>
        <p:nvSpPr>
          <p:cNvPr id="3" name="Content Placeholder 2"/>
          <p:cNvSpPr>
            <a:spLocks noGrp="1"/>
          </p:cNvSpPr>
          <p:nvPr>
            <p:ph idx="1"/>
          </p:nvPr>
        </p:nvSpPr>
        <p:spPr>
          <a:xfrm>
            <a:off x="457200" y="1143000"/>
            <a:ext cx="8229600" cy="4830763"/>
          </a:xfrm>
        </p:spPr>
        <p:txBody>
          <a:bodyPr>
            <a:normAutofit/>
          </a:bodyPr>
          <a:lstStyle/>
          <a:p>
            <a:r>
              <a:rPr lang="en-US" dirty="0" smtClean="0"/>
              <a:t>Review all open encumbrances on the fund.  If valid encumbrances remain, work the Payment Services to have outstanding invoices paid.  If appropriate, valid encumbrances can be moved to an alternate FOP via a PO &amp; Encumbrance Change request on the Purchasing website.  If encumbrances are not valid they need to be released and closed via a PO &amp; Encumbrance Change request.  All encumbrances must be zero and closed in order for the fund to be closed.</a:t>
            </a:r>
          </a:p>
          <a:p>
            <a:pPr lvl="1"/>
            <a:r>
              <a:rPr lang="en-US" dirty="0" smtClean="0"/>
              <a:t>Salary encumbrances can’t be closed, but must have a zero balance.</a:t>
            </a:r>
            <a:endParaRPr lang="en-US" dirty="0"/>
          </a:p>
        </p:txBody>
      </p:sp>
    </p:spTree>
    <p:extLst>
      <p:ext uri="{BB962C8B-B14F-4D97-AF65-F5344CB8AC3E}">
        <p14:creationId xmlns:p14="http://schemas.microsoft.com/office/powerpoint/2010/main" val="407516598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Grant Fund Close Out</a:t>
            </a:r>
            <a:endParaRPr lang="en-US" dirty="0"/>
          </a:p>
        </p:txBody>
      </p:sp>
      <p:sp>
        <p:nvSpPr>
          <p:cNvPr id="3" name="Content Placeholder 2"/>
          <p:cNvSpPr>
            <a:spLocks noGrp="1"/>
          </p:cNvSpPr>
          <p:nvPr>
            <p:ph idx="1"/>
          </p:nvPr>
        </p:nvSpPr>
        <p:spPr>
          <a:xfrm>
            <a:off x="457200" y="1066800"/>
            <a:ext cx="8229600" cy="4906963"/>
          </a:xfrm>
        </p:spPr>
        <p:txBody>
          <a:bodyPr>
            <a:normAutofit/>
          </a:bodyPr>
          <a:lstStyle/>
          <a:p>
            <a:r>
              <a:rPr lang="en-US" dirty="0" smtClean="0"/>
              <a:t>Review the balance in the fund.  If the fund has a deficit, submit cost transfers or labor redistributions to correct the deficit balance.  If the fund has a residual an extension request may be necessary, the funds may need to be returned to the sponsor, or it may be available for TTUHSC to keep.  Work with the appropriate grant accountant or OSP to determine the correct course of action.</a:t>
            </a:r>
          </a:p>
          <a:p>
            <a:pPr lvl="1"/>
            <a:r>
              <a:rPr lang="en-US" dirty="0" smtClean="0"/>
              <a:t>If the revenue is collected as it is earned and the sponsor isn’t concerned with how the fund are spent (not cost reimbursement), the residual is probably okay to keep.  Submit a budget revision to transfer out residual.  See HSC OP 65.10 for more information on residual funds.</a:t>
            </a:r>
          </a:p>
        </p:txBody>
      </p:sp>
    </p:spTree>
    <p:extLst>
      <p:ext uri="{BB962C8B-B14F-4D97-AF65-F5344CB8AC3E}">
        <p14:creationId xmlns:p14="http://schemas.microsoft.com/office/powerpoint/2010/main" val="228447463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Grant Fund Close Out</a:t>
            </a:r>
            <a:endParaRPr lang="en-US" dirty="0"/>
          </a:p>
        </p:txBody>
      </p:sp>
      <p:sp>
        <p:nvSpPr>
          <p:cNvPr id="3" name="Content Placeholder 2"/>
          <p:cNvSpPr>
            <a:spLocks noGrp="1"/>
          </p:cNvSpPr>
          <p:nvPr>
            <p:ph idx="1"/>
          </p:nvPr>
        </p:nvSpPr>
        <p:spPr>
          <a:xfrm>
            <a:off x="457200" y="1219200"/>
            <a:ext cx="8229600" cy="4754563"/>
          </a:xfrm>
        </p:spPr>
        <p:txBody>
          <a:bodyPr>
            <a:normAutofit/>
          </a:bodyPr>
          <a:lstStyle/>
          <a:p>
            <a:r>
              <a:rPr lang="en-US" dirty="0" smtClean="0"/>
              <a:t>Consider IDC (F&amp;A) if applicable.  A final IDC expense will be calculated and posted by Accounting Services once all expenses are finalized.</a:t>
            </a:r>
          </a:p>
          <a:p>
            <a:r>
              <a:rPr lang="en-US" dirty="0" smtClean="0"/>
              <a:t>If cost share was required or committed, ensure that the appropriate amount of expense was posted to the cost share fund.  Work with the appropriate accountant to close out the cost share fund.   </a:t>
            </a:r>
            <a:endParaRPr lang="en-US" dirty="0"/>
          </a:p>
        </p:txBody>
      </p:sp>
    </p:spTree>
    <p:extLst>
      <p:ext uri="{BB962C8B-B14F-4D97-AF65-F5344CB8AC3E}">
        <p14:creationId xmlns:p14="http://schemas.microsoft.com/office/powerpoint/2010/main" val="287332941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Grant Fund Close Out</a:t>
            </a:r>
            <a:endParaRPr lang="en-US" dirty="0"/>
          </a:p>
        </p:txBody>
      </p:sp>
      <p:sp>
        <p:nvSpPr>
          <p:cNvPr id="3" name="Content Placeholder 2"/>
          <p:cNvSpPr>
            <a:spLocks noGrp="1"/>
          </p:cNvSpPr>
          <p:nvPr>
            <p:ph idx="1"/>
          </p:nvPr>
        </p:nvSpPr>
        <p:spPr>
          <a:xfrm>
            <a:off x="457200" y="1219200"/>
            <a:ext cx="8229600" cy="4754563"/>
          </a:xfrm>
        </p:spPr>
        <p:txBody>
          <a:bodyPr>
            <a:normAutofit/>
          </a:bodyPr>
          <a:lstStyle/>
          <a:p>
            <a:r>
              <a:rPr lang="en-US" dirty="0" smtClean="0"/>
              <a:t>If pass-thru subcontracts were executed, ensure all final invoices have been reviewed and posted to the grant fund.</a:t>
            </a:r>
          </a:p>
          <a:p>
            <a:r>
              <a:rPr lang="en-US" dirty="0" smtClean="0"/>
              <a:t>Ensure no outstanding receivables, payables, travel advances, petty cash funds, etc. our outstanding</a:t>
            </a:r>
          </a:p>
          <a:p>
            <a:pPr lvl="1"/>
            <a:r>
              <a:rPr lang="en-US" dirty="0" smtClean="0"/>
              <a:t>HSC Finance &gt; Trial Balance and Balance Sheet Summaries &gt; Trial Balance by Fund</a:t>
            </a:r>
          </a:p>
          <a:p>
            <a:r>
              <a:rPr lang="en-US" dirty="0" smtClean="0"/>
              <a:t>If effort reporting was required, ensure all statements have been certified.</a:t>
            </a:r>
            <a:endParaRPr lang="en-US" dirty="0"/>
          </a:p>
        </p:txBody>
      </p:sp>
    </p:spTree>
    <p:extLst>
      <p:ext uri="{BB962C8B-B14F-4D97-AF65-F5344CB8AC3E}">
        <p14:creationId xmlns:p14="http://schemas.microsoft.com/office/powerpoint/2010/main" val="254248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Fund Request</a:t>
            </a:r>
            <a:endParaRPr lang="en-US" dirty="0"/>
          </a:p>
        </p:txBody>
      </p:sp>
      <p:sp>
        <p:nvSpPr>
          <p:cNvPr id="3" name="Content Placeholder 2"/>
          <p:cNvSpPr>
            <a:spLocks noGrp="1"/>
          </p:cNvSpPr>
          <p:nvPr>
            <p:ph idx="1"/>
          </p:nvPr>
        </p:nvSpPr>
        <p:spPr>
          <a:xfrm>
            <a:off x="762000" y="1219200"/>
            <a:ext cx="7543800" cy="4800600"/>
          </a:xfrm>
        </p:spPr>
        <p:txBody>
          <a:bodyPr>
            <a:normAutofit/>
          </a:bodyPr>
          <a:lstStyle/>
          <a:p>
            <a:r>
              <a:rPr lang="en-US" dirty="0" smtClean="0"/>
              <a:t>All restricted awards, grants and contracts are set up in Banner as multi-year funds (ex. 24Z).</a:t>
            </a:r>
          </a:p>
          <a:p>
            <a:pPr lvl="1"/>
            <a:r>
              <a:rPr lang="en-US" dirty="0" smtClean="0"/>
              <a:t>Reporting based on inception to date rather than fiscal year.</a:t>
            </a:r>
          </a:p>
          <a:p>
            <a:pPr lvl="1"/>
            <a:r>
              <a:rPr lang="en-US" dirty="0" smtClean="0"/>
              <a:t>Transactions populate the grant ledger in Banner.</a:t>
            </a:r>
          </a:p>
          <a:p>
            <a:pPr lvl="1"/>
            <a:r>
              <a:rPr lang="en-US" dirty="0" smtClean="0"/>
              <a:t>The budget is entered at beginning of the grant and the available budget rolls forward each fiscal year rather than requiring a new budget each fiscal year.</a:t>
            </a:r>
          </a:p>
          <a:p>
            <a:r>
              <a:rPr lang="en-US" dirty="0" smtClean="0"/>
              <a:t>Restricted gifts, endowment earnings, cost share funds are set up as fiscal year funds (ex. 24).</a:t>
            </a:r>
          </a:p>
          <a:p>
            <a:pPr lvl="1"/>
            <a:r>
              <a:rPr lang="en-US" dirty="0" smtClean="0"/>
              <a:t>Fund (and any fund balance) must be budgeted during budget prep yearly.</a:t>
            </a:r>
          </a:p>
          <a:p>
            <a:pPr marL="457200" lvl="1" indent="0">
              <a:buNone/>
            </a:pPr>
            <a:endParaRPr lang="en-US" dirty="0" smtClean="0"/>
          </a:p>
        </p:txBody>
      </p:sp>
    </p:spTree>
    <p:extLst>
      <p:ext uri="{BB962C8B-B14F-4D97-AF65-F5344CB8AC3E}">
        <p14:creationId xmlns:p14="http://schemas.microsoft.com/office/powerpoint/2010/main" val="37447760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Grant Fund Close Out</a:t>
            </a:r>
            <a:endParaRPr lang="en-US" dirty="0"/>
          </a:p>
        </p:txBody>
      </p:sp>
      <p:sp>
        <p:nvSpPr>
          <p:cNvPr id="3" name="Content Placeholder 2"/>
          <p:cNvSpPr>
            <a:spLocks noGrp="1"/>
          </p:cNvSpPr>
          <p:nvPr>
            <p:ph idx="1"/>
          </p:nvPr>
        </p:nvSpPr>
        <p:spPr>
          <a:xfrm>
            <a:off x="457200" y="1219200"/>
            <a:ext cx="8229600" cy="4754563"/>
          </a:xfrm>
        </p:spPr>
        <p:txBody>
          <a:bodyPr>
            <a:normAutofit/>
          </a:bodyPr>
          <a:lstStyle/>
          <a:p>
            <a:r>
              <a:rPr lang="en-US" dirty="0" smtClean="0"/>
              <a:t>Ensure all grant reports have been submitted if required (technical, progress, </a:t>
            </a:r>
            <a:r>
              <a:rPr lang="en-US" dirty="0" err="1" smtClean="0"/>
              <a:t>etc</a:t>
            </a:r>
            <a:r>
              <a:rPr lang="en-US" dirty="0" smtClean="0"/>
              <a:t>).  Work with appropriate accountant on financial report if required.</a:t>
            </a:r>
          </a:p>
          <a:p>
            <a:r>
              <a:rPr lang="en-US" dirty="0" smtClean="0"/>
              <a:t>If unused budget from one year of the grant is authorized to be carried forward to the next year of the grant, submit a budget revision to move the available budget.  Decrease the budget on the old fund and increase the budget on the new fund.</a:t>
            </a:r>
            <a:endParaRPr lang="en-US" dirty="0"/>
          </a:p>
        </p:txBody>
      </p:sp>
    </p:spTree>
    <p:extLst>
      <p:ext uri="{BB962C8B-B14F-4D97-AF65-F5344CB8AC3E}">
        <p14:creationId xmlns:p14="http://schemas.microsoft.com/office/powerpoint/2010/main" val="16116400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Programmatic Close Out</a:t>
            </a:r>
            <a:endParaRPr lang="en-US" dirty="0"/>
          </a:p>
        </p:txBody>
      </p:sp>
      <p:sp>
        <p:nvSpPr>
          <p:cNvPr id="3" name="Content Placeholder 2"/>
          <p:cNvSpPr>
            <a:spLocks noGrp="1"/>
          </p:cNvSpPr>
          <p:nvPr>
            <p:ph idx="1"/>
          </p:nvPr>
        </p:nvSpPr>
        <p:spPr>
          <a:xfrm>
            <a:off x="762000" y="1447800"/>
            <a:ext cx="7543800" cy="4572000"/>
          </a:xfrm>
        </p:spPr>
        <p:txBody>
          <a:bodyPr/>
          <a:lstStyle/>
          <a:p>
            <a:r>
              <a:rPr lang="en-US" dirty="0" smtClean="0"/>
              <a:t>The following close-out documents need to be routed to OSP for approval and submission:</a:t>
            </a:r>
          </a:p>
          <a:p>
            <a:pPr lvl="1"/>
            <a:r>
              <a:rPr lang="en-US" dirty="0" smtClean="0"/>
              <a:t>Final Progress Report (usually due 90 days after the end date of the project)</a:t>
            </a:r>
          </a:p>
          <a:p>
            <a:pPr lvl="1"/>
            <a:r>
              <a:rPr lang="en-US" dirty="0" smtClean="0"/>
              <a:t>For NIH – Final Invention Statement (must be signed by Authorized Official)</a:t>
            </a:r>
            <a:endParaRPr lang="en-US" dirty="0"/>
          </a:p>
        </p:txBody>
      </p:sp>
    </p:spTree>
    <p:extLst>
      <p:ext uri="{BB962C8B-B14F-4D97-AF65-F5344CB8AC3E}">
        <p14:creationId xmlns:p14="http://schemas.microsoft.com/office/powerpoint/2010/main" val="413270472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 Leaving TTUHSC</a:t>
            </a:r>
            <a:endParaRPr lang="en-US" dirty="0"/>
          </a:p>
        </p:txBody>
      </p:sp>
      <p:sp>
        <p:nvSpPr>
          <p:cNvPr id="3" name="Content Placeholder 2"/>
          <p:cNvSpPr>
            <a:spLocks noGrp="1"/>
          </p:cNvSpPr>
          <p:nvPr>
            <p:ph idx="1"/>
          </p:nvPr>
        </p:nvSpPr>
        <p:spPr>
          <a:xfrm>
            <a:off x="762000" y="1219200"/>
            <a:ext cx="7543800" cy="4800600"/>
          </a:xfrm>
        </p:spPr>
        <p:txBody>
          <a:bodyPr/>
          <a:lstStyle/>
          <a:p>
            <a:r>
              <a:rPr lang="en-US" dirty="0" smtClean="0"/>
              <a:t>Department must notify OSP and Accounting Services as soon as possible.</a:t>
            </a:r>
          </a:p>
          <a:p>
            <a:r>
              <a:rPr lang="en-US" dirty="0" smtClean="0"/>
              <a:t>Will there be any equipment transferred?  Work with Property Management Office.</a:t>
            </a:r>
          </a:p>
          <a:p>
            <a:r>
              <a:rPr lang="en-US" dirty="0" smtClean="0"/>
              <a:t>Effort Reporting – PI will need to certify effort manually before leaving employment for and work prior to their departure.</a:t>
            </a:r>
          </a:p>
          <a:p>
            <a:r>
              <a:rPr lang="en-US" dirty="0" smtClean="0"/>
              <a:t>Departing PI will be responsible for completing any required Progress Reports and Invention disclosure prior to departure.</a:t>
            </a:r>
          </a:p>
          <a:p>
            <a:r>
              <a:rPr lang="en-US" dirty="0" smtClean="0"/>
              <a:t>Original records must be maintained by the PI’s TTUHSC department; PI may take a copy.</a:t>
            </a:r>
            <a:endParaRPr lang="en-US" dirty="0"/>
          </a:p>
        </p:txBody>
      </p:sp>
    </p:spTree>
    <p:extLst>
      <p:ext uri="{BB962C8B-B14F-4D97-AF65-F5344CB8AC3E}">
        <p14:creationId xmlns:p14="http://schemas.microsoft.com/office/powerpoint/2010/main" val="79945219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200400"/>
            <a:ext cx="7543800" cy="1143000"/>
          </a:xfrm>
        </p:spPr>
        <p:txBody>
          <a:bodyPr/>
          <a:lstStyle/>
          <a:p>
            <a:r>
              <a:rPr lang="en-US" dirty="0" smtClean="0"/>
              <a:t>Questions?</a:t>
            </a:r>
            <a:endParaRPr lang="en-US" dirty="0"/>
          </a:p>
        </p:txBody>
      </p:sp>
      <p:sp>
        <p:nvSpPr>
          <p:cNvPr id="3" name="Subtitle 2"/>
          <p:cNvSpPr>
            <a:spLocks noGrp="1"/>
          </p:cNvSpPr>
          <p:nvPr>
            <p:ph type="subTitle" idx="1"/>
          </p:nvPr>
        </p:nvSpPr>
        <p:spPr>
          <a:xfrm>
            <a:off x="1066800" y="4724400"/>
            <a:ext cx="6858000" cy="990600"/>
          </a:xfrm>
        </p:spPr>
        <p:txBody>
          <a:bodyPr>
            <a:normAutofit lnSpcReduction="10000"/>
          </a:bodyPr>
          <a:lstStyle/>
          <a:p>
            <a:pPr algn="ctr"/>
            <a:r>
              <a:rPr lang="en-US" dirty="0" smtClean="0">
                <a:solidFill>
                  <a:schemeClr val="tx1"/>
                </a:solidFill>
                <a:latin typeface="Calibri" panose="020F0502020204030204" pitchFamily="34" charset="0"/>
              </a:rPr>
              <a:t>TTUHSC Accounting Services</a:t>
            </a:r>
          </a:p>
          <a:p>
            <a:pPr algn="ctr"/>
            <a:r>
              <a:rPr lang="en-US" dirty="0" smtClean="0">
                <a:solidFill>
                  <a:schemeClr val="tx1"/>
                </a:solidFill>
                <a:latin typeface="Calibri" panose="020F0502020204030204" pitchFamily="34" charset="0"/>
                <a:hlinkClick r:id="rId2"/>
              </a:rPr>
              <a:t>hscacc@ttuhsc.edu</a:t>
            </a:r>
            <a:endParaRPr lang="en-US" dirty="0" smtClean="0">
              <a:solidFill>
                <a:schemeClr val="tx1"/>
              </a:solidFill>
              <a:latin typeface="Calibri" panose="020F0502020204030204" pitchFamily="34" charset="0"/>
            </a:endParaRPr>
          </a:p>
          <a:p>
            <a:pPr algn="ctr"/>
            <a:endParaRPr lang="en-US" dirty="0">
              <a:solidFill>
                <a:schemeClr val="tx1"/>
              </a:solidFill>
              <a:latin typeface="Calibri" panose="020F0502020204030204" pitchFamily="34" charset="0"/>
            </a:endParaRPr>
          </a:p>
        </p:txBody>
      </p:sp>
    </p:spTree>
    <p:extLst>
      <p:ext uri="{BB962C8B-B14F-4D97-AF65-F5344CB8AC3E}">
        <p14:creationId xmlns:p14="http://schemas.microsoft.com/office/powerpoint/2010/main" val="4128519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0"/>
            <a:ext cx="6781800" cy="609600"/>
          </a:xfrm>
        </p:spPr>
        <p:txBody>
          <a:bodyPr>
            <a:normAutofit fontScale="90000"/>
          </a:bodyPr>
          <a:lstStyle/>
          <a:p>
            <a:r>
              <a:rPr lang="en-US" dirty="0" smtClean="0"/>
              <a:t>New Fund Request</a:t>
            </a:r>
            <a:br>
              <a:rPr lang="en-US" dirty="0" smtClean="0"/>
            </a:br>
            <a:r>
              <a:rPr lang="en-US" dirty="0" smtClean="0"/>
              <a:t>Fund Classes</a:t>
            </a:r>
            <a:endParaRPr lang="en-US" dirty="0"/>
          </a:p>
        </p:txBody>
      </p:sp>
      <p:sp>
        <p:nvSpPr>
          <p:cNvPr id="3" name="Content Placeholder 2"/>
          <p:cNvSpPr>
            <a:spLocks noGrp="1"/>
          </p:cNvSpPr>
          <p:nvPr>
            <p:ph idx="1"/>
          </p:nvPr>
        </p:nvSpPr>
        <p:spPr>
          <a:xfrm>
            <a:off x="457200" y="1600201"/>
            <a:ext cx="8229600" cy="4953000"/>
          </a:xfrm>
        </p:spPr>
        <p:txBody>
          <a:bodyPr>
            <a:normAutofit/>
          </a:bodyPr>
          <a:lstStyle/>
          <a:p>
            <a:r>
              <a:rPr lang="en-US" dirty="0" smtClean="0"/>
              <a:t>Federal Grants/Contracts (21Z)</a:t>
            </a:r>
          </a:p>
          <a:p>
            <a:pPr lvl="1"/>
            <a:r>
              <a:rPr lang="en-US" dirty="0" smtClean="0"/>
              <a:t>Awards, Grants, or Contracts received directly from the federal government (direct program) or as a </a:t>
            </a:r>
            <a:r>
              <a:rPr lang="en-US" dirty="0" err="1" smtClean="0"/>
              <a:t>subrecipient</a:t>
            </a:r>
            <a:r>
              <a:rPr lang="en-US" dirty="0" smtClean="0"/>
              <a:t> via a pass through entity (pass thru).</a:t>
            </a:r>
          </a:p>
          <a:p>
            <a:pPr lvl="1"/>
            <a:r>
              <a:rPr lang="en-US" dirty="0" smtClean="0"/>
              <a:t>Use is restricted to terms and conditions agreed upon in grant/contract, federal regulations, institutional policy.</a:t>
            </a:r>
          </a:p>
          <a:p>
            <a:pPr lvl="1"/>
            <a:r>
              <a:rPr lang="en-US" dirty="0" smtClean="0"/>
              <a:t>Typically cost reimbursement (LOC/billed), sometimes advanced pay or fee for service.</a:t>
            </a:r>
          </a:p>
          <a:p>
            <a:pPr lvl="1"/>
            <a:r>
              <a:rPr lang="en-US" dirty="0" smtClean="0"/>
              <a:t>NIH, HRSA, DOD, ED, CDC, DOJ etc.</a:t>
            </a:r>
            <a:endParaRPr lang="en-US" dirty="0"/>
          </a:p>
        </p:txBody>
      </p:sp>
    </p:spTree>
    <p:extLst>
      <p:ext uri="{BB962C8B-B14F-4D97-AF65-F5344CB8AC3E}">
        <p14:creationId xmlns:p14="http://schemas.microsoft.com/office/powerpoint/2010/main" val="12926857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 Template 04302014</Template>
  <TotalTime>1938</TotalTime>
  <Words>8120</Words>
  <Application>Microsoft Office PowerPoint</Application>
  <PresentationFormat>On-screen Show (4:3)</PresentationFormat>
  <Paragraphs>565</Paragraphs>
  <Slides>83</Slides>
  <Notes>47</Notes>
  <HiddenSlides>0</HiddenSlides>
  <MMClips>0</MMClips>
  <ScaleCrop>false</ScaleCrop>
  <HeadingPairs>
    <vt:vector size="4" baseType="variant">
      <vt:variant>
        <vt:lpstr>Theme</vt:lpstr>
      </vt:variant>
      <vt:variant>
        <vt:i4>1</vt:i4>
      </vt:variant>
      <vt:variant>
        <vt:lpstr>Slide Titles</vt:lpstr>
      </vt:variant>
      <vt:variant>
        <vt:i4>83</vt:i4>
      </vt:variant>
    </vt:vector>
  </HeadingPairs>
  <TitlesOfParts>
    <vt:vector size="84" baseType="lpstr">
      <vt:lpstr>NewsPrint</vt:lpstr>
      <vt:lpstr>Grant Management</vt:lpstr>
      <vt:lpstr>Grant Accounting Staff</vt:lpstr>
      <vt:lpstr>Agenda</vt:lpstr>
      <vt:lpstr>Award Set-Up</vt:lpstr>
      <vt:lpstr>Steps to begin spending:</vt:lpstr>
      <vt:lpstr>New Fund Request</vt:lpstr>
      <vt:lpstr>New Fund Request</vt:lpstr>
      <vt:lpstr>New Fund Request</vt:lpstr>
      <vt:lpstr>New Fund Request Fund Classes</vt:lpstr>
      <vt:lpstr>New Fund Request Fund Classes</vt:lpstr>
      <vt:lpstr>New Fund Request Fund Classes</vt:lpstr>
      <vt:lpstr>New Fund Request Fund Classes</vt:lpstr>
      <vt:lpstr>New Fund Request</vt:lpstr>
      <vt:lpstr>New Fund Request Program Codes</vt:lpstr>
      <vt:lpstr>New Fund Request Research Attributes</vt:lpstr>
      <vt:lpstr>New Fund Request Research Attributes</vt:lpstr>
      <vt:lpstr>New Fund Request Fund Manager</vt:lpstr>
      <vt:lpstr>New Fund Request  - When to request</vt:lpstr>
      <vt:lpstr>New Fund Request Other Information</vt:lpstr>
      <vt:lpstr>New Fund Request Routing</vt:lpstr>
      <vt:lpstr>Award Budget</vt:lpstr>
      <vt:lpstr>Award Budget Budgeting IDC</vt:lpstr>
      <vt:lpstr>Award Budget Routing</vt:lpstr>
      <vt:lpstr>Revenue</vt:lpstr>
      <vt:lpstr>Labor</vt:lpstr>
      <vt:lpstr>Encumbrances</vt:lpstr>
      <vt:lpstr>Cost Share Funds </vt:lpstr>
      <vt:lpstr>Cost Policy</vt:lpstr>
      <vt:lpstr>PowerPoint Presentation</vt:lpstr>
      <vt:lpstr>Cost Policy  Direct vs Indirect Costs</vt:lpstr>
      <vt:lpstr>Allowability of Direct Costs</vt:lpstr>
      <vt:lpstr>Allowability of Direct Costs</vt:lpstr>
      <vt:lpstr>Allowability of Direct Costs</vt:lpstr>
      <vt:lpstr>Allowability of Direct Costs</vt:lpstr>
      <vt:lpstr>Indirect Costs</vt:lpstr>
      <vt:lpstr>Indirect Costs</vt:lpstr>
      <vt:lpstr>Indirect Costs</vt:lpstr>
      <vt:lpstr>Indirect Costs</vt:lpstr>
      <vt:lpstr>New Uniform Guidance</vt:lpstr>
      <vt:lpstr>Award Management</vt:lpstr>
      <vt:lpstr>Roles and Responsibilities</vt:lpstr>
      <vt:lpstr>Roles and Responsibilities</vt:lpstr>
      <vt:lpstr>Roles and Responsibilities</vt:lpstr>
      <vt:lpstr>Internal Transfer Documents</vt:lpstr>
      <vt:lpstr>Internal Transfer Documents</vt:lpstr>
      <vt:lpstr>Internal Transfer Documents</vt:lpstr>
      <vt:lpstr>Internal Transfer Documents</vt:lpstr>
      <vt:lpstr>Internal Transfer Documents</vt:lpstr>
      <vt:lpstr>Subcontracts/Subawards</vt:lpstr>
      <vt:lpstr>Subcontracts/Subawards</vt:lpstr>
      <vt:lpstr>Budget Adjustments</vt:lpstr>
      <vt:lpstr>A-133 Audit</vt:lpstr>
      <vt:lpstr>Program Income</vt:lpstr>
      <vt:lpstr>Cognos Reports</vt:lpstr>
      <vt:lpstr>Cognos Reports</vt:lpstr>
      <vt:lpstr>Cost Share and Effort Reporting</vt:lpstr>
      <vt:lpstr>What is Cost Share?</vt:lpstr>
      <vt:lpstr>What is Cost Share?</vt:lpstr>
      <vt:lpstr>Forms of Cost Share</vt:lpstr>
      <vt:lpstr>Forms of Cost Share</vt:lpstr>
      <vt:lpstr>Types of Cost Sharing</vt:lpstr>
      <vt:lpstr>Types of Cost Sharing</vt:lpstr>
      <vt:lpstr>Cost Share Funds</vt:lpstr>
      <vt:lpstr>Cost Share Funds</vt:lpstr>
      <vt:lpstr>Cost Share Funds</vt:lpstr>
      <vt:lpstr>Effort Reporting</vt:lpstr>
      <vt:lpstr>Effort Reporting</vt:lpstr>
      <vt:lpstr>Effort Reporting</vt:lpstr>
      <vt:lpstr>Effort Reporting</vt:lpstr>
      <vt:lpstr>Award Close-Out</vt:lpstr>
      <vt:lpstr>Award Close-Out</vt:lpstr>
      <vt:lpstr>Burst End Date Emails</vt:lpstr>
      <vt:lpstr>Burst End Date Emails</vt:lpstr>
      <vt:lpstr>Grant Extensions</vt:lpstr>
      <vt:lpstr>Grant Fund Close Out</vt:lpstr>
      <vt:lpstr>Grant Fund Close Out</vt:lpstr>
      <vt:lpstr>Grant Fund Close Out</vt:lpstr>
      <vt:lpstr>Grant Fund Close Out</vt:lpstr>
      <vt:lpstr>Grant Fund Close Out</vt:lpstr>
      <vt:lpstr>Grant Fund Close Out</vt:lpstr>
      <vt:lpstr>Programmatic Close Out</vt:lpstr>
      <vt:lpstr>PI Leaving TTUHSC</vt:lpstr>
      <vt:lpstr>Questions?</vt:lpstr>
    </vt:vector>
  </TitlesOfParts>
  <Company>Texas Tech University Health Sciences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Award Set-Up</dc:title>
  <dc:creator>Dean, Suzanne</dc:creator>
  <cp:lastModifiedBy>Rivera, Victoria</cp:lastModifiedBy>
  <cp:revision>240</cp:revision>
  <cp:lastPrinted>2014-05-19T14:10:42Z</cp:lastPrinted>
  <dcterms:created xsi:type="dcterms:W3CDTF">2014-04-07T17:20:35Z</dcterms:created>
  <dcterms:modified xsi:type="dcterms:W3CDTF">2014-05-19T15:23:28Z</dcterms:modified>
</cp:coreProperties>
</file>