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1" r:id="rId3"/>
    <p:sldId id="258" r:id="rId4"/>
    <p:sldId id="269" r:id="rId5"/>
    <p:sldId id="259" r:id="rId6"/>
    <p:sldId id="260" r:id="rId7"/>
    <p:sldId id="262" r:id="rId8"/>
    <p:sldId id="267" r:id="rId9"/>
    <p:sldId id="264" r:id="rId10"/>
    <p:sldId id="263" r:id="rId11"/>
    <p:sldId id="270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944" autoAdjust="0"/>
  </p:normalViewPr>
  <p:slideViewPr>
    <p:cSldViewPr>
      <p:cViewPr varScale="1">
        <p:scale>
          <a:sx n="79" d="100"/>
          <a:sy n="79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30FD6-E609-4190-B772-5E94A2603D6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D6E7A-EE01-4306-8EC7-B526ECDA1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41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800" dirty="0" smtClean="0">
              <a:solidFill>
                <a:srgbClr val="000000"/>
              </a:solidFill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7DB2A3-7C52-474F-94FF-F8DD6C7852EE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900" b="1" dirty="0" smtClean="0">
              <a:solidFill>
                <a:srgbClr val="000000"/>
              </a:solidFill>
              <a:latin typeface="Microsoft Sans Serif" pitchFamily="34" charset="0"/>
            </a:endParaRPr>
          </a:p>
          <a:p>
            <a:endParaRPr lang="en-US" altLang="en-US" sz="400" dirty="0" smtClean="0">
              <a:solidFill>
                <a:srgbClr val="000000"/>
              </a:solidFill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87F093-4AF3-4B25-AD90-055A43807F9C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D448C15-2716-40E2-AC47-BDD585D6F833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3613A5-C6F0-43D5-BE10-D29282307B46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900" b="1" dirty="0" smtClean="0">
              <a:solidFill>
                <a:srgbClr val="000000"/>
              </a:solidFill>
              <a:latin typeface="Microsoft Sans Serif" pitchFamily="34" charset="0"/>
            </a:endParaRPr>
          </a:p>
          <a:p>
            <a:endParaRPr lang="en-US" altLang="en-US" sz="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7F0569-4F22-437E-B1D9-5CCE0122418B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900" b="1" dirty="0" smtClean="0">
              <a:solidFill>
                <a:srgbClr val="000000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Microsoft Sans Serif" pitchFamily="34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7B8241D-41A4-44B8-A930-0EDFA50FB265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 dirty="0" smtClean="0">
              <a:latin typeface="Microsoft Sans Serif" pitchFamily="34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FA24C4-578E-4CCD-A384-DC24B954D89A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Microsoft Sans Serif" pitchFamily="34" charset="0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8239F-8B1E-4884-AC55-638795A98B7F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89325-6D04-46C4-BE8B-400DF33FE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B448B7F-D6D1-45E8-9338-9AB6B34F93DB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CDB8832-44CE-4C07-917A-3F2BE28655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audio" Target="IACUC%20Orientation%20Speechover%20Z_MediaFiles\s272%20sp26.wav" TargetMode="Externa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audio" Target="IACUC%20Orientation%20Speechover%20Z_MediaFiles\s316%20sp45.wav" TargetMode="External"/><Relationship Id="rId6" Type="http://schemas.openxmlformats.org/officeDocument/2006/relationships/image" Target="../media/image13.png"/><Relationship Id="rId5" Type="http://schemas.openxmlformats.org/officeDocument/2006/relationships/hyperlink" Target="mailto:iacuc.submissions@ttuhsc.edu" TargetMode="External"/><Relationship Id="rId4" Type="http://schemas.openxmlformats.org/officeDocument/2006/relationships/hyperlink" Target="mailto:mandy.fair@ttuhsc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IACUC%20Orientation%20Speechover%20Z_MediaFiles\s268%20sp1.wav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audio" Target="IACUC%20Orientation%20Speechover%20Z_MediaFiles\s264%20sp2.wav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audio" Target="IACUC%20Orientation%20Speechover%20Z_MediaFiles\s258%20sp3.wav" TargetMode="External"/><Relationship Id="rId6" Type="http://schemas.openxmlformats.org/officeDocument/2006/relationships/hyperlink" Target="http://www.ttuhsc.edu/sponsoredPrograms/acuc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IACUC%20Orientation%20Speechover%20Z_MediaFiles\s260%20sp5.wav" TargetMode="External"/><Relationship Id="rId6" Type="http://schemas.openxmlformats.org/officeDocument/2006/relationships/image" Target="../media/image10.jpeg"/><Relationship Id="rId5" Type="http://schemas.openxmlformats.org/officeDocument/2006/relationships/hyperlink" Target="http://www.aphis.usda.gov/animal_welfare/policy.shtml" TargetMode="External"/><Relationship Id="rId4" Type="http://schemas.openxmlformats.org/officeDocument/2006/relationships/hyperlink" Target="http://www.aphis.usda.gov/animal_welfare/awa.s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audio" Target="IACUC%20Orientation%20Speechover%20Z_MediaFiles\s261%20sp6.wav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audio" Target="IACUC%20Orientation%20Speechover%20Z_MediaFiles\s291%20sp34.wav" TargetMode="Externa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iacuc.submissions@ttuhsc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Mandy Fair, IACUC Administrator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Animal Care and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72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Investigator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8768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600" dirty="0" smtClean="0"/>
              <a:t>Semi-Annual Inspections:  April/October (currently)</a:t>
            </a:r>
          </a:p>
          <a:p>
            <a:pPr>
              <a:lnSpc>
                <a:spcPct val="200000"/>
              </a:lnSpc>
            </a:pPr>
            <a:r>
              <a:rPr lang="en-US" sz="2600" dirty="0" smtClean="0"/>
              <a:t>Reduction – of numbers of animals used.</a:t>
            </a:r>
          </a:p>
          <a:p>
            <a:pPr>
              <a:lnSpc>
                <a:spcPct val="200000"/>
              </a:lnSpc>
            </a:pPr>
            <a:r>
              <a:rPr lang="en-US" sz="2600" dirty="0" smtClean="0">
                <a:solidFill>
                  <a:srgbClr val="FF0000"/>
                </a:solidFill>
              </a:rPr>
              <a:t>Refinement </a:t>
            </a:r>
          </a:p>
          <a:p>
            <a:pPr lvl="1">
              <a:lnSpc>
                <a:spcPct val="200000"/>
              </a:lnSpc>
            </a:pPr>
            <a:r>
              <a:rPr lang="en-US" sz="2200" dirty="0" smtClean="0">
                <a:solidFill>
                  <a:srgbClr val="FF0000"/>
                </a:solidFill>
              </a:rPr>
              <a:t>of techniques to minimize numbers of animals and need for pain and distress.</a:t>
            </a:r>
          </a:p>
          <a:p>
            <a:pPr>
              <a:lnSpc>
                <a:spcPct val="200000"/>
              </a:lnSpc>
            </a:pPr>
            <a:r>
              <a:rPr lang="en-US" sz="2600" dirty="0" smtClean="0"/>
              <a:t>Replacement – of using animals models.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8157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8D46E05-8B6C-4596-9AD1-C0A41360210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47" y="1676400"/>
            <a:ext cx="8763000" cy="50292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b="1" dirty="0" smtClean="0"/>
              <a:t> </a:t>
            </a:r>
            <a:endParaRPr lang="en-US" altLang="en-US" sz="1500" b="1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b="1" dirty="0" smtClean="0"/>
              <a:t>  </a:t>
            </a:r>
            <a:r>
              <a:rPr lang="en-US" altLang="en-US" sz="1500" dirty="0" smtClean="0"/>
              <a:t>0  Introduction to IACUC Policies and Procedures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  1  Animal Use Performed by/for TTUHSC Investigators at Non-TTUHSC Sites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  2  Veterinary Care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  3  Breeding Colonies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  4  Pain Categories for Experimental Protocols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  5  Cervical Dislocation or Decapitation of Animals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  6  Use of Complete Freund's Adjuvant and Other Adjuvants in Laboratory Animals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  7  Designated Reviews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  8  Rodent Survival Surgery and Euthanasia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  9  Inhalant Euthanasia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10  Experimental Neoplasia in Rodents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11  Complaints of Mistreatment of Animals and Policy Noncompliance at TTUHSC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12  Procurement, Housing and Accountability for Use of Live Vertebrate Animals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13  Protocol Approval, Implementation, Review and Amendment Processes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14  Review of Protocols and Housing of Animals Between TTU and TTUHSC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15  Survival Surgery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16  Tail Snipping and Tail Biopsy of Rodents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17  Rescinded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18  Frog Oocyte Harvest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19  Humane Endpoints Regarding Severe or Chronic Pain or Distress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20  Administrative Approval of Amendments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21  Use of Non-Pharmaceutical Grade Compounds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/>
              <a:t>22  Review of Grant Content with IACUC Protocol 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393032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2800" u="sng" dirty="0" smtClean="0"/>
              <a:t>TTUHSC IACUC Policies</a:t>
            </a:r>
            <a:br>
              <a:rPr lang="en-US" altLang="en-US" sz="2800" u="sng" dirty="0" smtClean="0"/>
            </a:br>
            <a:r>
              <a:rPr lang="en-US" altLang="en-US" sz="2000" u="sng" dirty="0" smtClean="0">
                <a:solidFill>
                  <a:srgbClr val="0000FF"/>
                </a:solidFill>
              </a:rPr>
              <a:t>http://www.ttuhsc.edu/sponsoredPrograms/ACUC/policyindex.aspx</a:t>
            </a:r>
          </a:p>
        </p:txBody>
      </p:sp>
      <p:sp>
        <p:nvSpPr>
          <p:cNvPr id="9" name="Flowchart: Document 8" descr="SlideNote"/>
          <p:cNvSpPr/>
          <p:nvPr/>
        </p:nvSpPr>
        <p:spPr>
          <a:xfrm>
            <a:off x="0" y="6858000"/>
            <a:ext cx="381000" cy="344488"/>
          </a:xfrm>
          <a:prstGeom prst="flowChartDocumen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1200"/>
          </a:p>
        </p:txBody>
      </p:sp>
      <p:pic>
        <p:nvPicPr>
          <p:cNvPr id="12" name="s272 sp26.wav" descr="speechSoundShapeFlowchart: Document 8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7112000"/>
            <a:ext cx="254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207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96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6966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Questions?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Contact:    	Mandy </a:t>
            </a:r>
            <a:r>
              <a:rPr lang="en-US" altLang="en-US" dirty="0" smtClean="0"/>
              <a:t>Fair, MPA, CPIA</a:t>
            </a:r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 smtClean="0"/>
              <a:t>			</a:t>
            </a:r>
            <a:r>
              <a:rPr lang="en-US" altLang="en-US" u="sng" dirty="0" smtClean="0">
                <a:solidFill>
                  <a:srgbClr val="0070C0"/>
                </a:solidFill>
                <a:hlinkClick r:id="rId4"/>
              </a:rPr>
              <a:t>mandy.fair@ttuhsc.edu</a:t>
            </a:r>
            <a:endParaRPr lang="en-US" altLang="en-US" dirty="0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r>
              <a:rPr lang="en-US" altLang="en-US" dirty="0" smtClean="0"/>
              <a:t>		       or </a:t>
            </a:r>
            <a:r>
              <a:rPr lang="en-US" altLang="en-US" dirty="0" smtClean="0">
                <a:hlinkClick r:id="rId5"/>
              </a:rPr>
              <a:t>iacuc.submissions@ttuhsc.edu</a:t>
            </a:r>
            <a:r>
              <a:rPr lang="en-US" altLang="en-US" dirty="0" smtClean="0"/>
              <a:t> 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		806-743-3603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 smtClean="0"/>
              <a:t>				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3143338-B5A8-415B-BAD2-2AED76FEBC5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9" name="Flowchart: Document 8" descr="SlideNote"/>
          <p:cNvSpPr/>
          <p:nvPr/>
        </p:nvSpPr>
        <p:spPr>
          <a:xfrm>
            <a:off x="0" y="6858000"/>
            <a:ext cx="381000" cy="344488"/>
          </a:xfrm>
          <a:prstGeom prst="flowChartDocumen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1200"/>
          </a:p>
        </p:txBody>
      </p:sp>
      <p:pic>
        <p:nvPicPr>
          <p:cNvPr id="10" name="s316 sp45.wav" descr="speechSoundShapeFlowchart: Document 8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7112000"/>
            <a:ext cx="254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23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5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55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4F067E1-29AA-44A9-8B33-251FD5BFED2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97042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Orientation Agenda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513013"/>
            <a:ext cx="7162800" cy="3887787"/>
          </a:xfrm>
          <a:noFill/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Oversight and Regulation 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Submissions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Investigator Responsibilities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IACUC Policies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12" name="Flowchart: Document 11" descr="SlideNote"/>
          <p:cNvSpPr/>
          <p:nvPr/>
        </p:nvSpPr>
        <p:spPr>
          <a:xfrm>
            <a:off x="0" y="6858000"/>
            <a:ext cx="381000" cy="344488"/>
          </a:xfrm>
          <a:prstGeom prst="flowChartDocumen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1200"/>
          </a:p>
        </p:txBody>
      </p:sp>
      <p:pic>
        <p:nvPicPr>
          <p:cNvPr id="13" name="s268 sp1.wav" descr="speechSoundShapeFlowchart: Document 11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7112000"/>
            <a:ext cx="254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58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983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983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5471A9-A9EE-4F2A-8FCD-74FB30BB4C1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099" name="Rectangle 14"/>
          <p:cNvSpPr>
            <a:spLocks noChangeArrowheads="1"/>
          </p:cNvSpPr>
          <p:nvPr/>
        </p:nvSpPr>
        <p:spPr bwMode="auto">
          <a:xfrm>
            <a:off x="652463" y="2209800"/>
            <a:ext cx="8077200" cy="320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Oversight and Regulation 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638300"/>
            <a:ext cx="5715000" cy="99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u="sng" dirty="0" smtClean="0"/>
              <a:t>Agencies outside of TTUHSC</a:t>
            </a:r>
          </a:p>
        </p:txBody>
      </p:sp>
      <p:pic>
        <p:nvPicPr>
          <p:cNvPr id="4102" name="Picture 7" descr="NIH Logo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3786" y="2324100"/>
            <a:ext cx="1223963" cy="1384300"/>
          </a:xfrm>
          <a:noFill/>
        </p:spPr>
      </p:pic>
      <p:pic>
        <p:nvPicPr>
          <p:cNvPr id="4103" name="Picture 9" descr="USDA logo"/>
          <p:cNvPicPr>
            <a:picLocks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3987800"/>
            <a:ext cx="1676400" cy="1063625"/>
          </a:xfrm>
          <a:noFill/>
        </p:spPr>
      </p:pic>
      <p:pic>
        <p:nvPicPr>
          <p:cNvPr id="4104" name="Picture 11" descr="AAALAC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768" y="4191000"/>
            <a:ext cx="27432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lowchart: Document 17" descr="SlideNote"/>
          <p:cNvSpPr/>
          <p:nvPr/>
        </p:nvSpPr>
        <p:spPr>
          <a:xfrm>
            <a:off x="0" y="6858000"/>
            <a:ext cx="381000" cy="344488"/>
          </a:xfrm>
          <a:prstGeom prst="flowChartDocumen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1200"/>
          </a:p>
        </p:txBody>
      </p:sp>
      <p:pic>
        <p:nvPicPr>
          <p:cNvPr id="19" name="s264 sp2.wav" descr="speechSoundShapeFlowchart: Document 17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7112000"/>
            <a:ext cx="254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 descr="https://www.citiprogram.org/images/Module1809/m38l42p349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24100"/>
            <a:ext cx="23812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OLAW log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347" y="2308058"/>
            <a:ext cx="2852737" cy="2001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06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007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6007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743405A-1870-49D4-AA85-5CB352BF84A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41350" y="457200"/>
            <a:ext cx="7816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cs typeface="Arial" charset="0"/>
              </a:rPr>
              <a:t>Office for Laboratory Animal Welfare (OLAW)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475747" y="1448344"/>
            <a:ext cx="3962400" cy="1477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2250" indent="-2222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cs typeface="Arial" charset="0"/>
              </a:rPr>
              <a:t>OLAW is the organization within the NIH responsible for administering policy.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b="1">
                <a:cs typeface="Arial" charset="0"/>
              </a:rPr>
              <a:t>We cannot receive NIH money without a PHS Assurance.</a:t>
            </a:r>
          </a:p>
        </p:txBody>
      </p:sp>
      <p:pic>
        <p:nvPicPr>
          <p:cNvPr id="5126" name="Picture 5" descr="OLAW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3581400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6" descr="NIH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10795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475746" y="3200400"/>
            <a:ext cx="4541253" cy="341632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dirty="0" smtClean="0"/>
              <a:t>  </a:t>
            </a:r>
            <a:r>
              <a:rPr lang="en-US" altLang="en-US" sz="1800" dirty="0"/>
              <a:t>An annual report.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  IO receives reports of semiannual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program review and inspections.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  Advisement of deviations &amp;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noncompliance</a:t>
            </a:r>
            <a:r>
              <a:rPr lang="en-US" altLang="en-US" sz="1800" dirty="0" smtClean="0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chemeClr val="tx2"/>
                </a:solidFill>
                <a:cs typeface="Arial" charset="0"/>
              </a:rPr>
              <a:t>PHS </a:t>
            </a:r>
            <a:r>
              <a:rPr lang="en-US" altLang="en-US" sz="1800" b="1" dirty="0" smtClean="0">
                <a:cs typeface="Arial" charset="0"/>
              </a:rPr>
              <a:t>Assurance of Compliance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hlinkClick r:id="rId6"/>
              </a:rPr>
              <a:t>http://www.ttuhsc.edu/sponsoredPrograms/acuc/</a:t>
            </a:r>
            <a:endParaRPr lang="en-US" altLang="en-US" sz="18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cs typeface="Arial" charset="0"/>
              </a:rPr>
              <a:t>The PHS Assurance describes how we conduct business regarding the use of animals.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129" name="TextBox 8"/>
          <p:cNvSpPr txBox="1">
            <a:spLocks noChangeArrowheads="1"/>
          </p:cNvSpPr>
          <p:nvPr/>
        </p:nvSpPr>
        <p:spPr bwMode="auto">
          <a:xfrm>
            <a:off x="2292350" y="1020763"/>
            <a:ext cx="4429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http://grants.nih.gov/grants/olaw/olaw.htm</a:t>
            </a:r>
          </a:p>
        </p:txBody>
      </p:sp>
      <p:sp>
        <p:nvSpPr>
          <p:cNvPr id="15" name="Flowchart: Document 14" descr="SlideNote"/>
          <p:cNvSpPr/>
          <p:nvPr/>
        </p:nvSpPr>
        <p:spPr>
          <a:xfrm>
            <a:off x="0" y="6858000"/>
            <a:ext cx="381000" cy="344488"/>
          </a:xfrm>
          <a:prstGeom prst="flowChartDocumen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1200"/>
          </a:p>
        </p:txBody>
      </p:sp>
      <p:pic>
        <p:nvPicPr>
          <p:cNvPr id="16" name="s258 sp3.wav" descr="speechSoundShapeFlowchart: Document 14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7112000"/>
            <a:ext cx="254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173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64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64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A3C8613-5081-42D7-9234-77F798FBD84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990600" y="609600"/>
            <a:ext cx="697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cs typeface="Arial" charset="0"/>
              </a:rPr>
              <a:t>United States Department of Agriculture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4267200" y="1219200"/>
            <a:ext cx="441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Arial" charset="0"/>
              </a:rPr>
              <a:t>The USDA regulates the treatment of animals in research via the Animal Welfare Act  </a:t>
            </a:r>
            <a:r>
              <a:rPr lang="en-US" altLang="en-US" sz="1400">
                <a:hlinkClick r:id="rId4"/>
              </a:rPr>
              <a:t>http://www.aphis.usda.gov/animal_welfare/awa.shtml</a:t>
            </a:r>
            <a:endParaRPr lang="en-US" altLang="en-US" sz="1400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609600" y="4191000"/>
            <a:ext cx="81534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8125" indent="-238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cs typeface="Arial" charset="0"/>
              </a:rPr>
              <a:t>The USDA is the organization within the Animal and Plant Health Inspection Service that is responsible for administering policy.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>
                <a:cs typeface="Arial" charset="0"/>
              </a:rPr>
              <a:t>USDA representatives conduct </a:t>
            </a:r>
            <a:r>
              <a:rPr lang="en-US" altLang="en-US" sz="1800" b="1" u="sng">
                <a:cs typeface="Arial" charset="0"/>
              </a:rPr>
              <a:t>site visits at least annually</a:t>
            </a:r>
            <a:r>
              <a:rPr lang="en-US" altLang="en-US" sz="1800">
                <a:cs typeface="Arial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>
                <a:cs typeface="Arial" charset="0"/>
              </a:rPr>
              <a:t>They require we submit an annual report.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>
                <a:cs typeface="Arial" charset="0"/>
              </a:rPr>
              <a:t>The Animal Welfare Act is considered the </a:t>
            </a:r>
            <a:r>
              <a:rPr lang="en-US" altLang="en-US" sz="1800" u="sng">
                <a:cs typeface="Arial" charset="0"/>
              </a:rPr>
              <a:t>minimum</a:t>
            </a:r>
            <a:r>
              <a:rPr lang="en-US" altLang="en-US" sz="1800">
                <a:cs typeface="Arial" charset="0"/>
              </a:rPr>
              <a:t> acceptable standard.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>
                <a:cs typeface="Arial" charset="0"/>
              </a:rPr>
              <a:t>They establish many of the operating rules for the IACUC.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>
                <a:cs typeface="Arial" charset="0"/>
              </a:rPr>
              <a:t>Animal Welfare Policy Manual at </a:t>
            </a:r>
            <a:r>
              <a:rPr lang="en-US" altLang="en-US" sz="1800">
                <a:hlinkClick r:id="rId5"/>
              </a:rPr>
              <a:t>http://www.aphis.usda.gov/animal_welfare/policy.shtml</a:t>
            </a:r>
            <a:endParaRPr lang="en-US" altLang="en-US" sz="1800"/>
          </a:p>
        </p:txBody>
      </p:sp>
      <p:pic>
        <p:nvPicPr>
          <p:cNvPr id="7174" name="Picture 5" descr="USDA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34290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267200" y="2590800"/>
            <a:ext cx="4397375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Animals NOT regulated by USDA: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   </a:t>
            </a:r>
            <a:r>
              <a:rPr lang="en-US" altLang="en-US" sz="1800" i="1">
                <a:solidFill>
                  <a:srgbClr val="FF0000"/>
                </a:solidFill>
              </a:rPr>
              <a:t>Mus </a:t>
            </a:r>
            <a:r>
              <a:rPr lang="en-US" altLang="en-US" sz="1800">
                <a:solidFill>
                  <a:srgbClr val="FF0000"/>
                </a:solidFill>
              </a:rPr>
              <a:t>genus mice used for research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   </a:t>
            </a:r>
            <a:r>
              <a:rPr lang="en-US" altLang="en-US" sz="1800" i="1">
                <a:solidFill>
                  <a:srgbClr val="FF0000"/>
                </a:solidFill>
              </a:rPr>
              <a:t>Ratus </a:t>
            </a:r>
            <a:r>
              <a:rPr lang="en-US" altLang="en-US" sz="1800">
                <a:solidFill>
                  <a:srgbClr val="FF0000"/>
                </a:solidFill>
              </a:rPr>
              <a:t>genus rats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   Birds</a:t>
            </a:r>
          </a:p>
        </p:txBody>
      </p:sp>
      <p:sp>
        <p:nvSpPr>
          <p:cNvPr id="13" name="Flowchart: Document 12" descr="SlideNote"/>
          <p:cNvSpPr/>
          <p:nvPr/>
        </p:nvSpPr>
        <p:spPr>
          <a:xfrm>
            <a:off x="0" y="6858000"/>
            <a:ext cx="381000" cy="344488"/>
          </a:xfrm>
          <a:prstGeom prst="flowChartDocumen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1200"/>
          </a:p>
        </p:txBody>
      </p:sp>
      <p:pic>
        <p:nvPicPr>
          <p:cNvPr id="14" name="s260 sp5.wav" descr="speechSoundShapeFlowchart: Document 12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7112000"/>
            <a:ext cx="254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61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36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367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EE253AF-1095-4A4E-B3DF-52150AD8A47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905000" y="381000"/>
            <a:ext cx="53641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cs typeface="Arial" charset="0"/>
              </a:rPr>
              <a:t>So where does AAALAC fit in?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524000" y="2498725"/>
            <a:ext cx="6553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charset="0"/>
              </a:rPr>
              <a:t>Association for the Assessment and Accreditation of Laboratory Animal Care, International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8382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dirty="0">
                <a:cs typeface="Arial" charset="0"/>
              </a:rPr>
              <a:t>has no regulatory authority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>
                <a:cs typeface="Arial" charset="0"/>
              </a:rPr>
              <a:t>provides an independent evaluation of our procedures and policies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>
                <a:cs typeface="Arial" charset="0"/>
              </a:rPr>
              <a:t>accreditation carries a lot of weight with OLAW, USDA and other institutions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>
                <a:cs typeface="Arial" charset="0"/>
              </a:rPr>
              <a:t>requires submission of an annual report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>
                <a:cs typeface="Arial" charset="0"/>
              </a:rPr>
              <a:t>conducts </a:t>
            </a:r>
            <a:r>
              <a:rPr lang="en-US" altLang="en-US" sz="1800" b="1" u="sng" dirty="0">
                <a:cs typeface="Arial" charset="0"/>
              </a:rPr>
              <a:t>site visits every three years</a:t>
            </a:r>
            <a:r>
              <a:rPr lang="en-US" altLang="en-US" sz="1800" dirty="0">
                <a:cs typeface="Arial" charset="0"/>
              </a:rPr>
              <a:t> to continue accreditation</a:t>
            </a:r>
          </a:p>
        </p:txBody>
      </p:sp>
      <p:pic>
        <p:nvPicPr>
          <p:cNvPr id="8198" name="Picture 5" descr="AAALAC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492760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1143000" y="5257800"/>
            <a:ext cx="5791200" cy="7985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Abilene,  Amarillo, Lubbock and El Paso are accredited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 (next site visit due </a:t>
            </a:r>
            <a:r>
              <a:rPr lang="en-US" altLang="en-US" sz="1800" dirty="0" smtClean="0"/>
              <a:t>2016)</a:t>
            </a:r>
            <a:endParaRPr lang="en-US" altLang="en-US" sz="1800" dirty="0"/>
          </a:p>
        </p:txBody>
      </p:sp>
      <p:sp>
        <p:nvSpPr>
          <p:cNvPr id="13" name="Flowchart: Document 12" descr="SlideNote"/>
          <p:cNvSpPr/>
          <p:nvPr/>
        </p:nvSpPr>
        <p:spPr>
          <a:xfrm>
            <a:off x="0" y="6858000"/>
            <a:ext cx="381000" cy="344488"/>
          </a:xfrm>
          <a:prstGeom prst="flowChartDocumen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1200"/>
          </a:p>
        </p:txBody>
      </p:sp>
      <p:pic>
        <p:nvPicPr>
          <p:cNvPr id="14" name="s261 sp6.wav" descr="speechSoundShapeFlowchart: Document 12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7112000"/>
            <a:ext cx="254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10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62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6628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/>
              <a:t>animal protocols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en-US" sz="3200" u="sng" dirty="0" smtClean="0"/>
              <a:t>Types of Applications</a:t>
            </a:r>
          </a:p>
          <a:p>
            <a:pPr marL="114300" indent="0" algn="ctr">
              <a:buNone/>
            </a:pPr>
            <a:endParaRPr lang="en-US" sz="1400" u="sng" dirty="0" smtClean="0"/>
          </a:p>
          <a:p>
            <a:r>
              <a:rPr lang="en-US" dirty="0" smtClean="0"/>
              <a:t>Initial or 3 year Renewal (full descriptions and reviews)</a:t>
            </a:r>
          </a:p>
          <a:p>
            <a:pPr lvl="1"/>
            <a:r>
              <a:rPr lang="en-US" dirty="0" smtClean="0"/>
              <a:t>Types:  Experimental, Training, and Breeding</a:t>
            </a:r>
          </a:p>
          <a:p>
            <a:pPr lvl="1"/>
            <a:r>
              <a:rPr lang="en-US" dirty="0" smtClean="0"/>
              <a:t>Typically reviewed by </a:t>
            </a:r>
            <a:r>
              <a:rPr lang="en-US" dirty="0"/>
              <a:t>F</a:t>
            </a:r>
            <a:r>
              <a:rPr lang="en-US" dirty="0" smtClean="0"/>
              <a:t>ull Committee (FCR)</a:t>
            </a:r>
          </a:p>
          <a:p>
            <a:r>
              <a:rPr lang="en-US" dirty="0" smtClean="0"/>
              <a:t>Amendments (only changes described)</a:t>
            </a:r>
          </a:p>
          <a:p>
            <a:pPr lvl="1"/>
            <a:r>
              <a:rPr lang="en-US" sz="1800" dirty="0" smtClean="0"/>
              <a:t>Minor – Personnel, funding source, location changes (Administrative)</a:t>
            </a:r>
          </a:p>
          <a:p>
            <a:pPr lvl="1"/>
            <a:r>
              <a:rPr lang="en-US" dirty="0" smtClean="0"/>
              <a:t>Major – Species, numbers above 10%, and Procedural (Full CR)</a:t>
            </a:r>
          </a:p>
          <a:p>
            <a:r>
              <a:rPr lang="en-US" dirty="0" smtClean="0"/>
              <a:t>Designated Member Review </a:t>
            </a:r>
          </a:p>
          <a:p>
            <a:pPr lvl="1"/>
            <a:r>
              <a:rPr lang="en-US" dirty="0" smtClean="0"/>
              <a:t>Request to be reviewed in shorter time frame, must be unanimous vote.</a:t>
            </a:r>
          </a:p>
          <a:p>
            <a:r>
              <a:rPr lang="en-US" dirty="0" smtClean="0"/>
              <a:t>Annual Status Reports </a:t>
            </a:r>
          </a:p>
          <a:p>
            <a:pPr lvl="1"/>
            <a:r>
              <a:rPr lang="en-US" dirty="0" smtClean="0"/>
              <a:t>Last 12 months, goals for next 12 months, and #s used.</a:t>
            </a:r>
          </a:p>
          <a:p>
            <a:pPr lvl="1"/>
            <a:r>
              <a:rPr lang="en-US" sz="1900" dirty="0" smtClean="0"/>
              <a:t>ASR &amp; Amendment can be submitted together with Amendment</a:t>
            </a:r>
          </a:p>
          <a:p>
            <a:pPr lvl="1"/>
            <a:r>
              <a:rPr lang="en-US" dirty="0" smtClean="0"/>
              <a:t>Reviewed by Designated Member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73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20B3F0E-41C0-426F-B66D-3A9A4FC3482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PROTOCOL </a:t>
            </a:r>
            <a:r>
              <a:rPr lang="en-US" altLang="en-US" sz="4000" dirty="0" smtClean="0"/>
              <a:t>Review</a:t>
            </a:r>
            <a:r>
              <a:rPr lang="en-US" altLang="en-US" sz="3100" dirty="0" smtClean="0"/>
              <a:t/>
            </a:r>
            <a:br>
              <a:rPr lang="en-US" altLang="en-US" sz="3100" dirty="0" smtClean="0"/>
            </a:br>
            <a:r>
              <a:rPr lang="en-US" altLang="en-US" sz="3100" dirty="0" smtClean="0"/>
              <a:t>Timeline</a:t>
            </a:r>
            <a:endParaRPr lang="en-US" altLang="en-US" sz="4000" dirty="0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98638"/>
            <a:ext cx="8382000" cy="45259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Submission </a:t>
            </a:r>
            <a:r>
              <a:rPr lang="en-US" altLang="en-US" dirty="0" smtClean="0"/>
              <a:t>r</a:t>
            </a:r>
            <a:r>
              <a:rPr lang="en-US" altLang="en-US" sz="2400" dirty="0" smtClean="0"/>
              <a:t>eceived and confirmed eligible.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Review Subcommittee assigned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Primary Reviewer (IACUC Scientist member)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Secondary Reviewer (</a:t>
            </a:r>
            <a:r>
              <a:rPr lang="en-US" altLang="en-US" sz="2000" dirty="0" err="1" smtClean="0"/>
              <a:t>IVet</a:t>
            </a:r>
            <a:r>
              <a:rPr lang="en-US" altLang="en-US" sz="20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Tertiary Reviewers </a:t>
            </a:r>
            <a:r>
              <a:rPr lang="en-US" altLang="en-US" sz="2000" dirty="0" smtClean="0"/>
              <a:t>(– </a:t>
            </a:r>
            <a:r>
              <a:rPr lang="en-US" altLang="en-US" sz="2000" dirty="0" smtClean="0"/>
              <a:t>Safety, non-scientist or </a:t>
            </a:r>
            <a:r>
              <a:rPr lang="en-US" altLang="en-US" sz="2000" dirty="0" smtClean="0"/>
              <a:t>Non-affiliated)</a:t>
            </a: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Review Subcommittee agrees on necessary changes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PR inputs stipulations &amp; notifies IACUC Staff to send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PI submits revision to IACUC Staff mailbox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Staff enter info into </a:t>
            </a:r>
            <a:r>
              <a:rPr lang="en-US" altLang="en-US" sz="2000" dirty="0" err="1" smtClean="0"/>
              <a:t>iRIS</a:t>
            </a:r>
            <a:r>
              <a:rPr lang="en-US" altLang="en-US" sz="2000" dirty="0" smtClean="0"/>
              <a:t> and assign back to reviewer(s)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PR presents at IACUC monthly meeting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Committee decision transmitted to PI by IACUC </a:t>
            </a:r>
            <a:r>
              <a:rPr lang="en-US" altLang="en-US" sz="2400" dirty="0" smtClean="0"/>
              <a:t>Staff (Approved, Pending revisions, or Tabled)</a:t>
            </a:r>
            <a:endParaRPr lang="en-US" altLang="en-US" sz="2400" dirty="0" smtClean="0"/>
          </a:p>
        </p:txBody>
      </p:sp>
      <p:sp>
        <p:nvSpPr>
          <p:cNvPr id="10" name="Flowchart: Document 9" descr="SlideNote"/>
          <p:cNvSpPr/>
          <p:nvPr/>
        </p:nvSpPr>
        <p:spPr>
          <a:xfrm>
            <a:off x="0" y="6858000"/>
            <a:ext cx="381000" cy="344488"/>
          </a:xfrm>
          <a:prstGeom prst="flowChartDocumen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1200"/>
          </a:p>
        </p:txBody>
      </p:sp>
      <p:pic>
        <p:nvPicPr>
          <p:cNvPr id="11" name="s291 sp34.wav" descr="speechSoundShapeFlowchart: Document 9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7112000"/>
            <a:ext cx="254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56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71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9713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Protocol review time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dirty="0" smtClean="0"/>
              <a:t>Submit to </a:t>
            </a:r>
            <a:r>
              <a:rPr lang="en-US" u="sng" dirty="0" smtClean="0">
                <a:hlinkClick r:id="rId2"/>
              </a:rPr>
              <a:t>iacuc.submissions@ttuhsc.edu</a:t>
            </a:r>
            <a:r>
              <a:rPr lang="en-US" dirty="0" smtClean="0"/>
              <a:t> or through </a:t>
            </a:r>
            <a:r>
              <a:rPr lang="en-US" dirty="0" err="1" smtClean="0"/>
              <a:t>iRIS</a:t>
            </a:r>
            <a:endParaRPr lang="en-US" dirty="0" smtClean="0"/>
          </a:p>
          <a:p>
            <a:pPr marL="114300" indent="0" algn="ctr">
              <a:buNone/>
            </a:pPr>
            <a:endParaRPr lang="en-US" sz="1100" dirty="0" smtClean="0"/>
          </a:p>
          <a:p>
            <a:r>
              <a:rPr lang="en-US" sz="3200" dirty="0" smtClean="0"/>
              <a:t>Meeting =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Friday of the Month</a:t>
            </a:r>
          </a:p>
          <a:p>
            <a:r>
              <a:rPr lang="en-US" sz="3200" dirty="0" smtClean="0"/>
              <a:t>Revisions Due =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Friday of the Month</a:t>
            </a:r>
          </a:p>
          <a:p>
            <a:r>
              <a:rPr lang="en-US" sz="3200" dirty="0" smtClean="0"/>
              <a:t>Initial or 3 year Renewal (3 – 6 weeks)</a:t>
            </a:r>
          </a:p>
          <a:p>
            <a:r>
              <a:rPr lang="en-US" sz="3200" dirty="0" smtClean="0"/>
              <a:t>Amendments</a:t>
            </a:r>
            <a:r>
              <a:rPr lang="en-US" dirty="0" smtClean="0"/>
              <a:t> </a:t>
            </a:r>
          </a:p>
          <a:p>
            <a:pPr lvl="2"/>
            <a:r>
              <a:rPr lang="en-US" sz="2400" dirty="0" smtClean="0"/>
              <a:t>Administrative (1 day – 3 months)</a:t>
            </a:r>
          </a:p>
          <a:p>
            <a:pPr lvl="2"/>
            <a:r>
              <a:rPr lang="en-US" sz="2400" dirty="0" smtClean="0"/>
              <a:t>Major (3 – 6 weeks)</a:t>
            </a:r>
          </a:p>
          <a:p>
            <a:r>
              <a:rPr lang="en-US" sz="3200" dirty="0" smtClean="0"/>
              <a:t>ASRs (DMR) – Typically 2 – 3 weeks</a:t>
            </a:r>
          </a:p>
        </p:txBody>
      </p:sp>
    </p:spTree>
    <p:extLst>
      <p:ext uri="{BB962C8B-B14F-4D97-AF65-F5344CB8AC3E}">
        <p14:creationId xmlns:p14="http://schemas.microsoft.com/office/powerpoint/2010/main" val="3280776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3873</TotalTime>
  <Words>784</Words>
  <Application>Microsoft Office PowerPoint</Application>
  <PresentationFormat>On-screen Show (4:3)</PresentationFormat>
  <Paragraphs>134</Paragraphs>
  <Slides>12</Slides>
  <Notes>8</Notes>
  <HiddenSlides>0</HiddenSlides>
  <MMClips>8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Apothecary</vt:lpstr>
      <vt:lpstr>Animal Care and use</vt:lpstr>
      <vt:lpstr>Orientation Agenda</vt:lpstr>
      <vt:lpstr>Oversight and Regulation </vt:lpstr>
      <vt:lpstr>PowerPoint Presentation</vt:lpstr>
      <vt:lpstr>PowerPoint Presentation</vt:lpstr>
      <vt:lpstr>PowerPoint Presentation</vt:lpstr>
      <vt:lpstr>animal protocols </vt:lpstr>
      <vt:lpstr>PROTOCOL Review Timeline</vt:lpstr>
      <vt:lpstr>Protocol review time frames</vt:lpstr>
      <vt:lpstr>Investigator responsibilities</vt:lpstr>
      <vt:lpstr>TTUHSC IACUC Policies http://www.ttuhsc.edu/sponsoredPrograms/ACUC/policyindex.aspx</vt:lpstr>
      <vt:lpstr>Questions?</vt:lpstr>
    </vt:vector>
  </TitlesOfParts>
  <Company>Texas Tech University Health Sciences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Care and use</dc:title>
  <dc:creator>Fair, Mandy</dc:creator>
  <cp:lastModifiedBy>Fair, Mandy</cp:lastModifiedBy>
  <cp:revision>17</cp:revision>
  <dcterms:created xsi:type="dcterms:W3CDTF">2014-05-16T21:17:08Z</dcterms:created>
  <dcterms:modified xsi:type="dcterms:W3CDTF">2014-05-19T13:50:47Z</dcterms:modified>
</cp:coreProperties>
</file>