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2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2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4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4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5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98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0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4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9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FF043E2-0649-48AB-A956-6A4AEEF6021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8A2F675-6F6A-45E5-9A2E-A8066C04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59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548554"/>
            <a:ext cx="8676222" cy="12426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Welcome to TTUHSC!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12" y="679938"/>
            <a:ext cx="5887622" cy="29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7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533400"/>
            <a:ext cx="8991600" cy="914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000" dirty="0" smtClean="0">
                <a:solidFill>
                  <a:srgbClr val="DEDEE0"/>
                </a:solidFill>
                <a:effectLst/>
              </a:rPr>
              <a:t>Veterans &amp; Military Advising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79563" y="1676400"/>
            <a:ext cx="8610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D3AA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C956E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Franklin Gothic Book" panose="020B0503020102020204" pitchFamily="34" charset="0"/>
              </a:rPr>
              <a:t>Our Veterans Affairs office is here to assist veterans, </a:t>
            </a:r>
            <a:r>
              <a:rPr lang="en-US" altLang="en-US" sz="2000" dirty="0" err="1">
                <a:latin typeface="Franklin Gothic Book" panose="020B0503020102020204" pitchFamily="34" charset="0"/>
              </a:rPr>
              <a:t>servicemembers</a:t>
            </a:r>
            <a:r>
              <a:rPr lang="en-US" altLang="en-US" sz="2000" dirty="0">
                <a:latin typeface="Franklin Gothic Book" panose="020B0503020102020204" pitchFamily="34" charset="0"/>
              </a:rPr>
              <a:t>, and family members with their VA educational programs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v"/>
            </a:pPr>
            <a:endParaRPr lang="en-US" altLang="en-US" sz="2000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Franklin Gothic Book" panose="020B0503020102020204" pitchFamily="34" charset="0"/>
              </a:rPr>
              <a:t>Programs include:</a:t>
            </a:r>
          </a:p>
          <a:p>
            <a:pPr lvl="1">
              <a:spcBef>
                <a:spcPct val="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Franklin Gothic Book" panose="020B0503020102020204" pitchFamily="34" charset="0"/>
              </a:rPr>
              <a:t>Ch. 30, Ch. 31, Ch. 32, Ch. 33, Ch. 35, Ch. 1606, Ch. 1607, </a:t>
            </a:r>
            <a:r>
              <a:rPr lang="en-US" altLang="en-US" sz="2000" dirty="0" err="1">
                <a:latin typeface="Franklin Gothic Book" panose="020B0503020102020204" pitchFamily="34" charset="0"/>
              </a:rPr>
              <a:t>Hazlewood</a:t>
            </a:r>
            <a:endParaRPr lang="en-US" altLang="en-US" sz="2000" dirty="0">
              <a:latin typeface="Franklin Gothic Book" panose="020B0503020102020204" pitchFamily="34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829533" y="3536216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D3AA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C956E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latin typeface="Franklin Gothic Book" panose="020B0503020102020204" pitchFamily="34" charset="0"/>
              </a:rPr>
              <a:t>For information on steps to take to have your enrollment certification submitted, please visit our website at: </a:t>
            </a:r>
            <a:br>
              <a:rPr lang="en-US" altLang="en-US" sz="2000" dirty="0">
                <a:latin typeface="Franklin Gothic Book" panose="020B0503020102020204" pitchFamily="34" charset="0"/>
              </a:rPr>
            </a:br>
            <a:r>
              <a:rPr lang="en-US" altLang="en-US" sz="2000" b="1" u="sng" dirty="0">
                <a:solidFill>
                  <a:srgbClr val="66FFFF"/>
                </a:solidFill>
                <a:latin typeface="Franklin Gothic Book" panose="020B0503020102020204" pitchFamily="34" charset="0"/>
              </a:rPr>
              <a:t>http://www.ttuhsc.edu/student-services/Veterans_Affairs.aspx</a:t>
            </a:r>
            <a:endParaRPr lang="en-US" altLang="en-US" sz="2000" b="1" u="sng" dirty="0">
              <a:solidFill>
                <a:srgbClr val="66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981200" y="4876554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D3AA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C956E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latin typeface="Franklin Gothic Book" panose="020B0503020102020204" pitchFamily="34" charset="0"/>
              </a:rPr>
              <a:t>VA Contact Information: Sara Henly, VA Certifying Official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latin typeface="Franklin Gothic Book" panose="020B0503020102020204" pitchFamily="34" charset="0"/>
              </a:rPr>
              <a:t>Email: </a:t>
            </a:r>
            <a:r>
              <a:rPr lang="en-US" altLang="en-US" sz="2000" b="1" u="sng" dirty="0">
                <a:solidFill>
                  <a:srgbClr val="66FFFF"/>
                </a:solidFill>
                <a:latin typeface="Franklin Gothic Book" panose="020B0503020102020204" pitchFamily="34" charset="0"/>
              </a:rPr>
              <a:t>va@ttuhsc.edu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latin typeface="Franklin Gothic Book" panose="020B0503020102020204" pitchFamily="34" charset="0"/>
              </a:rPr>
              <a:t>Phone: 806.743.2300 | Fax: 806.743.3027</a:t>
            </a:r>
            <a:endParaRPr lang="en-US" altLang="en-U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533400"/>
            <a:ext cx="8991600" cy="914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000" dirty="0">
                <a:solidFill>
                  <a:srgbClr val="DEDEE0"/>
                </a:solidFill>
                <a:effectLst/>
              </a:rPr>
              <a:t>Education AND career counseling benefit </a:t>
            </a:r>
          </a:p>
          <a:p>
            <a:pPr algn="ctr">
              <a:defRPr/>
            </a:pPr>
            <a:r>
              <a:rPr lang="en-US" sz="3000" dirty="0">
                <a:solidFill>
                  <a:srgbClr val="DEDEE0"/>
                </a:solidFill>
                <a:effectLst/>
              </a:rPr>
              <a:t>Ch. 36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79563" y="1676400"/>
            <a:ext cx="8610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D3AA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C956E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D0101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000">
                <a:solidFill>
                  <a:srgbClr val="FFFFFF"/>
                </a:solidFill>
                <a:latin typeface="Franklin Gothic Book" panose="020B0503020102020204" pitchFamily="34" charset="0"/>
              </a:rPr>
              <a:t>Services for servicemembers/veterans:</a:t>
            </a:r>
          </a:p>
          <a:p>
            <a:pPr eaLnBrk="1" hangingPunct="1">
              <a:spcBef>
                <a:spcPct val="0"/>
              </a:spcBef>
              <a:buClr>
                <a:srgbClr val="AD0101"/>
              </a:buClr>
              <a:buSzTx/>
              <a:buFont typeface="Wingdings" panose="05000000000000000000" pitchFamily="2" charset="2"/>
              <a:buChar char="v"/>
            </a:pPr>
            <a:endParaRPr lang="en-US" altLang="en-US" sz="2000">
              <a:solidFill>
                <a:srgbClr val="FFFFFF"/>
              </a:solidFill>
              <a:latin typeface="Franklin Gothic Book" panose="020B05030201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AD0101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FFFF"/>
                </a:solidFill>
                <a:latin typeface="Franklin Gothic Book" panose="020B0503020102020204" pitchFamily="34" charset="0"/>
              </a:rPr>
              <a:t>Career Choice – understand the best career options for them based on their interests and capabilities</a:t>
            </a:r>
          </a:p>
          <a:p>
            <a:pPr lvl="1" eaLnBrk="1" hangingPunct="1">
              <a:spcBef>
                <a:spcPct val="0"/>
              </a:spcBef>
              <a:buClr>
                <a:srgbClr val="AD0101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FFFF"/>
                </a:solidFill>
                <a:latin typeface="Franklin Gothic Book" panose="020B0503020102020204" pitchFamily="34" charset="0"/>
              </a:rPr>
              <a:t>Educational Counseling – guidance on reducing the effect of environmental and institutional barriers that impede academic success</a:t>
            </a:r>
          </a:p>
          <a:p>
            <a:pPr lvl="1" eaLnBrk="1" hangingPunct="1">
              <a:spcBef>
                <a:spcPct val="0"/>
              </a:spcBef>
              <a:buClr>
                <a:srgbClr val="AD0101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FFFF"/>
                </a:solidFill>
                <a:latin typeface="Franklin Gothic Book" panose="020B0503020102020204" pitchFamily="34" charset="0"/>
              </a:rPr>
              <a:t>Benefits Coaching – guidance on the effective use of their VA benefits and/or other resources to achieve their education and career goals</a:t>
            </a:r>
          </a:p>
          <a:p>
            <a:pPr lvl="1" eaLnBrk="1" hangingPunct="1">
              <a:spcBef>
                <a:spcPct val="0"/>
              </a:spcBef>
              <a:buClr>
                <a:srgbClr val="AD0101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FFFF"/>
                </a:solidFill>
                <a:latin typeface="Franklin Gothic Book" panose="020B0503020102020204" pitchFamily="34" charset="0"/>
              </a:rPr>
              <a:t>Personalized Support – adjustment counseling and personalized support to help remove any barriers to success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978025" y="49530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D3AA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C956E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Franklin Gothic Book" panose="020B0503020102020204" pitchFamily="34" charset="0"/>
              </a:rPr>
              <a:t>It’s simple to apply. Veterans just need to log in to their eBenefits account at </a:t>
            </a:r>
            <a:r>
              <a:rPr lang="en-US" altLang="en-US" sz="2000" b="1" u="sng">
                <a:solidFill>
                  <a:srgbClr val="66FFFF"/>
                </a:solidFill>
                <a:latin typeface="Franklin Gothic Book" panose="020B0503020102020204" pitchFamily="34" charset="0"/>
              </a:rPr>
              <a:t>http://www.ebenefits.va.gov</a:t>
            </a:r>
            <a:r>
              <a:rPr lang="en-US" altLang="en-US" sz="2000">
                <a:latin typeface="Franklin Gothic Book" panose="020B0503020102020204" pitchFamily="34" charset="0"/>
              </a:rPr>
              <a:t>,</a:t>
            </a:r>
            <a:r>
              <a:rPr lang="en-US" altLang="en-US" sz="2000">
                <a:solidFill>
                  <a:srgbClr val="66FFFF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000">
                <a:latin typeface="Franklin Gothic Book" panose="020B0503020102020204" pitchFamily="34" charset="0"/>
              </a:rPr>
              <a:t>or open and print </a:t>
            </a:r>
            <a:r>
              <a:rPr lang="en-US" altLang="en-US" sz="2000" b="1" u="sng">
                <a:solidFill>
                  <a:srgbClr val="66FFFF"/>
                </a:solidFill>
                <a:latin typeface="Franklin Gothic Book" panose="020B0503020102020204" pitchFamily="34" charset="0"/>
              </a:rPr>
              <a:t>VA Form 28-8832 </a:t>
            </a:r>
            <a:r>
              <a:rPr lang="en-US" altLang="en-US" sz="2000">
                <a:latin typeface="Franklin Gothic Book" panose="020B0503020102020204" pitchFamily="34" charset="0"/>
              </a:rPr>
              <a:t>with the instruction to submit.</a:t>
            </a:r>
            <a:endParaRPr lang="en-US" altLang="en-US" sz="2000" b="1" u="sng">
              <a:solidFill>
                <a:srgbClr val="66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533400"/>
            <a:ext cx="8991600" cy="914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DEDEE0"/>
                </a:solidFill>
                <a:effectLst/>
              </a:rPr>
              <a:t>Vet center</a:t>
            </a:r>
          </a:p>
          <a:p>
            <a:pPr algn="ctr">
              <a:defRPr/>
            </a:pPr>
            <a:r>
              <a:rPr lang="en-US" sz="2000" dirty="0">
                <a:solidFill>
                  <a:srgbClr val="DEDEE0"/>
                </a:solidFill>
                <a:effectLst/>
              </a:rPr>
              <a:t>West texas - Lubbock, Amarillo, midland/odessa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812925" y="1944688"/>
            <a:ext cx="8610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D3AA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C956E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C956E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D0101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000">
                <a:solidFill>
                  <a:srgbClr val="FFFFFF"/>
                </a:solidFill>
                <a:latin typeface="Franklin Gothic Book" panose="020B0503020102020204" pitchFamily="34" charset="0"/>
              </a:rPr>
              <a:t>Vet Centers serve veterans and their families. The program was established by Congress in 1979 out of recognition that a significant number of Vietnam veterans were still experiencing readjustment problems. Today, there are over 250 locations across the U.S.</a:t>
            </a:r>
          </a:p>
          <a:p>
            <a:pPr eaLnBrk="1" hangingPunct="1">
              <a:spcBef>
                <a:spcPct val="0"/>
              </a:spcBef>
              <a:buClr>
                <a:srgbClr val="AD0101"/>
              </a:buClr>
              <a:buSzTx/>
              <a:buFont typeface="Wingdings" panose="05000000000000000000" pitchFamily="2" charset="2"/>
              <a:buChar char="v"/>
            </a:pPr>
            <a:endParaRPr lang="en-US" altLang="en-US" sz="2000">
              <a:solidFill>
                <a:srgbClr val="FFFFFF"/>
              </a:solidFill>
              <a:latin typeface="Franklin Gothic Book" panose="020B05030201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AD0101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000">
                <a:solidFill>
                  <a:srgbClr val="FFFFFF"/>
                </a:solidFill>
                <a:latin typeface="Franklin Gothic Book" panose="020B0503020102020204" pitchFamily="34" charset="0"/>
              </a:rPr>
              <a:t>Services provided:</a:t>
            </a:r>
          </a:p>
          <a:p>
            <a:pPr lvl="1" eaLnBrk="1" hangingPunct="1">
              <a:spcBef>
                <a:spcPct val="0"/>
              </a:spcBef>
              <a:buClr>
                <a:srgbClr val="AD0101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FFFF"/>
                </a:solidFill>
                <a:latin typeface="Franklin Gothic Book" panose="020B0503020102020204" pitchFamily="34" charset="0"/>
              </a:rPr>
              <a:t>Individual Readjustment Counseling, Group Meetings &amp; Counseling, Military Sexual Trauma Counseling, Bereavement Counseling, Marital &amp; Family Counseling, Employment Counseling &amp; Guidance, Benefits Assistance &amp; Referral, Substance Abuse Information &amp; Referral, Community Education, Liaison with Community Agencies</a:t>
            </a:r>
          </a:p>
        </p:txBody>
      </p:sp>
    </p:spTree>
    <p:extLst>
      <p:ext uri="{BB962C8B-B14F-4D97-AF65-F5344CB8AC3E}">
        <p14:creationId xmlns:p14="http://schemas.microsoft.com/office/powerpoint/2010/main" val="18104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94644" y="240507"/>
            <a:ext cx="8991600" cy="1752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2000" dirty="0">
              <a:solidFill>
                <a:srgbClr val="DEDEE0"/>
              </a:solidFill>
              <a:effectLst/>
            </a:endParaRPr>
          </a:p>
        </p:txBody>
      </p:sp>
      <p:pic>
        <p:nvPicPr>
          <p:cNvPr id="25603" name="Shape 5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345282"/>
            <a:ext cx="16398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54"/>
          <p:cNvSpPr txBox="1"/>
          <p:nvPr/>
        </p:nvSpPr>
        <p:spPr>
          <a:xfrm>
            <a:off x="4236781" y="458080"/>
            <a:ext cx="5737225" cy="1327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defRPr/>
            </a:pPr>
            <a:r>
              <a:rPr lang="en" sz="4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Team Red, White &amp; Blue</a:t>
            </a:r>
          </a:p>
        </p:txBody>
      </p:sp>
      <p:sp>
        <p:nvSpPr>
          <p:cNvPr id="8" name="Shape 65"/>
          <p:cNvSpPr txBox="1"/>
          <p:nvPr/>
        </p:nvSpPr>
        <p:spPr>
          <a:xfrm>
            <a:off x="4820595" y="2078544"/>
            <a:ext cx="2951805" cy="693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defRPr/>
            </a:pPr>
            <a:r>
              <a:rPr lang="en" sz="3600" b="1" kern="0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Our Mission</a:t>
            </a:r>
            <a:endParaRPr lang="en" sz="3600" b="1" kern="0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>
              <a:defRPr/>
            </a:pPr>
            <a:endParaRPr sz="3000" b="1" kern="0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9" name="Shape 64"/>
          <p:cNvSpPr txBox="1"/>
          <p:nvPr/>
        </p:nvSpPr>
        <p:spPr>
          <a:xfrm>
            <a:off x="2043113" y="2762250"/>
            <a:ext cx="8094662" cy="2068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defRPr/>
            </a:pPr>
            <a:r>
              <a:rPr lang="en" sz="3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enrich the lives of America’s veterans by connecting them to their community through physical and social activity </a:t>
            </a:r>
          </a:p>
          <a:p>
            <a:pPr algn="ctr">
              <a:defRPr/>
            </a:pPr>
            <a:endParaRPr sz="30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66"/>
          <p:cNvSpPr txBox="1"/>
          <p:nvPr/>
        </p:nvSpPr>
        <p:spPr>
          <a:xfrm>
            <a:off x="2049464" y="4300539"/>
            <a:ext cx="8093075" cy="69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defRPr/>
            </a:pPr>
            <a:r>
              <a:rPr lang="en" sz="2400" b="1" kern="0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ENRICHMENT = HEALTH + PEOPLE + PURPOSE</a:t>
            </a:r>
          </a:p>
        </p:txBody>
      </p:sp>
      <p:sp>
        <p:nvSpPr>
          <p:cNvPr id="11" name="Shape 74"/>
          <p:cNvSpPr txBox="1"/>
          <p:nvPr/>
        </p:nvSpPr>
        <p:spPr>
          <a:xfrm>
            <a:off x="2560639" y="4698955"/>
            <a:ext cx="7070725" cy="652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defRPr/>
            </a:pPr>
            <a:r>
              <a:rPr lang="en" sz="3600" b="1" kern="0" dirty="0">
                <a:latin typeface="+mj-lt"/>
                <a:cs typeface="Arial"/>
                <a:sym typeface="Arial"/>
              </a:rPr>
              <a:t>Learn more at </a:t>
            </a:r>
            <a:r>
              <a:rPr lang="en" sz="3600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www.teamrwb.org</a:t>
            </a:r>
          </a:p>
        </p:txBody>
      </p:sp>
      <p:pic>
        <p:nvPicPr>
          <p:cNvPr id="25609" name="Shape 77" descr="facebook 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62" y="606425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Shape 78" descr="twitter 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62" y="606425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Shape 79" descr="instagram 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49" y="606425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Shape 80" descr="linkedin 5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49" y="606425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Shape 81" descr="google plus 5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49" y="606425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Shape 82" descr="youtube 5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37" y="606425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3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548554"/>
            <a:ext cx="8676222" cy="12426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12" y="679938"/>
            <a:ext cx="5887622" cy="29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58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205</TotalTime>
  <Words>354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Franklin Gothic Book</vt:lpstr>
      <vt:lpstr>Wingdings</vt:lpstr>
      <vt:lpstr>Wingdings 2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Tech University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Satterwhite, Deidra</dc:creator>
  <cp:lastModifiedBy>Satterwhite, Deidra</cp:lastModifiedBy>
  <cp:revision>3</cp:revision>
  <dcterms:created xsi:type="dcterms:W3CDTF">2017-10-02T16:50:30Z</dcterms:created>
  <dcterms:modified xsi:type="dcterms:W3CDTF">2018-01-10T14:26:54Z</dcterms:modified>
</cp:coreProperties>
</file>