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59" r:id="rId4"/>
    <p:sldId id="262" r:id="rId5"/>
    <p:sldId id="265"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6" d="100"/>
          <a:sy n="106" d="100"/>
        </p:scale>
        <p:origin x="13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2D983-7A69-48C0-BE5C-EF57A7211AB2}"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34724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2D983-7A69-48C0-BE5C-EF57A7211AB2}"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304955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2D983-7A69-48C0-BE5C-EF57A7211AB2}"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297405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2D983-7A69-48C0-BE5C-EF57A7211AB2}"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386633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2D983-7A69-48C0-BE5C-EF57A7211AB2}"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413146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2D983-7A69-48C0-BE5C-EF57A7211AB2}"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9489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2D983-7A69-48C0-BE5C-EF57A7211AB2}"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159465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2D983-7A69-48C0-BE5C-EF57A7211AB2}"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382826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2D983-7A69-48C0-BE5C-EF57A7211AB2}"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29982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D983-7A69-48C0-BE5C-EF57A7211AB2}"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237994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D983-7A69-48C0-BE5C-EF57A7211AB2}"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5149A-7E8E-4380-A33C-C31EE86EDDFC}" type="slidenum">
              <a:rPr lang="en-US" smtClean="0"/>
              <a:t>‹#›</a:t>
            </a:fld>
            <a:endParaRPr lang="en-US"/>
          </a:p>
        </p:txBody>
      </p:sp>
    </p:spTree>
    <p:extLst>
      <p:ext uri="{BB962C8B-B14F-4D97-AF65-F5344CB8AC3E}">
        <p14:creationId xmlns:p14="http://schemas.microsoft.com/office/powerpoint/2010/main" val="209126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2D983-7A69-48C0-BE5C-EF57A7211AB2}"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5149A-7E8E-4380-A33C-C31EE86EDDFC}" type="slidenum">
              <a:rPr lang="en-US" smtClean="0"/>
              <a:t>‹#›</a:t>
            </a:fld>
            <a:endParaRPr lang="en-US"/>
          </a:p>
        </p:txBody>
      </p:sp>
    </p:spTree>
    <p:extLst>
      <p:ext uri="{BB962C8B-B14F-4D97-AF65-F5344CB8AC3E}">
        <p14:creationId xmlns:p14="http://schemas.microsoft.com/office/powerpoint/2010/main" val="266132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raider.ttuhsc.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karen.ganus@ttuhsc.edu"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eCHECKUP TO GO</a:t>
            </a:r>
            <a:r>
              <a:rPr lang="en-US" dirty="0" smtClean="0"/>
              <a:t> </a:t>
            </a:r>
            <a:r>
              <a:rPr lang="en-US" dirty="0" smtClean="0"/>
              <a:t>Mandatory </a:t>
            </a:r>
            <a:r>
              <a:rPr lang="en-US" dirty="0" smtClean="0"/>
              <a:t>Course</a:t>
            </a:r>
            <a:endParaRPr lang="en-US" dirty="0"/>
          </a:p>
        </p:txBody>
      </p:sp>
      <p:sp>
        <p:nvSpPr>
          <p:cNvPr id="3" name="Rectangle 2"/>
          <p:cNvSpPr/>
          <p:nvPr/>
        </p:nvSpPr>
        <p:spPr>
          <a:xfrm>
            <a:off x="2214327" y="1690688"/>
            <a:ext cx="8305800" cy="3762697"/>
          </a:xfrm>
          <a:prstGeom prst="rect">
            <a:avLst/>
          </a:prstGeom>
        </p:spPr>
        <p:txBody>
          <a:bodyPr wrap="square">
            <a:spAutoFit/>
          </a:bodyPr>
          <a:lstStyle/>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Newly admitted students will be assigned the </a:t>
            </a:r>
            <a:r>
              <a:rPr lang="en-US" b="1" i="1" dirty="0" smtClean="0">
                <a:latin typeface="Calibri" panose="020F0502020204030204" pitchFamily="34" charset="0"/>
                <a:ea typeface="Calibri" panose="020F0502020204030204" pitchFamily="34" charset="0"/>
                <a:cs typeface="Times New Roman" panose="02020603050405020304" pitchFamily="18" charset="0"/>
              </a:rPr>
              <a:t>eCHECKUP TO GO Course in their Webraider Portal </a:t>
            </a:r>
            <a:r>
              <a:rPr lang="en-US" dirty="0" smtClean="0">
                <a:effectLst/>
                <a:latin typeface="Calibri" panose="020F0502020204030204" pitchFamily="34" charset="0"/>
                <a:ea typeface="Calibri" panose="020F0502020204030204" pitchFamily="34" charset="0"/>
                <a:cs typeface="Times New Roman" panose="02020603050405020304" pitchFamily="18" charset="0"/>
                <a:hlinkClick r:id="rId2"/>
              </a:rPr>
              <a:t>Webraider.ttuhsc.edu</a:t>
            </a:r>
            <a:endParaRPr lang="en-US" b="1"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What is the eCHECKUP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TO GO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Course</a:t>
            </a:r>
            <a:r>
              <a:rPr lang="en-US" b="1"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eCHECKUP TO GO is an</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Alcohol Awareness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Course that is required to 	complete.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Your School May Require That You Complete </a:t>
            </a:r>
            <a:r>
              <a:rPr lang="en-US"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Course As </a:t>
            </a:r>
            <a:r>
              <a:rPr lang="en-US"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Part Of Your Orientation Packet Before Being Allowed To </a:t>
            </a:r>
            <a:r>
              <a:rPr lang="en-US"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Register. All TTUHSC Students are required to complete </a:t>
            </a:r>
            <a:r>
              <a:rPr lang="en-US"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this </a:t>
            </a:r>
            <a:r>
              <a:rPr lang="en-US"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within one month from the first day of class.</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 system will update the completed </a:t>
            </a:r>
            <a:r>
              <a:rPr lang="en-US" dirty="0" smtClean="0">
                <a:latin typeface="Calibri" panose="020F0502020204030204" pitchFamily="34" charset="0"/>
                <a:ea typeface="Calibri" panose="020F0502020204030204" pitchFamily="34" charset="0"/>
                <a:cs typeface="Times New Roman" panose="02020603050405020304" pitchFamily="18" charset="0"/>
              </a:rPr>
              <a:t>course </a:t>
            </a:r>
            <a:r>
              <a:rPr lang="en-US" dirty="0" smtClean="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rPr>
              <a:t>then it </a:t>
            </a:r>
            <a:r>
              <a:rPr lang="en-US" dirty="0" smtClean="0">
                <a:latin typeface="Calibri" panose="020F0502020204030204" pitchFamily="34" charset="0"/>
                <a:ea typeface="Calibri" panose="020F0502020204030204" pitchFamily="34" charset="0"/>
                <a:cs typeface="Times New Roman" panose="02020603050405020304" pitchFamily="18" charset="0"/>
              </a:rPr>
              <a:t>will disappear from the portal within one week of completion.</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course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are completely confidential.  </a:t>
            </a:r>
            <a:r>
              <a:rPr lang="en-US" u="sng" dirty="0" smtClean="0">
                <a:effectLst/>
                <a:latin typeface="Calibri" panose="020F0502020204030204" pitchFamily="34" charset="0"/>
                <a:ea typeface="Calibri" panose="020F0502020204030204" pitchFamily="34" charset="0"/>
                <a:cs typeface="Times New Roman" panose="02020603050405020304" pitchFamily="18" charset="0"/>
              </a:rPr>
              <a:t>NO ONE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will see your results but you.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30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		</a:t>
            </a:r>
            <a:r>
              <a:rPr lang="en-US" sz="1800" b="1" u="sng" dirty="0" smtClean="0"/>
              <a:t>To </a:t>
            </a:r>
            <a:r>
              <a:rPr lang="en-US" sz="1800" b="1" u="sng" dirty="0" smtClean="0"/>
              <a:t>eCHECKUP TO GO</a:t>
            </a:r>
            <a:r>
              <a:rPr lang="en-US" sz="2400" b="1" u="sng" dirty="0" smtClean="0"/>
              <a:t>:</a:t>
            </a:r>
            <a:r>
              <a:rPr lang="en-US" sz="2400" dirty="0" smtClean="0"/>
              <a:t> </a:t>
            </a:r>
            <a:r>
              <a:rPr lang="en-US" sz="2400" b="1" u="sng" dirty="0"/>
              <a:t>Use </a:t>
            </a:r>
            <a:r>
              <a:rPr lang="en-US" sz="2400" b="1" u="sng" dirty="0" smtClean="0"/>
              <a:t>Firefox </a:t>
            </a:r>
            <a:r>
              <a:rPr lang="en-US" sz="2400" b="1" u="sng" dirty="0"/>
              <a:t>or Chrome </a:t>
            </a:r>
            <a:r>
              <a:rPr lang="en-US" sz="1800" b="1" u="sng" dirty="0"/>
              <a:t/>
            </a:r>
            <a:br>
              <a:rPr lang="en-US" sz="1800" b="1" u="sng" dirty="0"/>
            </a:br>
            <a:r>
              <a:rPr lang="en-US" sz="1800" dirty="0" smtClean="0"/>
              <a:t>		Log </a:t>
            </a:r>
            <a:r>
              <a:rPr lang="en-US" sz="1800" dirty="0"/>
              <a:t>into Webraider Portal</a:t>
            </a:r>
            <a:br>
              <a:rPr lang="en-US" sz="1800" dirty="0"/>
            </a:br>
            <a:r>
              <a:rPr lang="en-US" sz="1800" dirty="0" smtClean="0"/>
              <a:t>		Click </a:t>
            </a:r>
            <a:r>
              <a:rPr lang="en-US" sz="1800" dirty="0"/>
              <a:t>on HSC MyTech Tab</a:t>
            </a:r>
            <a:br>
              <a:rPr lang="en-US" sz="1800" dirty="0"/>
            </a:br>
            <a:endParaRPr lang="en-US" sz="1800" dirty="0"/>
          </a:p>
        </p:txBody>
      </p:sp>
      <p:pic>
        <p:nvPicPr>
          <p:cNvPr id="7" name="Content Placeholder 6"/>
          <p:cNvPicPr>
            <a:picLocks noGrp="1"/>
          </p:cNvPicPr>
          <p:nvPr>
            <p:ph idx="1"/>
          </p:nvPr>
        </p:nvPicPr>
        <p:blipFill rotWithShape="1">
          <a:blip r:embed="rId2"/>
          <a:srcRect t="10048" r="2243" b="3126"/>
          <a:stretch/>
        </p:blipFill>
        <p:spPr bwMode="auto">
          <a:xfrm>
            <a:off x="2158015" y="1825625"/>
            <a:ext cx="7875969" cy="4351338"/>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7776927" y="2064190"/>
            <a:ext cx="416459" cy="81481"/>
          </a:xfrm>
          <a:prstGeom prst="rect">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558015" y="2657193"/>
            <a:ext cx="425510" cy="7831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8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2473"/>
            <a:ext cx="10515600" cy="1523152"/>
          </a:xfrm>
        </p:spPr>
        <p:txBody>
          <a:bodyPr>
            <a:normAutofit fontScale="90000"/>
          </a:bodyPr>
          <a:lstStyle/>
          <a:p>
            <a:r>
              <a:rPr lang="en-US" sz="1100" dirty="0" smtClean="0"/>
              <a:t>		</a:t>
            </a:r>
            <a:br>
              <a:rPr lang="en-US" sz="1100" dirty="0" smtClean="0"/>
            </a:br>
            <a:r>
              <a:rPr lang="en-US" sz="1100" dirty="0"/>
              <a:t>	</a:t>
            </a:r>
            <a:r>
              <a:rPr lang="en-US" sz="1100" dirty="0" smtClean="0"/>
              <a:t>	</a:t>
            </a:r>
            <a:br>
              <a:rPr lang="en-US" sz="1100" dirty="0" smtClean="0"/>
            </a:br>
            <a:r>
              <a:rPr lang="en-US" sz="1100" dirty="0"/>
              <a:t>	</a:t>
            </a:r>
            <a:r>
              <a:rPr lang="en-US" sz="1100" dirty="0" smtClean="0"/>
              <a:t>	</a:t>
            </a:r>
            <a:br>
              <a:rPr lang="en-US" sz="1100" dirty="0" smtClean="0"/>
            </a:br>
            <a:r>
              <a:rPr lang="en-US" sz="1100" dirty="0"/>
              <a:t>	</a:t>
            </a:r>
            <a:r>
              <a:rPr lang="en-US" sz="1100" dirty="0" smtClean="0"/>
              <a:t>	</a:t>
            </a:r>
            <a:r>
              <a:rPr lang="en-US" sz="2000" b="1" u="sng" dirty="0" smtClean="0"/>
              <a:t>Under </a:t>
            </a:r>
            <a:r>
              <a:rPr lang="en-US" sz="2000" b="1" u="sng" dirty="0"/>
              <a:t>Action Items:</a:t>
            </a:r>
            <a:r>
              <a:rPr lang="en-US" sz="2000" dirty="0"/>
              <a:t/>
            </a:r>
            <a:br>
              <a:rPr lang="en-US" sz="2000" dirty="0"/>
            </a:br>
            <a:r>
              <a:rPr lang="en-US" sz="2000" dirty="0" smtClean="0"/>
              <a:t>		Click </a:t>
            </a:r>
            <a:r>
              <a:rPr lang="en-US" sz="2000" dirty="0"/>
              <a:t>on Mandatory Courses</a:t>
            </a:r>
            <a:br>
              <a:rPr lang="en-US" sz="2000" dirty="0"/>
            </a:br>
            <a:r>
              <a:rPr lang="en-US" sz="2000" dirty="0" smtClean="0"/>
              <a:t>		Click </a:t>
            </a:r>
            <a:r>
              <a:rPr lang="en-US" sz="2000" dirty="0"/>
              <a:t>on each course:</a:t>
            </a:r>
            <a:br>
              <a:rPr lang="en-US" sz="2000" dirty="0"/>
            </a:br>
            <a:r>
              <a:rPr lang="en-US" sz="2000" dirty="0" smtClean="0"/>
              <a:t>	    </a:t>
            </a:r>
            <a:r>
              <a:rPr lang="en-US" sz="2000" dirty="0"/>
              <a:t>	</a:t>
            </a:r>
            <a:r>
              <a:rPr lang="en-US" sz="2000" dirty="0" smtClean="0"/>
              <a:t>-</a:t>
            </a:r>
            <a:r>
              <a:rPr lang="en-US" sz="2000" dirty="0"/>
              <a:t>eCHECKUP TO GO</a:t>
            </a:r>
            <a:br>
              <a:rPr lang="en-US" sz="2000" dirty="0"/>
            </a:br>
            <a:r>
              <a:rPr lang="en-US" sz="2000" dirty="0" smtClean="0"/>
              <a:t>		</a:t>
            </a:r>
            <a:r>
              <a:rPr lang="en-US" sz="1600" i="1" dirty="0" smtClean="0"/>
              <a:t>*</a:t>
            </a:r>
            <a:r>
              <a:rPr lang="en-US" sz="1600" i="1" dirty="0"/>
              <a:t>Be sure to fully complete </a:t>
            </a:r>
            <a:r>
              <a:rPr lang="en-US" sz="1600" i="1" dirty="0" smtClean="0"/>
              <a:t>the </a:t>
            </a:r>
            <a:r>
              <a:rPr lang="en-US" sz="1600" i="1" dirty="0"/>
              <a:t>course in order to receive </a:t>
            </a:r>
            <a:r>
              <a:rPr lang="en-US" sz="1600" i="1" dirty="0" smtClean="0"/>
              <a:t>credit. </a:t>
            </a:r>
            <a:r>
              <a:rPr lang="en-US" sz="2000" dirty="0"/>
              <a:t/>
            </a:r>
            <a:br>
              <a:rPr lang="en-US" sz="2000" dirty="0"/>
            </a:br>
            <a:r>
              <a:rPr lang="en-US" sz="1300" dirty="0"/>
              <a:t> </a:t>
            </a:r>
            <a:br>
              <a:rPr lang="en-US" sz="1300" dirty="0"/>
            </a:br>
            <a:endParaRPr lang="en-US" sz="1300" dirty="0"/>
          </a:p>
        </p:txBody>
      </p:sp>
      <p:pic>
        <p:nvPicPr>
          <p:cNvPr id="4" name="Content Placeholder 3"/>
          <p:cNvPicPr>
            <a:picLocks noGrp="1"/>
          </p:cNvPicPr>
          <p:nvPr>
            <p:ph idx="1"/>
          </p:nvPr>
        </p:nvPicPr>
        <p:blipFill rotWithShape="1">
          <a:blip r:embed="rId2"/>
          <a:srcRect t="10306" r="1442" b="1838"/>
          <a:stretch/>
        </p:blipFill>
        <p:spPr bwMode="auto">
          <a:xfrm>
            <a:off x="2172294" y="1825625"/>
            <a:ext cx="7847411" cy="435133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704499" y="2046083"/>
            <a:ext cx="452673" cy="90535"/>
          </a:xfrm>
          <a:prstGeom prst="rect">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277354" y="2661719"/>
            <a:ext cx="506995" cy="172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40729" y="3312059"/>
            <a:ext cx="443621" cy="1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16863" y="3032911"/>
            <a:ext cx="823866" cy="126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54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u="sng" dirty="0"/>
              <a:t>eCHECKUP TO GO Completion Confirmation:</a:t>
            </a:r>
            <a:r>
              <a:rPr lang="en-US" sz="2000" dirty="0"/>
              <a:t>  You will not received credit until you go through the Electronic Verification of Completion.  </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621" t="13746" r="16962"/>
          <a:stretch/>
        </p:blipFill>
        <p:spPr>
          <a:xfrm>
            <a:off x="316871" y="1461374"/>
            <a:ext cx="5441133" cy="4495806"/>
          </a:xfrm>
          <a:prstGeom prst="rect">
            <a:avLst/>
          </a:prstGeom>
        </p:spPr>
      </p:pic>
      <p:sp>
        <p:nvSpPr>
          <p:cNvPr id="9" name="Right Arrow 8"/>
          <p:cNvSpPr/>
          <p:nvPr/>
        </p:nvSpPr>
        <p:spPr>
          <a:xfrm>
            <a:off x="3037437" y="3838670"/>
            <a:ext cx="977774" cy="4979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5361" t="13249" r="16682"/>
          <a:stretch/>
        </p:blipFill>
        <p:spPr>
          <a:xfrm>
            <a:off x="5787051" y="1463551"/>
            <a:ext cx="6404949" cy="4493630"/>
          </a:xfrm>
          <a:prstGeom prst="rect">
            <a:avLst/>
          </a:prstGeom>
        </p:spPr>
      </p:pic>
      <p:sp>
        <p:nvSpPr>
          <p:cNvPr id="21" name="Up Arrow 20"/>
          <p:cNvSpPr/>
          <p:nvPr/>
        </p:nvSpPr>
        <p:spPr>
          <a:xfrm>
            <a:off x="6319319" y="4499571"/>
            <a:ext cx="172016" cy="63374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630562" y="4499571"/>
            <a:ext cx="977774" cy="2353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732475" y="4644428"/>
            <a:ext cx="184731" cy="369332"/>
          </a:xfrm>
          <a:prstGeom prst="rect">
            <a:avLst/>
          </a:prstGeom>
          <a:noFill/>
        </p:spPr>
        <p:txBody>
          <a:bodyPr wrap="none" rtlCol="0">
            <a:spAutoFit/>
          </a:bodyPr>
          <a:lstStyle/>
          <a:p>
            <a:endParaRPr lang="en-US" dirty="0"/>
          </a:p>
        </p:txBody>
      </p:sp>
      <p:sp>
        <p:nvSpPr>
          <p:cNvPr id="25" name="TextBox 24"/>
          <p:cNvSpPr txBox="1"/>
          <p:nvPr/>
        </p:nvSpPr>
        <p:spPr>
          <a:xfrm>
            <a:off x="10167042" y="4227968"/>
            <a:ext cx="1708087" cy="1323439"/>
          </a:xfrm>
          <a:prstGeom prst="rect">
            <a:avLst/>
          </a:prstGeom>
          <a:solidFill>
            <a:srgbClr val="FFFF00"/>
          </a:solidFill>
        </p:spPr>
        <p:txBody>
          <a:bodyPr wrap="square" rtlCol="0">
            <a:spAutoFit/>
          </a:bodyPr>
          <a:lstStyle/>
          <a:p>
            <a:r>
              <a:rPr lang="en-US" sz="1000" dirty="0" smtClean="0"/>
              <a:t>This is not your personal answers to the course.  This is only your personal information for identification that you completed the course.  Without this you will not receive credit and will receive a hold. </a:t>
            </a:r>
            <a:endParaRPr lang="en-US" sz="1000" dirty="0"/>
          </a:p>
        </p:txBody>
      </p:sp>
    </p:spTree>
    <p:extLst>
      <p:ext uri="{BB962C8B-B14F-4D97-AF65-F5344CB8AC3E}">
        <p14:creationId xmlns:p14="http://schemas.microsoft.com/office/powerpoint/2010/main" val="4157155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542" t="9649" r="16682"/>
          <a:stretch/>
        </p:blipFill>
        <p:spPr>
          <a:xfrm>
            <a:off x="45270" y="1602463"/>
            <a:ext cx="5536193" cy="49160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541" t="11089" r="16773"/>
          <a:stretch/>
        </p:blipFill>
        <p:spPr>
          <a:xfrm>
            <a:off x="5836468" y="1602463"/>
            <a:ext cx="6355532" cy="4916032"/>
          </a:xfrm>
          <a:prstGeom prst="rect">
            <a:avLst/>
          </a:prstGeom>
        </p:spPr>
      </p:pic>
      <p:sp>
        <p:nvSpPr>
          <p:cNvPr id="7" name="Up Arrow 6"/>
          <p:cNvSpPr/>
          <p:nvPr/>
        </p:nvSpPr>
        <p:spPr>
          <a:xfrm>
            <a:off x="6346478" y="4830021"/>
            <a:ext cx="172016" cy="63374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648668" y="5069940"/>
            <a:ext cx="977774" cy="2987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2634558" y="4227968"/>
            <a:ext cx="688819" cy="1086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634556" y="4838699"/>
            <a:ext cx="688819" cy="1086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2634557" y="5449431"/>
            <a:ext cx="688819" cy="1086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637167" y="6081664"/>
            <a:ext cx="688819" cy="1086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3138534" y="6270655"/>
            <a:ext cx="688819" cy="10864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55350" y="62029"/>
            <a:ext cx="4916031" cy="1446550"/>
          </a:xfrm>
          <a:prstGeom prst="rect">
            <a:avLst/>
          </a:prstGeom>
          <a:noFill/>
        </p:spPr>
        <p:txBody>
          <a:bodyPr wrap="square" rtlCol="0">
            <a:spAutoFit/>
          </a:bodyPr>
          <a:lstStyle/>
          <a:p>
            <a:r>
              <a:rPr lang="en-US" sz="2400" dirty="0" smtClean="0"/>
              <a:t>Completely fill out the Personal Information. </a:t>
            </a:r>
            <a:r>
              <a:rPr lang="en-US" sz="2000" b="1" u="sng" dirty="0"/>
              <a:t>You must enter your R# as your ID and your TTUHSC email in order to receive credit.</a:t>
            </a:r>
            <a:r>
              <a:rPr lang="en-US" sz="2000" dirty="0"/>
              <a:t> </a:t>
            </a:r>
          </a:p>
        </p:txBody>
      </p:sp>
      <p:sp>
        <p:nvSpPr>
          <p:cNvPr id="18" name="TextBox 17"/>
          <p:cNvSpPr txBox="1"/>
          <p:nvPr/>
        </p:nvSpPr>
        <p:spPr>
          <a:xfrm>
            <a:off x="3612333" y="4830021"/>
            <a:ext cx="1603971" cy="430887"/>
          </a:xfrm>
          <a:prstGeom prst="rect">
            <a:avLst/>
          </a:prstGeom>
          <a:solidFill>
            <a:srgbClr val="FFFF00"/>
          </a:solidFill>
        </p:spPr>
        <p:txBody>
          <a:bodyPr wrap="square" rtlCol="0">
            <a:spAutoFit/>
          </a:bodyPr>
          <a:lstStyle/>
          <a:p>
            <a:r>
              <a:rPr lang="en-US" sz="1100" b="1" dirty="0" smtClean="0">
                <a:solidFill>
                  <a:srgbClr val="FF0000"/>
                </a:solidFill>
              </a:rPr>
              <a:t>You must</a:t>
            </a:r>
            <a:r>
              <a:rPr lang="en-US" sz="1100" b="1" u="sng" dirty="0" smtClean="0">
                <a:solidFill>
                  <a:srgbClr val="FF0000"/>
                </a:solidFill>
              </a:rPr>
              <a:t> only </a:t>
            </a:r>
            <a:r>
              <a:rPr lang="en-US" sz="1100" b="1" dirty="0" smtClean="0">
                <a:solidFill>
                  <a:srgbClr val="FF0000"/>
                </a:solidFill>
              </a:rPr>
              <a:t>use your TTUHSC Email.  </a:t>
            </a:r>
            <a:endParaRPr lang="en-US" b="1" dirty="0">
              <a:solidFill>
                <a:srgbClr val="FF0000"/>
              </a:solidFill>
            </a:endParaRPr>
          </a:p>
        </p:txBody>
      </p:sp>
      <p:sp>
        <p:nvSpPr>
          <p:cNvPr id="19" name="TextBox 18"/>
          <p:cNvSpPr txBox="1"/>
          <p:nvPr/>
        </p:nvSpPr>
        <p:spPr>
          <a:xfrm>
            <a:off x="3612333" y="5448676"/>
            <a:ext cx="1403287" cy="415498"/>
          </a:xfrm>
          <a:prstGeom prst="rect">
            <a:avLst/>
          </a:prstGeom>
          <a:solidFill>
            <a:srgbClr val="FFFF00"/>
          </a:solidFill>
        </p:spPr>
        <p:txBody>
          <a:bodyPr wrap="square" rtlCol="0">
            <a:spAutoFit/>
          </a:bodyPr>
          <a:lstStyle/>
          <a:p>
            <a:r>
              <a:rPr lang="en-US" sz="1100" b="1" dirty="0">
                <a:solidFill>
                  <a:srgbClr val="FF0000"/>
                </a:solidFill>
              </a:rPr>
              <a:t>You</a:t>
            </a:r>
            <a:r>
              <a:rPr lang="en-US" sz="1000" b="1" dirty="0" smtClean="0">
                <a:solidFill>
                  <a:srgbClr val="FF0000"/>
                </a:solidFill>
              </a:rPr>
              <a:t> must enter your R# Here</a:t>
            </a:r>
            <a:endParaRPr lang="en-US" sz="1000" b="1" dirty="0">
              <a:solidFill>
                <a:srgbClr val="FF0000"/>
              </a:solidFill>
            </a:endParaRPr>
          </a:p>
        </p:txBody>
      </p:sp>
      <p:sp>
        <p:nvSpPr>
          <p:cNvPr id="20" name="TextBox 19"/>
          <p:cNvSpPr txBox="1"/>
          <p:nvPr/>
        </p:nvSpPr>
        <p:spPr>
          <a:xfrm>
            <a:off x="9578566" y="4842848"/>
            <a:ext cx="1928388" cy="861774"/>
          </a:xfrm>
          <a:prstGeom prst="rect">
            <a:avLst/>
          </a:prstGeom>
          <a:solidFill>
            <a:srgbClr val="FFFF00"/>
          </a:solidFill>
        </p:spPr>
        <p:txBody>
          <a:bodyPr wrap="square" rtlCol="0">
            <a:spAutoFit/>
          </a:bodyPr>
          <a:lstStyle/>
          <a:p>
            <a:r>
              <a:rPr lang="en-US" sz="1000" dirty="0" smtClean="0"/>
              <a:t>No, this </a:t>
            </a:r>
            <a:r>
              <a:rPr lang="en-US" sz="1000" u="sng" dirty="0" smtClean="0"/>
              <a:t>does not </a:t>
            </a:r>
            <a:r>
              <a:rPr lang="en-US" sz="1000" dirty="0" smtClean="0"/>
              <a:t>mean Karen Ganus or anyone else will see your answers to your questions.  </a:t>
            </a:r>
            <a:r>
              <a:rPr lang="en-US" sz="1000" b="1" u="sng" dirty="0" smtClean="0"/>
              <a:t>Only you will see how you answered or your results</a:t>
            </a:r>
            <a:endParaRPr lang="en-US" sz="1000" dirty="0"/>
          </a:p>
        </p:txBody>
      </p:sp>
      <p:sp>
        <p:nvSpPr>
          <p:cNvPr id="2" name="TextBox 1"/>
          <p:cNvSpPr txBox="1"/>
          <p:nvPr/>
        </p:nvSpPr>
        <p:spPr>
          <a:xfrm>
            <a:off x="5836468" y="117696"/>
            <a:ext cx="5196689" cy="923330"/>
          </a:xfrm>
          <a:prstGeom prst="rect">
            <a:avLst/>
          </a:prstGeom>
          <a:noFill/>
        </p:spPr>
        <p:txBody>
          <a:bodyPr wrap="square" rtlCol="0">
            <a:spAutoFit/>
          </a:bodyPr>
          <a:lstStyle/>
          <a:p>
            <a:endParaRPr lang="en-US" b="1" u="sng" dirty="0" smtClean="0"/>
          </a:p>
          <a:p>
            <a:r>
              <a:rPr lang="en-US" dirty="0"/>
              <a:t/>
            </a:r>
            <a:br>
              <a:rPr lang="en-US" dirty="0"/>
            </a:br>
            <a:endParaRPr lang="en-US" dirty="0"/>
          </a:p>
        </p:txBody>
      </p:sp>
    </p:spTree>
    <p:extLst>
      <p:ext uri="{BB962C8B-B14F-4D97-AF65-F5344CB8AC3E}">
        <p14:creationId xmlns:p14="http://schemas.microsoft.com/office/powerpoint/2010/main" val="351261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67366"/>
          </a:xfrm>
        </p:spPr>
        <p:txBody>
          <a:bodyPr/>
          <a:lstStyle/>
          <a:p>
            <a:r>
              <a:rPr lang="en-US" dirty="0" smtClean="0"/>
              <a:t>	Questions or Problems with Access</a:t>
            </a:r>
            <a:br>
              <a:rPr lang="en-US" dirty="0" smtClean="0"/>
            </a:br>
            <a:r>
              <a:rPr lang="en-US" sz="1400" dirty="0"/>
              <a:t/>
            </a:r>
            <a:br>
              <a:rPr lang="en-US" sz="1400" dirty="0"/>
            </a:br>
            <a:r>
              <a:rPr lang="en-US" sz="1400" dirty="0" smtClean="0"/>
              <a:t>			</a:t>
            </a:r>
            <a:br>
              <a:rPr lang="en-US" sz="1400" dirty="0" smtClean="0"/>
            </a:br>
            <a:r>
              <a:rPr lang="en-US" sz="1400" dirty="0" smtClean="0"/>
              <a:t/>
            </a:r>
            <a:br>
              <a:rPr lang="en-US" sz="1400" dirty="0" smtClean="0"/>
            </a:br>
            <a:r>
              <a:rPr lang="en-US" sz="1400" dirty="0" smtClean="0"/>
              <a:t>			</a:t>
            </a:r>
            <a:r>
              <a:rPr lang="en-US" sz="3200" dirty="0" smtClean="0"/>
              <a:t>Karen Ganus</a:t>
            </a:r>
            <a:br>
              <a:rPr lang="en-US" sz="3200" dirty="0" smtClean="0"/>
            </a:br>
            <a:r>
              <a:rPr lang="en-US" sz="3200" dirty="0" smtClean="0"/>
              <a:t>			Associate Director </a:t>
            </a:r>
            <a:br>
              <a:rPr lang="en-US" sz="3200" dirty="0" smtClean="0"/>
            </a:br>
            <a:r>
              <a:rPr lang="en-US" sz="3200" dirty="0" smtClean="0"/>
              <a:t>			Student Services</a:t>
            </a:r>
            <a:br>
              <a:rPr lang="en-US" sz="3200" dirty="0" smtClean="0"/>
            </a:br>
            <a:r>
              <a:rPr lang="en-US" sz="3200" dirty="0" smtClean="0"/>
              <a:t>			</a:t>
            </a:r>
            <a:r>
              <a:rPr lang="en-US" sz="3200" dirty="0" smtClean="0">
                <a:hlinkClick r:id="rId2"/>
              </a:rPr>
              <a:t>karen.ganus@ttuhsc.edu</a:t>
            </a:r>
            <a:r>
              <a:rPr lang="en-US" sz="3200" dirty="0" smtClean="0"/>
              <a:t/>
            </a:r>
            <a:br>
              <a:rPr lang="en-US" sz="3200" dirty="0" smtClean="0"/>
            </a:br>
            <a:r>
              <a:rPr lang="en-US" sz="3200" dirty="0" smtClean="0"/>
              <a:t>			</a:t>
            </a:r>
            <a:br>
              <a:rPr lang="en-US" sz="3200" dirty="0" smtClean="0"/>
            </a:br>
            <a:endParaRPr lang="en-US" sz="3200" dirty="0"/>
          </a:p>
        </p:txBody>
      </p:sp>
    </p:spTree>
    <p:extLst>
      <p:ext uri="{BB962C8B-B14F-4D97-AF65-F5344CB8AC3E}">
        <p14:creationId xmlns:p14="http://schemas.microsoft.com/office/powerpoint/2010/main" val="85246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406</TotalTime>
  <Words>158</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eCHECKUP TO GO Mandatory Course</vt:lpstr>
      <vt:lpstr>  To eCHECKUP TO GO: Use Firefox or Chrome    Log into Webraider Portal   Click on HSC MyTech Tab </vt:lpstr>
      <vt:lpstr>           Under Action Items:   Click on Mandatory Courses   Click on each course:       -eCHECKUP TO GO   *Be sure to fully complete the course in order to receive credit.    </vt:lpstr>
      <vt:lpstr>eCHECKUP TO GO Completion Confirmation:  You will not received credit until you go through the Electronic Verification of Completion.  </vt:lpstr>
      <vt:lpstr>PowerPoint Presentation</vt:lpstr>
      <vt:lpstr> Questions or Problems with Access          Karen Ganus    Associate Director     Student Services    karen.ganus@ttuhsc.edu     </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Ganus, Karen</dc:creator>
  <cp:lastModifiedBy>Ganus, Karen</cp:lastModifiedBy>
  <cp:revision>43</cp:revision>
  <dcterms:created xsi:type="dcterms:W3CDTF">2015-12-07T17:24:14Z</dcterms:created>
  <dcterms:modified xsi:type="dcterms:W3CDTF">2018-02-20T21:53:27Z</dcterms:modified>
</cp:coreProperties>
</file>