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8" r:id="rId2"/>
    <p:sldId id="277" r:id="rId3"/>
    <p:sldId id="304" r:id="rId4"/>
    <p:sldId id="323" r:id="rId5"/>
    <p:sldId id="324" r:id="rId6"/>
    <p:sldId id="317" r:id="rId7"/>
    <p:sldId id="325" r:id="rId8"/>
    <p:sldId id="303" r:id="rId9"/>
    <p:sldId id="316" r:id="rId10"/>
    <p:sldId id="320" r:id="rId11"/>
    <p:sldId id="306" r:id="rId12"/>
    <p:sldId id="307" r:id="rId13"/>
    <p:sldId id="308" r:id="rId14"/>
    <p:sldId id="309" r:id="rId15"/>
    <p:sldId id="310" r:id="rId16"/>
    <p:sldId id="311" r:id="rId17"/>
    <p:sldId id="313" r:id="rId18"/>
    <p:sldId id="321" r:id="rId19"/>
    <p:sldId id="322" r:id="rId20"/>
    <p:sldId id="319" r:id="rId2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1" autoAdjust="0"/>
    <p:restoredTop sz="94660"/>
  </p:normalViewPr>
  <p:slideViewPr>
    <p:cSldViewPr snapToGrid="0">
      <p:cViewPr varScale="1">
        <p:scale>
          <a:sx n="90" d="100"/>
          <a:sy n="90" d="100"/>
        </p:scale>
        <p:origin x="234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B69E896-ABAD-4CE5-AF29-D7BED64F2C02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46A1AF0-150E-4142-9608-A4DE2FA8A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Show and speak to current sites, applications, utilization, look and feel, etc.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5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1pPr>
            <a:lvl2pPr marL="772837" indent="-296498">
              <a:defRPr sz="45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2pPr>
            <a:lvl3pPr marL="1189229" indent="-236550">
              <a:defRPr sz="45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3pPr>
            <a:lvl4pPr marL="1665568" indent="-236550">
              <a:defRPr sz="45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4pPr>
            <a:lvl5pPr marL="2141908" indent="-236550">
              <a:defRPr sz="45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5pPr>
            <a:lvl6pPr marL="2608526" indent="-23655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6pPr>
            <a:lvl7pPr marL="3075144" indent="-23655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7pPr>
            <a:lvl8pPr marL="3541763" indent="-23655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8pPr>
            <a:lvl9pPr marL="4008381" indent="-23655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9pPr>
          </a:lstStyle>
          <a:p>
            <a:fld id="{C0AE071A-6391-400E-A21D-4D2B13562627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2676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5349875"/>
            <a:ext cx="9143999" cy="365125"/>
          </a:xfrm>
        </p:spPr>
        <p:txBody>
          <a:bodyPr/>
          <a:lstStyle>
            <a:lvl1pPr algn="l">
              <a:defRPr sz="1200" b="1"/>
            </a:lvl1pPr>
          </a:lstStyle>
          <a:p>
            <a:fld id="{891AC857-40B8-408E-A128-D326B7D79B9A}" type="datetime1">
              <a:rPr lang="en-US" smtClean="0"/>
              <a:t>8/26/2016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818792"/>
            <a:ext cx="12192000" cy="0"/>
            <a:chOff x="0" y="6818792"/>
            <a:chExt cx="12192000" cy="0"/>
          </a:xfrm>
        </p:grpSpPr>
        <p:sp>
          <p:nvSpPr>
            <p:cNvPr id="10" name="Line 1"/>
            <p:cNvSpPr>
              <a:spLocks noChangeShapeType="1"/>
            </p:cNvSpPr>
            <p:nvPr/>
          </p:nvSpPr>
          <p:spPr bwMode="auto">
            <a:xfrm>
              <a:off x="0" y="6818792"/>
              <a:ext cx="8229600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11" name="Line 1"/>
            <p:cNvSpPr>
              <a:spLocks noChangeShapeType="1"/>
            </p:cNvSpPr>
            <p:nvPr/>
          </p:nvSpPr>
          <p:spPr bwMode="auto">
            <a:xfrm>
              <a:off x="8168640" y="6818792"/>
              <a:ext cx="402336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7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4D66-74D8-4AEE-BB72-B9FDC84E250A}" type="datetime1">
              <a:rPr lang="en-US" smtClean="0"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6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E4D4-92ED-4A94-9038-5FBF6B6AEA0F}" type="datetime1">
              <a:rPr lang="en-US" smtClean="0"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4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C756-DD2F-43A2-8464-B01DEE74D276}" type="datetime1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76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0855-9E5D-425B-80ED-4D77BC53AF75}" type="datetime1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8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761F-A04E-4EAA-AF00-3073F87D8246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77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84258" y="1046162"/>
            <a:ext cx="1484871" cy="51981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046161"/>
            <a:ext cx="9022492" cy="5130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C876-17C4-4831-93EB-6508931E62E1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B60C-1295-4F70-9D87-08A8F0930A01}" type="datetime1">
              <a:rPr lang="en-US" smtClean="0"/>
              <a:t>8/26/2016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1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827845"/>
            <a:ext cx="12192000" cy="0"/>
            <a:chOff x="0" y="6818792"/>
            <a:chExt cx="12192000" cy="0"/>
          </a:xfrm>
        </p:grpSpPr>
        <p:sp>
          <p:nvSpPr>
            <p:cNvPr id="10" name="Line 1"/>
            <p:cNvSpPr>
              <a:spLocks noChangeShapeType="1"/>
            </p:cNvSpPr>
            <p:nvPr/>
          </p:nvSpPr>
          <p:spPr bwMode="auto">
            <a:xfrm>
              <a:off x="0" y="6818792"/>
              <a:ext cx="8229600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11" name="Line 1"/>
            <p:cNvSpPr>
              <a:spLocks noChangeShapeType="1"/>
            </p:cNvSpPr>
            <p:nvPr/>
          </p:nvSpPr>
          <p:spPr bwMode="auto">
            <a:xfrm>
              <a:off x="8168640" y="6818792"/>
              <a:ext cx="402336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sp>
        <p:nvSpPr>
          <p:cNvPr id="8" name="Rectangle 3"/>
          <p:cNvSpPr>
            <a:spLocks/>
          </p:cNvSpPr>
          <p:nvPr userDrawn="1"/>
        </p:nvSpPr>
        <p:spPr bwMode="auto">
          <a:xfrm>
            <a:off x="10084925" y="5876590"/>
            <a:ext cx="1375698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1pPr>
            <a:lvl2pPr marL="742950" indent="-285750"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2pPr>
            <a:lvl3pPr marL="1143000" indent="-228600"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3pPr>
            <a:lvl4pPr marL="1600200" indent="-228600"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4pPr>
            <a:lvl5pPr marL="2057400" indent="-228600"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9pPr>
          </a:lstStyle>
          <a:p>
            <a:pPr eaLnBrk="1" hangingPunct="1">
              <a:lnSpc>
                <a:spcPct val="67000"/>
              </a:lnSpc>
            </a:pPr>
            <a:r>
              <a:rPr lang="en-US" altLang="en-US" sz="2000" dirty="0">
                <a:solidFill>
                  <a:srgbClr val="C80024"/>
                </a:solidFill>
                <a:latin typeface="AdelleSans-Bold" panose="02000503000000020004" pitchFamily="50" charset="0"/>
                <a:ea typeface="AdelleSans-Bold" panose="02000503000000020004" pitchFamily="50" charset="0"/>
                <a:cs typeface="AdelleSans-Bold" panose="02000503000000020004" pitchFamily="50" charset="0"/>
                <a:sym typeface="AdelleSans-Bold" panose="02000503000000020004" pitchFamily="50" charset="0"/>
              </a:rPr>
              <a:t>Experience.</a:t>
            </a:r>
          </a:p>
          <a:p>
            <a:pPr eaLnBrk="1" hangingPunct="1">
              <a:lnSpc>
                <a:spcPct val="67000"/>
              </a:lnSpc>
            </a:pPr>
            <a:r>
              <a:rPr lang="en-US" altLang="en-US" sz="2000" dirty="0">
                <a:solidFill>
                  <a:srgbClr val="C80024"/>
                </a:solidFill>
                <a:latin typeface="AdelleSans-Bold" panose="02000503000000020004" pitchFamily="50" charset="0"/>
                <a:ea typeface="AdelleSans-Bold" panose="02000503000000020004" pitchFamily="50" charset="0"/>
                <a:cs typeface="AdelleSans-Bold" panose="02000503000000020004" pitchFamily="50" charset="0"/>
                <a:sym typeface="AdelleSans-Bold" panose="02000503000000020004" pitchFamily="50" charset="0"/>
              </a:rPr>
              <a:t>Service.</a:t>
            </a:r>
          </a:p>
          <a:p>
            <a:pPr eaLnBrk="1" hangingPunct="1">
              <a:lnSpc>
                <a:spcPct val="67000"/>
              </a:lnSpc>
            </a:pPr>
            <a:r>
              <a:rPr lang="en-US" altLang="en-US" sz="2000" dirty="0">
                <a:solidFill>
                  <a:srgbClr val="C80024"/>
                </a:solidFill>
                <a:latin typeface="AdelleSans-Bold" panose="02000503000000020004" pitchFamily="50" charset="0"/>
                <a:ea typeface="AdelleSans-Bold" panose="02000503000000020004" pitchFamily="50" charset="0"/>
                <a:cs typeface="AdelleSans-Bold" panose="02000503000000020004" pitchFamily="50" charset="0"/>
                <a:sym typeface="AdelleSans-Bold" panose="02000503000000020004" pitchFamily="50" charset="0"/>
              </a:rPr>
              <a:t>Care.</a:t>
            </a:r>
          </a:p>
        </p:txBody>
      </p:sp>
    </p:spTree>
    <p:extLst>
      <p:ext uri="{BB962C8B-B14F-4D97-AF65-F5344CB8AC3E}">
        <p14:creationId xmlns:p14="http://schemas.microsoft.com/office/powerpoint/2010/main" val="545759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0188" indent="-230188">
              <a:defRPr/>
            </a:lvl1pPr>
            <a:lvl2pPr marL="571500" indent="-228600">
              <a:buSzPct val="65000"/>
              <a:defRPr/>
            </a:lvl2pPr>
            <a:lvl4pPr marL="1257300" indent="-227013">
              <a:buFont typeface="Calibri" panose="020F0502020204030204" pitchFamily="34" charset="0"/>
              <a:buChar char="─"/>
              <a:defRPr/>
            </a:lvl4pPr>
            <a:lvl5pPr marL="1601788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122F-84D8-4340-81DB-7117D10EBB15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0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3EC2-2F8C-47F9-B117-88C31DF8ACFC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4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891696"/>
            <a:ext cx="10515600" cy="239468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390976"/>
            <a:ext cx="10515600" cy="8001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3EC2-2F8C-47F9-B117-88C31DF8ACFC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-6350" y="0"/>
            <a:ext cx="12198350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" y="2758923"/>
            <a:ext cx="12192001" cy="0"/>
            <a:chOff x="-1" y="2770787"/>
            <a:chExt cx="12192001" cy="0"/>
          </a:xfrm>
        </p:grpSpPr>
        <p:sp>
          <p:nvSpPr>
            <p:cNvPr id="12" name="Line 1"/>
            <p:cNvSpPr>
              <a:spLocks noChangeShapeType="1"/>
            </p:cNvSpPr>
            <p:nvPr/>
          </p:nvSpPr>
          <p:spPr bwMode="auto">
            <a:xfrm>
              <a:off x="-1" y="2770787"/>
              <a:ext cx="10087897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13" name="Line 1"/>
            <p:cNvSpPr>
              <a:spLocks noChangeShapeType="1"/>
            </p:cNvSpPr>
            <p:nvPr/>
          </p:nvSpPr>
          <p:spPr bwMode="auto">
            <a:xfrm>
              <a:off x="8168640" y="2770787"/>
              <a:ext cx="402336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</p:spTree>
    <p:extLst>
      <p:ext uri="{BB962C8B-B14F-4D97-AF65-F5344CB8AC3E}">
        <p14:creationId xmlns:p14="http://schemas.microsoft.com/office/powerpoint/2010/main" val="63758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D233-87AE-4B9A-9A14-E231FEFBF974}" type="datetime1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4264-5945-432E-87C7-89AF3A3C32C8}" type="datetime1">
              <a:rPr lang="en-US" smtClean="0"/>
              <a:t>8/26/2016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6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6EF8-DE98-4AC6-9477-01FE0836F982}" type="datetime1">
              <a:rPr lang="en-US" smtClean="0"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8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7650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DB60C-1295-4F70-9D87-08A8F0930A01}" type="datetime1">
              <a:rPr lang="en-US" smtClean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5DFA5CF-52B4-4D94-A60F-5587AC0C69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140" y="611449"/>
            <a:ext cx="1726873" cy="2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6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50" r:id="rId4"/>
    <p:sldLayoutId id="2147483651" r:id="rId5"/>
    <p:sldLayoutId id="2147483661" r:id="rId6"/>
    <p:sldLayoutId id="2147483652" r:id="rId7"/>
    <p:sldLayoutId id="2147483653" r:id="rId8"/>
    <p:sldLayoutId id="2147483654" r:id="rId9"/>
    <p:sldLayoutId id="2147483655" r:id="rId10"/>
    <p:sldLayoutId id="2147483660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75000"/>
        <a:buFont typeface="Wingdings 3" panose="05040102010807070707" pitchFamily="18" charset="2"/>
        <a:buChar char="}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Wingdings 3" panose="05040102010807070707" pitchFamily="18" charset="2"/>
        <a:buChar char="}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685800" rtl="0" eaLnBrk="1" latinLnBrk="0" hangingPunct="1">
        <a:lnSpc>
          <a:spcPct val="90000"/>
        </a:lnSpc>
        <a:spcBef>
          <a:spcPts val="500"/>
        </a:spcBef>
        <a:buClrTx/>
        <a:buSzPct val="75000"/>
        <a:buFont typeface="Calibri" panose="020F0502020204030204" pitchFamily="34" charset="0"/>
        <a:buChar char="─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lnSpc>
          <a:spcPct val="90000"/>
        </a:lnSpc>
        <a:spcBef>
          <a:spcPts val="500"/>
        </a:spcBef>
        <a:buClrTx/>
        <a:buSzPct val="75000"/>
        <a:buFont typeface="Calibri" panose="020F0502020204030204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762000" rtl="0" eaLnBrk="1" latinLnBrk="0" hangingPunct="1">
        <a:lnSpc>
          <a:spcPct val="90000"/>
        </a:lnSpc>
        <a:spcBef>
          <a:spcPts val="500"/>
        </a:spcBef>
        <a:buClrTx/>
        <a:buSzPct val="75000"/>
        <a:buFont typeface="Calibri" panose="020F0502020204030204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ttusystem.myahpcare.com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ttusystem.myahpcare.com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ttusystem.myahpcare.com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ttusystem.myahpcare.com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58096" y="3170860"/>
            <a:ext cx="9144000" cy="3057412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4400" dirty="0" smtClean="0">
                <a:solidFill>
                  <a:srgbClr val="0D6CB8"/>
                </a:solidFill>
                <a:latin typeface="Arial" charset="0"/>
              </a:rPr>
              <a:t>Texas Tech University System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by: 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HealthPlans</a:t>
            </a:r>
            <a:endParaRPr lang="en-US" sz="2200" dirty="0">
              <a:solidFill>
                <a:srgbClr val="565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solidFill>
                <a:srgbClr val="0D6CB8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8096" y="1886464"/>
            <a:ext cx="9399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D00A32"/>
                </a:solidFill>
                <a:latin typeface="Adelle"/>
                <a:ea typeface="+mj-ea"/>
                <a:cs typeface="+mj-cs"/>
              </a:rPr>
              <a:t>Student Health Insurance </a:t>
            </a:r>
            <a:r>
              <a:rPr lang="en-US" sz="4000" dirty="0" smtClean="0">
                <a:solidFill>
                  <a:srgbClr val="D00A32"/>
                </a:solidFill>
                <a:latin typeface="Adelle"/>
                <a:ea typeface="+mj-ea"/>
                <a:cs typeface="+mj-cs"/>
              </a:rPr>
              <a:t>2016–2017</a:t>
            </a:r>
            <a:r>
              <a:rPr lang="en-US" sz="3600" dirty="0">
                <a:solidFill>
                  <a:srgbClr val="D00A32"/>
                </a:solidFill>
                <a:latin typeface="Adelle"/>
                <a:ea typeface="+mj-ea"/>
                <a:cs typeface="+mj-cs"/>
              </a:rPr>
              <a:t/>
            </a:r>
            <a:br>
              <a:rPr lang="en-US" sz="3600" dirty="0">
                <a:solidFill>
                  <a:srgbClr val="D00A32"/>
                </a:solidFill>
                <a:latin typeface="Adelle"/>
                <a:ea typeface="+mj-ea"/>
                <a:cs typeface="+mj-cs"/>
              </a:rPr>
            </a:b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Underwritten by </a:t>
            </a: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Blue Cross and Blue Shield of Texas (BCBSTX)</a:t>
            </a:r>
            <a:endParaRPr lang="en-US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8902" y="6166729"/>
            <a:ext cx="1197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AcademicBlue</a:t>
            </a:r>
            <a:r>
              <a:rPr lang="en-US" sz="1050" baseline="30000" dirty="0"/>
              <a:t>SM</a:t>
            </a:r>
            <a:r>
              <a:rPr lang="en-US" sz="1050" dirty="0"/>
              <a:t> is offered by Blue Cross and Blue Shield of Texas, a Division of Health Care Service </a:t>
            </a:r>
            <a:r>
              <a:rPr lang="en-US" sz="1050" dirty="0" smtClean="0"/>
              <a:t>Corporation, a </a:t>
            </a:r>
            <a:r>
              <a:rPr lang="en-US" sz="1050" dirty="0"/>
              <a:t>Mutual Legal Reserve Company, an Independent Licensee of the Blue Cross and Blue Shield Association</a:t>
            </a:r>
            <a:r>
              <a:rPr lang="en-US" sz="1050" dirty="0" smtClean="0"/>
              <a:t>.</a:t>
            </a:r>
          </a:p>
          <a:p>
            <a:endParaRPr lang="en-US" sz="400" dirty="0"/>
          </a:p>
          <a:p>
            <a:r>
              <a:rPr lang="en-US" sz="1050" dirty="0"/>
              <a:t>Academic HealthPlans, Inc. (AHP) is a separate company that provides program management and administrative services </a:t>
            </a:r>
            <a:r>
              <a:rPr lang="en-US" sz="1050" dirty="0" smtClean="0"/>
              <a:t>for the </a:t>
            </a:r>
            <a:r>
              <a:rPr lang="en-US" sz="1050" dirty="0"/>
              <a:t>student health insurance plans of Blue Cross and Blue Shield of Texas.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3863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08308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Wise choices = lower costs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8714"/>
            <a:ext cx="10515600" cy="4628249"/>
          </a:xfrm>
        </p:spPr>
        <p:txBody>
          <a:bodyPr>
            <a:normAutofit/>
          </a:bodyPr>
          <a:lstStyle/>
          <a:p>
            <a:r>
              <a:rPr lang="en-US" dirty="0"/>
              <a:t>For International students, the U.S. healthcare system may be different from your home country.</a:t>
            </a:r>
          </a:p>
          <a:p>
            <a:r>
              <a:rPr lang="en-US" dirty="0" smtClean="0"/>
              <a:t>Chose your primary care doctor soon before a sudden illness or an </a:t>
            </a:r>
            <a:r>
              <a:rPr lang="en-US" dirty="0"/>
              <a:t>emergency </a:t>
            </a:r>
            <a:r>
              <a:rPr lang="en-US" dirty="0" smtClean="0"/>
              <a:t>situation occurs.</a:t>
            </a:r>
            <a:endParaRPr lang="en-US" dirty="0"/>
          </a:p>
          <a:p>
            <a:r>
              <a:rPr lang="en-US" dirty="0"/>
              <a:t>The cost of treatment in a doctor office or urgent care clinic is much less than a visit to the hospital emergency room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you are unsure, call the 24-hour Nurse line for advice.</a:t>
            </a:r>
            <a:endParaRPr lang="en-US" dirty="0"/>
          </a:p>
          <a:p>
            <a:r>
              <a:rPr lang="en-US" dirty="0">
                <a:solidFill>
                  <a:srgbClr val="D00A32"/>
                </a:solidFill>
              </a:rPr>
              <a:t>Making wise health care choices is key to saving yourself from unnecessary, high medical expenses. </a:t>
            </a:r>
            <a:endParaRPr lang="en-US" dirty="0" smtClean="0">
              <a:solidFill>
                <a:srgbClr val="D00A3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122F-84D8-4340-81DB-7117D10EBB15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8923638" cy="132556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Blue Cross and Blue Shield of Texas Preferred Provider Organization </a:t>
            </a:r>
            <a:r>
              <a:rPr lang="en-US" sz="4000" dirty="0"/>
              <a:t>(PPO)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17973" cy="4351338"/>
          </a:xfrm>
        </p:spPr>
        <p:txBody>
          <a:bodyPr/>
          <a:lstStyle/>
          <a:p>
            <a:r>
              <a:rPr lang="en-US" sz="2400" dirty="0"/>
              <a:t>Certain doctors, hospitals, and other </a:t>
            </a:r>
            <a:r>
              <a:rPr lang="en-US" sz="2400" dirty="0" smtClean="0"/>
              <a:t>treatment providers </a:t>
            </a:r>
            <a:r>
              <a:rPr lang="en-US" sz="2400" dirty="0"/>
              <a:t>contract with </a:t>
            </a:r>
            <a:r>
              <a:rPr lang="en-US" sz="2400" dirty="0" smtClean="0"/>
              <a:t>BCBSTX’s </a:t>
            </a:r>
            <a:r>
              <a:rPr lang="en-US" sz="2400" dirty="0"/>
              <a:t>PPO network, agreeing to provide services at a lower cost</a:t>
            </a:r>
          </a:p>
          <a:p>
            <a:r>
              <a:rPr lang="en-US" sz="2400" dirty="0"/>
              <a:t>Doctors are screened for quality</a:t>
            </a:r>
          </a:p>
          <a:p>
            <a:r>
              <a:rPr lang="en-US" sz="2400" dirty="0"/>
              <a:t>There is less </a:t>
            </a:r>
            <a:r>
              <a:rPr lang="en-US" sz="2400" dirty="0" smtClean="0"/>
              <a:t>out-of-pocket for you </a:t>
            </a:r>
            <a:r>
              <a:rPr lang="en-US" sz="2400" dirty="0"/>
              <a:t>when you receive care from a contracted </a:t>
            </a:r>
            <a:r>
              <a:rPr lang="en-US" sz="2400" dirty="0" smtClean="0"/>
              <a:t>BCBSTX </a:t>
            </a:r>
            <a:r>
              <a:rPr lang="en-US" sz="2400" dirty="0"/>
              <a:t>PPO healthcare provider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122F-84D8-4340-81DB-7117D10EBB15}" type="datetime1">
              <a:rPr lang="en-US" smtClean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52664" y="5158661"/>
            <a:ext cx="4126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err="1" smtClean="0"/>
              <a:t>BlueChoice</a:t>
            </a:r>
            <a:r>
              <a:rPr lang="en-US" sz="1400" u="sng" dirty="0" smtClean="0"/>
              <a:t>® PPO </a:t>
            </a:r>
            <a:r>
              <a:rPr lang="en-US" sz="1400" u="sng" dirty="0"/>
              <a:t>Network</a:t>
            </a:r>
          </a:p>
          <a:p>
            <a:pPr algn="ctr"/>
            <a:r>
              <a:rPr lang="en-US" sz="1400" dirty="0"/>
              <a:t>Find a Doctor or Hospital </a:t>
            </a:r>
            <a:r>
              <a:rPr lang="en-US" sz="1400" dirty="0" smtClean="0"/>
              <a:t>at </a:t>
            </a:r>
            <a:r>
              <a:rPr lang="en-US" sz="1400" dirty="0" smtClean="0">
                <a:solidFill>
                  <a:srgbClr val="0070C0"/>
                </a:solidFill>
                <a:hlinkClick r:id="rId2"/>
              </a:rPr>
              <a:t>ttusystem.myahpcare.com</a:t>
            </a:r>
            <a:r>
              <a:rPr lang="en-US" sz="1400" dirty="0" smtClean="0">
                <a:hlinkClick r:id="rId2"/>
              </a:rPr>
              <a:t>,</a:t>
            </a:r>
            <a:endParaRPr lang="en-US" sz="1400" dirty="0"/>
          </a:p>
          <a:p>
            <a:pPr algn="ctr"/>
            <a:r>
              <a:rPr lang="en-US" sz="1400" dirty="0"/>
              <a:t>t</a:t>
            </a:r>
            <a:r>
              <a:rPr lang="en-US" sz="1400" dirty="0" smtClean="0"/>
              <a:t>hen click </a:t>
            </a:r>
            <a:r>
              <a:rPr lang="en-US" sz="1400" dirty="0"/>
              <a:t>on “Benefits” </a:t>
            </a:r>
            <a:r>
              <a:rPr lang="en-US" sz="1400" dirty="0" smtClean="0"/>
              <a:t>tab.</a:t>
            </a:r>
            <a:endParaRPr lang="en-US" sz="1400" dirty="0"/>
          </a:p>
        </p:txBody>
      </p:sp>
      <p:pic>
        <p:nvPicPr>
          <p:cNvPr id="8" name="Picture 10" descr="j04009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043" y="1735931"/>
            <a:ext cx="4475757" cy="32983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3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8676503" cy="1325563"/>
          </a:xfrm>
        </p:spPr>
        <p:txBody>
          <a:bodyPr/>
          <a:lstStyle/>
          <a:p>
            <a:r>
              <a:rPr lang="en-US" sz="4000" dirty="0"/>
              <a:t>Types of Treatment Facilities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ct val="50000"/>
              </a:spcAft>
            </a:pPr>
            <a:r>
              <a:rPr lang="en-US" altLang="en-US" sz="2400" dirty="0" smtClean="0"/>
              <a:t>Doctor’s office or Clinic</a:t>
            </a:r>
            <a:endParaRPr lang="en-US" altLang="en-US" sz="2400" dirty="0"/>
          </a:p>
          <a:p>
            <a:pPr>
              <a:spcBef>
                <a:spcPct val="20000"/>
              </a:spcBef>
              <a:spcAft>
                <a:spcPct val="50000"/>
              </a:spcAft>
            </a:pPr>
            <a:r>
              <a:rPr lang="en-US" altLang="en-US" sz="2400" dirty="0"/>
              <a:t>Minor Emergency </a:t>
            </a:r>
            <a:r>
              <a:rPr lang="en-US" altLang="en-US" sz="2400" dirty="0" smtClean="0"/>
              <a:t>or Urgent Care</a:t>
            </a:r>
            <a:endParaRPr lang="en-US" altLang="en-US" sz="2400" dirty="0"/>
          </a:p>
          <a:p>
            <a:pPr>
              <a:spcBef>
                <a:spcPct val="20000"/>
              </a:spcBef>
              <a:spcAft>
                <a:spcPct val="50000"/>
              </a:spcAft>
            </a:pPr>
            <a:r>
              <a:rPr lang="en-US" altLang="en-US" sz="2400" dirty="0" smtClean="0"/>
              <a:t>Emergency Room</a:t>
            </a:r>
            <a:endParaRPr lang="en-US" altLang="en-US" sz="2400" dirty="0"/>
          </a:p>
          <a:p>
            <a:pPr>
              <a:spcBef>
                <a:spcPct val="20000"/>
              </a:spcBef>
              <a:spcAft>
                <a:spcPct val="50000"/>
              </a:spcAft>
            </a:pPr>
            <a:r>
              <a:rPr lang="en-US" altLang="en-US" sz="2400" dirty="0" smtClean="0"/>
              <a:t>Hospital Inpatient</a:t>
            </a:r>
            <a:endParaRPr lang="en-US" alt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122F-84D8-4340-81DB-7117D10EBB15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14" y="1646238"/>
            <a:ext cx="4067511" cy="4009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75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867650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General Doctor or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01697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For most routine </a:t>
            </a:r>
            <a:r>
              <a:rPr lang="en-US" sz="2600" dirty="0" smtClean="0"/>
              <a:t>visits related to health </a:t>
            </a:r>
            <a:r>
              <a:rPr lang="en-US" sz="2600" dirty="0"/>
              <a:t>issues, </a:t>
            </a:r>
            <a:r>
              <a:rPr lang="en-US" sz="2600" dirty="0" smtClean="0"/>
              <a:t>preventive </a:t>
            </a:r>
            <a:r>
              <a:rPr lang="en-US" sz="2600" dirty="0"/>
              <a:t>and ongoing </a:t>
            </a:r>
            <a:r>
              <a:rPr lang="en-US" sz="2600" dirty="0" smtClean="0"/>
              <a:t>care.</a:t>
            </a:r>
          </a:p>
          <a:p>
            <a:r>
              <a:rPr lang="en-US" sz="2600" dirty="0" smtClean="0"/>
              <a:t>In network:  </a:t>
            </a:r>
            <a:r>
              <a:rPr lang="en-US" sz="2600" dirty="0" smtClean="0">
                <a:solidFill>
                  <a:srgbClr val="C00000"/>
                </a:solidFill>
              </a:rPr>
              <a:t>100% </a:t>
            </a:r>
            <a:r>
              <a:rPr lang="en-US" sz="2600" dirty="0"/>
              <a:t>of covered expenses </a:t>
            </a:r>
            <a:r>
              <a:rPr lang="en-US" sz="2600" dirty="0" smtClean="0"/>
              <a:t>after a </a:t>
            </a:r>
            <a:r>
              <a:rPr lang="en-US" sz="2600" dirty="0" smtClean="0">
                <a:solidFill>
                  <a:srgbClr val="C00000"/>
                </a:solidFill>
              </a:rPr>
              <a:t>$30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/>
              <a:t>primary care physician copayment per visit and</a:t>
            </a:r>
            <a:r>
              <a:rPr lang="en-US" sz="2600" dirty="0" smtClean="0"/>
              <a:t> </a:t>
            </a:r>
            <a:r>
              <a:rPr lang="en-US" sz="2600" dirty="0">
                <a:solidFill>
                  <a:srgbClr val="C00000"/>
                </a:solidFill>
              </a:rPr>
              <a:t>$50 </a:t>
            </a:r>
            <a:r>
              <a:rPr lang="en-US" sz="2600" dirty="0" smtClean="0"/>
              <a:t>specialist copayment per visit</a:t>
            </a:r>
            <a:endParaRPr lang="en-US" sz="2600" i="1" dirty="0" smtClean="0"/>
          </a:p>
          <a:p>
            <a:r>
              <a:rPr lang="en-US" sz="2600" dirty="0" smtClean="0"/>
              <a:t>Out-of</a:t>
            </a:r>
            <a:r>
              <a:rPr lang="en-US" sz="2600" dirty="0"/>
              <a:t>-</a:t>
            </a:r>
            <a:r>
              <a:rPr lang="en-US" sz="2600" dirty="0" smtClean="0"/>
              <a:t>network:  </a:t>
            </a:r>
            <a:r>
              <a:rPr lang="en-US" sz="2600" dirty="0">
                <a:solidFill>
                  <a:srgbClr val="C00000"/>
                </a:solidFill>
              </a:rPr>
              <a:t>6</a:t>
            </a:r>
            <a:r>
              <a:rPr lang="en-US" sz="2600" dirty="0" smtClean="0">
                <a:solidFill>
                  <a:srgbClr val="C00000"/>
                </a:solidFill>
              </a:rPr>
              <a:t>0</a:t>
            </a:r>
            <a:r>
              <a:rPr lang="en-US" sz="2600" dirty="0">
                <a:solidFill>
                  <a:srgbClr val="C00000"/>
                </a:solidFill>
              </a:rPr>
              <a:t>% </a:t>
            </a:r>
            <a:r>
              <a:rPr lang="en-US" sz="2600" dirty="0"/>
              <a:t>of covered expenses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i="1" dirty="0" smtClean="0"/>
              <a:t>Examples</a:t>
            </a:r>
            <a:r>
              <a:rPr lang="en-US" dirty="0" smtClean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Primary care physician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Family practice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OB/GYN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122F-84D8-4340-81DB-7117D10EBB15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96" y="1825625"/>
            <a:ext cx="5152176" cy="3509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85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898481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Minor Emergency or </a:t>
            </a:r>
            <a:r>
              <a:rPr lang="en-US" sz="3800" dirty="0" smtClean="0"/>
              <a:t>Urgent </a:t>
            </a:r>
            <a:r>
              <a:rPr lang="en-US" sz="3800" dirty="0"/>
              <a:t>Care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5931"/>
            <a:ext cx="5182354" cy="4351338"/>
          </a:xfrm>
        </p:spPr>
        <p:txBody>
          <a:bodyPr/>
          <a:lstStyle/>
          <a:p>
            <a:r>
              <a:rPr lang="en-US" sz="2400" dirty="0"/>
              <a:t>If you have a non life-threatening health problem that cannot wait, and your physician is unavailable (such as in the evening), these clinics can handle most minor medical situations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In-network: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D00A32"/>
                </a:solidFill>
              </a:rPr>
              <a:t>100% </a:t>
            </a:r>
            <a:r>
              <a:rPr lang="en-US" sz="2400" dirty="0" smtClean="0"/>
              <a:t>of covered expenses after a </a:t>
            </a:r>
            <a:r>
              <a:rPr lang="en-US" sz="2400" dirty="0">
                <a:solidFill>
                  <a:srgbClr val="D00A32"/>
                </a:solidFill>
              </a:rPr>
              <a:t>$50 </a:t>
            </a:r>
            <a:r>
              <a:rPr lang="en-US" sz="2400" dirty="0" smtClean="0"/>
              <a:t>copayment </a:t>
            </a:r>
            <a:r>
              <a:rPr lang="en-US" sz="2400" i="1" dirty="0" smtClean="0"/>
              <a:t>(Deductible waived)</a:t>
            </a:r>
          </a:p>
          <a:p>
            <a:r>
              <a:rPr lang="en-US" sz="2400" dirty="0" smtClean="0"/>
              <a:t>Out-of-network</a:t>
            </a:r>
            <a:r>
              <a:rPr lang="en-US" sz="2400" dirty="0"/>
              <a:t>: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D00A32"/>
                </a:solidFill>
              </a:rPr>
              <a:t>60</a:t>
            </a:r>
            <a:r>
              <a:rPr lang="en-US" sz="2400" dirty="0">
                <a:solidFill>
                  <a:srgbClr val="D00A32"/>
                </a:solidFill>
              </a:rPr>
              <a:t>% </a:t>
            </a:r>
            <a:r>
              <a:rPr lang="en-US" sz="2400" dirty="0"/>
              <a:t>of covered </a:t>
            </a:r>
            <a:r>
              <a:rPr lang="en-US" sz="2400" dirty="0" smtClean="0"/>
              <a:t>expenses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122F-84D8-4340-81DB-7117D10EBB15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MPj040970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81" y="1825625"/>
            <a:ext cx="4804719" cy="3448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6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4818"/>
            <a:ext cx="8676503" cy="1325563"/>
          </a:xfrm>
        </p:spPr>
        <p:txBody>
          <a:bodyPr/>
          <a:lstStyle/>
          <a:p>
            <a:r>
              <a:rPr lang="en-US" sz="4000" dirty="0"/>
              <a:t>Hospital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08157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Typical </a:t>
            </a:r>
            <a:r>
              <a:rPr lang="en-US" sz="2400" dirty="0"/>
              <a:t>Inpatient </a:t>
            </a:r>
            <a:r>
              <a:rPr lang="en-US" sz="2400" dirty="0" smtClean="0"/>
              <a:t>or outpatient </a:t>
            </a:r>
            <a:r>
              <a:rPr lang="en-US" sz="2400" dirty="0"/>
              <a:t>hospital care </a:t>
            </a:r>
            <a:r>
              <a:rPr lang="en-US" sz="2400" dirty="0" smtClean="0"/>
              <a:t>as ordered by </a:t>
            </a:r>
            <a:r>
              <a:rPr lang="en-US" sz="2400" dirty="0"/>
              <a:t>your doctor. </a:t>
            </a:r>
          </a:p>
          <a:p>
            <a:r>
              <a:rPr lang="en-US" sz="2400" dirty="0"/>
              <a:t>Hospitals are not for routine office visits or after hours care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In-network: </a:t>
            </a:r>
            <a:r>
              <a:rPr lang="en-US" sz="2400" dirty="0" smtClean="0">
                <a:solidFill>
                  <a:srgbClr val="D00A32"/>
                </a:solidFill>
              </a:rPr>
              <a:t>80% </a:t>
            </a:r>
            <a:r>
              <a:rPr lang="en-US" sz="2400" dirty="0" smtClean="0"/>
              <a:t>of covered expenses</a:t>
            </a:r>
          </a:p>
          <a:p>
            <a:r>
              <a:rPr lang="en-US" sz="2400" dirty="0" smtClean="0"/>
              <a:t>Out-of-network: </a:t>
            </a:r>
            <a:r>
              <a:rPr lang="en-US" sz="2400" dirty="0" smtClean="0">
                <a:solidFill>
                  <a:schemeClr val="accent1"/>
                </a:solidFill>
              </a:rPr>
              <a:t>60% </a:t>
            </a:r>
            <a:r>
              <a:rPr lang="en-US" sz="2400" dirty="0" smtClean="0"/>
              <a:t>of covered expenses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122F-84D8-4340-81DB-7117D10EBB15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97" y="1825625"/>
            <a:ext cx="5389605" cy="3594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2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8676503" cy="1325563"/>
          </a:xfrm>
        </p:spPr>
        <p:txBody>
          <a:bodyPr/>
          <a:lstStyle/>
          <a:p>
            <a:r>
              <a:rPr lang="en-US" sz="4000" dirty="0"/>
              <a:t>Emergency Room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80005" cy="4351338"/>
          </a:xfrm>
        </p:spPr>
        <p:txBody>
          <a:bodyPr/>
          <a:lstStyle/>
          <a:p>
            <a:r>
              <a:rPr lang="en-US" sz="2400" dirty="0"/>
              <a:t>In this type of situation, it is assumed that critical emergency care is needed at a hospital. </a:t>
            </a:r>
            <a:r>
              <a:rPr lang="en-US" sz="2400" dirty="0" smtClean="0"/>
              <a:t>You </a:t>
            </a:r>
            <a:r>
              <a:rPr lang="en-US" sz="2400" dirty="0"/>
              <a:t>may need to call 911. </a:t>
            </a:r>
            <a:r>
              <a:rPr lang="en-US" sz="2400" dirty="0" smtClean="0"/>
              <a:t>This </a:t>
            </a:r>
            <a:r>
              <a:rPr lang="en-US" sz="2400" dirty="0"/>
              <a:t>should only be used </a:t>
            </a:r>
            <a:r>
              <a:rPr lang="en-US" sz="2400" dirty="0" smtClean="0"/>
              <a:t>in life threatening </a:t>
            </a:r>
            <a:r>
              <a:rPr lang="en-US" sz="2400" dirty="0"/>
              <a:t>situations. 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D00A32"/>
                </a:solidFill>
              </a:rPr>
              <a:t>80% </a:t>
            </a:r>
            <a:r>
              <a:rPr lang="en-US" sz="2400" dirty="0" smtClean="0"/>
              <a:t>of covered expenses after </a:t>
            </a:r>
            <a:r>
              <a:rPr lang="en-US" sz="2400" dirty="0" smtClean="0">
                <a:solidFill>
                  <a:srgbClr val="D00A32"/>
                </a:solidFill>
              </a:rPr>
              <a:t>$200 </a:t>
            </a:r>
            <a:r>
              <a:rPr lang="en-US" sz="2400" dirty="0" smtClean="0"/>
              <a:t>copayment per visit </a:t>
            </a:r>
            <a:r>
              <a:rPr lang="en-US" sz="2400" i="1" dirty="0"/>
              <a:t>(deductible </a:t>
            </a:r>
            <a:r>
              <a:rPr lang="en-US" sz="2400" i="1" dirty="0" smtClean="0"/>
              <a:t>waived, copayment waived if admitted)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122F-84D8-4340-81DB-7117D10EBB15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27" y="1735009"/>
            <a:ext cx="5208373" cy="3486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9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7074"/>
            <a:ext cx="867650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Prescriptions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08631"/>
            <a:ext cx="6676177" cy="4557169"/>
          </a:xfrm>
        </p:spPr>
        <p:txBody>
          <a:bodyPr>
            <a:normAutofit fontScale="62500" lnSpcReduction="20000"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600" dirty="0" smtClean="0">
                <a:sym typeface="Lato Regular" charset="0"/>
              </a:rPr>
              <a:t>Prescriptions </a:t>
            </a:r>
            <a:r>
              <a:rPr lang="en-US" sz="2600" dirty="0">
                <a:sym typeface="Lato Regular" charset="0"/>
              </a:rPr>
              <a:t>are classified as </a:t>
            </a:r>
            <a:r>
              <a:rPr lang="en-US" sz="2600" b="1" i="1" dirty="0" smtClean="0">
                <a:sym typeface="Lato Regular" charset="0"/>
              </a:rPr>
              <a:t>Generic, Preferred Brand-name or Non-Preferred Brand-name</a:t>
            </a:r>
            <a:r>
              <a:rPr lang="en-US" sz="2600" dirty="0">
                <a:sym typeface="Lato Regular" charset="0"/>
              </a:rPr>
              <a:t>.  Prescriptions are limited to a 30 day retail supply.  See brochure for full details</a:t>
            </a:r>
            <a:r>
              <a:rPr lang="en-US" sz="2600" dirty="0" smtClean="0">
                <a:sym typeface="Lato Regular" charset="0"/>
              </a:rPr>
              <a:t>.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2600" dirty="0" smtClean="0">
              <a:sym typeface="Lato Regular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600" b="1" dirty="0" smtClean="0">
                <a:sym typeface="Lato Regular" charset="0"/>
              </a:rPr>
              <a:t>Prescriptions filled at the TTU Student Health Service Only: </a:t>
            </a:r>
            <a:r>
              <a:rPr lang="en-US" sz="3100" dirty="0">
                <a:solidFill>
                  <a:srgbClr val="D00A32"/>
                </a:solidFill>
                <a:sym typeface="Lato Regular" charset="0"/>
              </a:rPr>
              <a:t>100%</a:t>
            </a:r>
            <a:r>
              <a:rPr lang="en-US" sz="2600" dirty="0">
                <a:sym typeface="Lato Regular" charset="0"/>
              </a:rPr>
              <a:t> after 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600" dirty="0" smtClean="0">
                <a:sym typeface="Lato Regular" charset="0"/>
              </a:rPr>
              <a:t>$15 </a:t>
            </a:r>
            <a:r>
              <a:rPr lang="en-US" sz="2600" dirty="0">
                <a:sym typeface="Lato Regular" charset="0"/>
              </a:rPr>
              <a:t>copayment per Generic drug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600" dirty="0" smtClean="0">
                <a:sym typeface="Lato Regular" charset="0"/>
              </a:rPr>
              <a:t>$30 </a:t>
            </a:r>
            <a:r>
              <a:rPr lang="en-US" sz="2600" dirty="0">
                <a:sym typeface="Lato Regular" charset="0"/>
              </a:rPr>
              <a:t>copayment per </a:t>
            </a:r>
            <a:r>
              <a:rPr lang="en-US" sz="2600" dirty="0" smtClean="0">
                <a:sym typeface="Lato Regular" charset="0"/>
              </a:rPr>
              <a:t>Brand-name </a:t>
            </a:r>
            <a:r>
              <a:rPr lang="en-US" sz="2600" dirty="0">
                <a:sym typeface="Lato Regular" charset="0"/>
              </a:rPr>
              <a:t>drug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2600" dirty="0">
              <a:sym typeface="Lato Regular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600" b="1" dirty="0" smtClean="0">
                <a:sym typeface="Lato Regular" charset="0"/>
              </a:rPr>
              <a:t>At </a:t>
            </a:r>
            <a:r>
              <a:rPr lang="en-US" sz="2600" b="1" dirty="0">
                <a:sym typeface="Lato Regular" charset="0"/>
              </a:rPr>
              <a:t>pharmacies contracting with Prime Therapeutics: </a:t>
            </a:r>
            <a:r>
              <a:rPr lang="en-US" sz="3100" dirty="0">
                <a:solidFill>
                  <a:srgbClr val="D00A32"/>
                </a:solidFill>
                <a:sym typeface="Lato Regular" charset="0"/>
              </a:rPr>
              <a:t>100%</a:t>
            </a:r>
            <a:r>
              <a:rPr lang="en-US" sz="2600" dirty="0">
                <a:sym typeface="Lato Regular" charset="0"/>
              </a:rPr>
              <a:t> after 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600" dirty="0" smtClean="0">
                <a:sym typeface="Lato Regular" charset="0"/>
              </a:rPr>
              <a:t>$20 </a:t>
            </a:r>
            <a:r>
              <a:rPr lang="en-US" sz="2600" dirty="0">
                <a:sym typeface="Lato Regular" charset="0"/>
              </a:rPr>
              <a:t>copayment per Generic drug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600" dirty="0" smtClean="0">
                <a:sym typeface="Lato Regular" charset="0"/>
              </a:rPr>
              <a:t>$40 </a:t>
            </a:r>
            <a:r>
              <a:rPr lang="en-US" sz="2600" dirty="0">
                <a:sym typeface="Lato Regular" charset="0"/>
              </a:rPr>
              <a:t>copayment per </a:t>
            </a:r>
            <a:r>
              <a:rPr lang="en-US" sz="2600" dirty="0" smtClean="0">
                <a:sym typeface="Lato Regular" charset="0"/>
              </a:rPr>
              <a:t>Preferred Brand-name drug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600" dirty="0" smtClean="0">
                <a:sym typeface="Lato Regular" charset="0"/>
              </a:rPr>
              <a:t>$60 </a:t>
            </a:r>
            <a:r>
              <a:rPr lang="en-US" sz="2600" dirty="0">
                <a:sym typeface="Lato Regular" charset="0"/>
              </a:rPr>
              <a:t>copayment per </a:t>
            </a:r>
            <a:r>
              <a:rPr lang="en-US" sz="2600" dirty="0" smtClean="0">
                <a:sym typeface="Lato Regular" charset="0"/>
              </a:rPr>
              <a:t>Non-Preferred Brand-name </a:t>
            </a:r>
            <a:r>
              <a:rPr lang="en-US" sz="2600" dirty="0">
                <a:sym typeface="Lato Regular" charset="0"/>
              </a:rPr>
              <a:t>drug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2600" dirty="0">
              <a:sym typeface="Lato Regular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600" b="1" dirty="0">
                <a:sym typeface="Lato Regular" charset="0"/>
              </a:rPr>
              <a:t>All other out-of-network pharmacies: </a:t>
            </a:r>
            <a:r>
              <a:rPr lang="en-US" sz="3100" dirty="0">
                <a:solidFill>
                  <a:srgbClr val="D00A32"/>
                </a:solidFill>
                <a:sym typeface="Lato Regular" charset="0"/>
              </a:rPr>
              <a:t>60%</a:t>
            </a:r>
            <a:r>
              <a:rPr lang="en-US" sz="2600" dirty="0">
                <a:sym typeface="Lato Regular" charset="0"/>
              </a:rPr>
              <a:t> after 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600" dirty="0">
                <a:sym typeface="Lato Regular" charset="0"/>
              </a:rPr>
              <a:t>20 copayment per Generic drug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600" dirty="0">
                <a:sym typeface="Lato Regular" charset="0"/>
              </a:rPr>
              <a:t>$40 copayment per Preferred Brand-name drug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600" dirty="0">
                <a:sym typeface="Lato Regular" charset="0"/>
              </a:rPr>
              <a:t>$60 copayment per Non-Preferred Brand-name drug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2200" dirty="0">
              <a:solidFill>
                <a:prstClr val="black"/>
              </a:solidFill>
              <a:sym typeface="Lato Regular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2200" dirty="0">
              <a:solidFill>
                <a:prstClr val="black"/>
              </a:solidFill>
              <a:sym typeface="Lato Regular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2200" b="1" i="1" dirty="0">
              <a:solidFill>
                <a:prstClr val="black"/>
              </a:solidFill>
              <a:sym typeface="Lato Regular" charset="0"/>
            </a:endParaRPr>
          </a:p>
          <a:p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122F-84D8-4340-81DB-7117D10EBB15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359243"/>
            <a:ext cx="3083011" cy="4366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603250" y="5956213"/>
            <a:ext cx="109855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The relationship between Blue Cross and Blue Shield of Texas (BCBSTX) and contracting pharmacies is that of independent </a:t>
            </a:r>
            <a:r>
              <a:rPr lang="en-US" sz="1050" dirty="0" smtClean="0"/>
              <a:t>contractors, contracted </a:t>
            </a:r>
            <a:r>
              <a:rPr lang="en-US" sz="1050" dirty="0"/>
              <a:t>through a related company, Prime Therapeutics, LLC. Prime Therapeutics also administers </a:t>
            </a:r>
            <a:r>
              <a:rPr lang="en-US" sz="1050" dirty="0" smtClean="0"/>
              <a:t>the pharmacy </a:t>
            </a:r>
            <a:r>
              <a:rPr lang="en-US" sz="1050" dirty="0"/>
              <a:t>benefit program</a:t>
            </a:r>
            <a:r>
              <a:rPr lang="en-US" sz="1050" dirty="0" smtClean="0"/>
              <a:t>. BCBSTX</a:t>
            </a:r>
            <a:r>
              <a:rPr lang="en-US" sz="1050" dirty="0"/>
              <a:t>, as well as several other independent Blue Cross plans, has an ownership interest in Prime Therapeutics.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514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061048" y="2812306"/>
            <a:ext cx="5184477" cy="3091676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867650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How Do I File </a:t>
            </a:r>
            <a:r>
              <a:rPr lang="en-US" sz="4000" dirty="0" smtClean="0"/>
              <a:t>a Claim</a:t>
            </a:r>
            <a:r>
              <a:rPr lang="en-US" sz="4000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51" y="1258373"/>
            <a:ext cx="5447270" cy="1474099"/>
          </a:xfrm>
        </p:spPr>
        <p:txBody>
          <a:bodyPr>
            <a:noAutofit/>
          </a:bodyPr>
          <a:lstStyle/>
          <a:p>
            <a:r>
              <a:rPr lang="en-US" sz="2200" dirty="0" smtClean="0"/>
              <a:t>In network providers will  file claims for you. However, always keep your receipts when </a:t>
            </a:r>
            <a:r>
              <a:rPr lang="en-US" sz="2200" dirty="0"/>
              <a:t>visiting a doctor’s office, hospital or </a:t>
            </a:r>
            <a:r>
              <a:rPr lang="en-US" sz="2200" dirty="0" smtClean="0"/>
              <a:t>pharmacy.</a:t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200" dirty="0" smtClean="0"/>
              <a:t>Claims and inquiries should be sent to:</a:t>
            </a:r>
            <a:endParaRPr lang="en-US" sz="2200" dirty="0"/>
          </a:p>
          <a:p>
            <a:pPr marL="0" indent="0" algn="ctr">
              <a:buNone/>
            </a:pPr>
            <a:r>
              <a:rPr lang="en-US" sz="2200" dirty="0" smtClean="0"/>
              <a:t>Blue Cross and Blue Shield of Texas</a:t>
            </a:r>
            <a:endParaRPr lang="en-US" sz="2200" dirty="0"/>
          </a:p>
          <a:p>
            <a:pPr marL="0" indent="0" algn="ctr">
              <a:buNone/>
            </a:pPr>
            <a:r>
              <a:rPr lang="en-US" sz="2200" dirty="0" smtClean="0"/>
              <a:t>PO </a:t>
            </a:r>
            <a:r>
              <a:rPr lang="en-US" sz="2200" dirty="0"/>
              <a:t>Box </a:t>
            </a:r>
            <a:r>
              <a:rPr lang="en-US" sz="2200" dirty="0" smtClean="0"/>
              <a:t>660044</a:t>
            </a:r>
            <a:endParaRPr lang="en-US" sz="2200" dirty="0"/>
          </a:p>
          <a:p>
            <a:pPr marL="0" indent="0" algn="ctr">
              <a:buNone/>
            </a:pPr>
            <a:r>
              <a:rPr lang="en-US" sz="2200" dirty="0" smtClean="0"/>
              <a:t>Dallas, TX 75266-0044</a:t>
            </a:r>
            <a:endParaRPr lang="en-US" sz="2200" dirty="0"/>
          </a:p>
          <a:p>
            <a:pPr marL="0" indent="0" algn="ctr">
              <a:buNone/>
            </a:pPr>
            <a:r>
              <a:rPr lang="en-US" sz="2200" dirty="0" smtClean="0"/>
              <a:t>(855) 267-0214 – Customer Service </a:t>
            </a:r>
          </a:p>
          <a:p>
            <a:pPr marL="0" indent="0" algn="ctr">
              <a:buNone/>
            </a:pPr>
            <a:r>
              <a:rPr lang="en-US" sz="2200" dirty="0" smtClean="0"/>
              <a:t>(800) 451-0287 – Medical Providers</a:t>
            </a:r>
          </a:p>
          <a:p>
            <a:pPr marL="0" indent="0" algn="ctr">
              <a:buNone/>
            </a:pPr>
            <a:endParaRPr lang="en-US" sz="22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122F-84D8-4340-81DB-7117D10EBB15}" type="datetime1">
              <a:rPr lang="en-US" smtClean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15" descr="CSRep-L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1755"/>
          <a:stretch>
            <a:fillRect/>
          </a:stretch>
        </p:blipFill>
        <p:spPr bwMode="auto">
          <a:xfrm>
            <a:off x="7959228" y="1407631"/>
            <a:ext cx="3293852" cy="4523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031289" y="4733858"/>
            <a:ext cx="3100221" cy="0"/>
          </a:xfrm>
          <a:prstGeom prst="line">
            <a:avLst/>
          </a:prstGeom>
          <a:noFill/>
          <a:ln w="19050" cap="flat" cmpd="sng" algn="ctr">
            <a:solidFill>
              <a:srgbClr val="D2D2D2"/>
            </a:solidFill>
            <a:prstDash val="sysDot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1620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77636"/>
            <a:ext cx="4697627" cy="4999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Contact us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u="sng" dirty="0" smtClean="0"/>
              <a:t>Enrollment Information:</a:t>
            </a:r>
          </a:p>
          <a:p>
            <a:pPr marL="0" indent="0">
              <a:buNone/>
            </a:pPr>
            <a:r>
              <a:rPr lang="en-US" sz="2400" dirty="0" smtClean="0"/>
              <a:t>Academic HealthPlans</a:t>
            </a:r>
            <a:br>
              <a:rPr lang="en-US" sz="2400" dirty="0" smtClean="0"/>
            </a:br>
            <a:r>
              <a:rPr lang="en-US" sz="2400" dirty="0" smtClean="0"/>
              <a:t>(855) 357-0241</a:t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0070C0"/>
                </a:solidFill>
              </a:rPr>
              <a:t>support@ahpcare.com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u="sng" dirty="0" smtClean="0"/>
              <a:t>Claims &amp; Benefit Information</a:t>
            </a:r>
            <a:r>
              <a:rPr lang="en-US" sz="2400" u="sng" dirty="0"/>
              <a:t>:</a:t>
            </a:r>
          </a:p>
          <a:p>
            <a:pPr marL="0" indent="0">
              <a:buNone/>
            </a:pPr>
            <a:r>
              <a:rPr lang="en-US" sz="2400" dirty="0" smtClean="0"/>
              <a:t>Blue Cross and Blue Shield of Texas (855) 267-0214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122F-84D8-4340-81DB-7117D10EBB15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857" y="1694880"/>
            <a:ext cx="4876800" cy="3252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78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Who can enroll?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38201" y="1507524"/>
            <a:ext cx="8923638" cy="4669439"/>
          </a:xfrm>
        </p:spPr>
        <p:txBody>
          <a:bodyPr>
            <a:normAutofit fontScale="77500" lnSpcReduction="20000"/>
          </a:bodyPr>
          <a:lstStyle/>
          <a:p>
            <a:pPr marL="166688" lvl="0" indent="-166688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400" b="1" dirty="0" smtClean="0">
                <a:solidFill>
                  <a:srgbClr val="565A5B"/>
                </a:solidFill>
              </a:rPr>
              <a:t>Texas Tech University</a:t>
            </a:r>
            <a:endParaRPr lang="en-US" sz="2400" b="1" dirty="0">
              <a:solidFill>
                <a:srgbClr val="565A5B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All </a:t>
            </a:r>
            <a:r>
              <a:rPr lang="en-US" sz="2400" dirty="0"/>
              <a:t>registered domestic undergraduate students enrolled </a:t>
            </a:r>
            <a:r>
              <a:rPr lang="en-US" sz="2400" dirty="0" smtClean="0"/>
              <a:t>in six </a:t>
            </a:r>
            <a:r>
              <a:rPr lang="en-US" sz="2400" dirty="0"/>
              <a:t>(6) or more credit hours, (three (3) or more credit </a:t>
            </a:r>
            <a:r>
              <a:rPr lang="en-US" sz="2400" dirty="0" smtClean="0"/>
              <a:t>hours during </a:t>
            </a:r>
            <a:r>
              <a:rPr lang="en-US" sz="2400" dirty="0"/>
              <a:t>the summer) and </a:t>
            </a:r>
            <a:r>
              <a:rPr lang="en-US" sz="2400" dirty="0">
                <a:solidFill>
                  <a:schemeClr val="accent1"/>
                </a:solidFill>
              </a:rPr>
              <a:t>all registered domestic </a:t>
            </a:r>
            <a:r>
              <a:rPr lang="en-US" sz="2400" dirty="0" smtClean="0">
                <a:solidFill>
                  <a:schemeClr val="accent1"/>
                </a:solidFill>
              </a:rPr>
              <a:t>graduate students </a:t>
            </a:r>
            <a:r>
              <a:rPr lang="en-US" sz="2400" dirty="0">
                <a:solidFill>
                  <a:schemeClr val="accent1"/>
                </a:solidFill>
              </a:rPr>
              <a:t>enrolled in one (1) or more credit hours, interns</a:t>
            </a:r>
            <a:r>
              <a:rPr lang="en-US" sz="2400" dirty="0" smtClean="0">
                <a:solidFill>
                  <a:schemeClr val="accent1"/>
                </a:solidFill>
              </a:rPr>
              <a:t>, fellows </a:t>
            </a:r>
            <a:r>
              <a:rPr lang="en-US" sz="2400" dirty="0">
                <a:solidFill>
                  <a:schemeClr val="accent1"/>
                </a:solidFill>
              </a:rPr>
              <a:t>and students working on their dissertation or </a:t>
            </a:r>
            <a:r>
              <a:rPr lang="en-US" sz="2400" dirty="0" smtClean="0">
                <a:solidFill>
                  <a:schemeClr val="accent1"/>
                </a:solidFill>
              </a:rPr>
              <a:t>thesis are </a:t>
            </a:r>
            <a:r>
              <a:rPr lang="en-US" sz="2400" dirty="0">
                <a:solidFill>
                  <a:schemeClr val="accent1"/>
                </a:solidFill>
              </a:rPr>
              <a:t>eligible to enroll in this insurance plan on a </a:t>
            </a:r>
            <a:r>
              <a:rPr lang="en-US" sz="2400" dirty="0" smtClean="0">
                <a:solidFill>
                  <a:schemeClr val="accent1"/>
                </a:solidFill>
              </a:rPr>
              <a:t>voluntary basis</a:t>
            </a:r>
            <a:r>
              <a:rPr lang="en-US" sz="2400" dirty="0">
                <a:solidFill>
                  <a:schemeClr val="accent1"/>
                </a:solidFill>
              </a:rPr>
              <a:t>. 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All </a:t>
            </a:r>
            <a:r>
              <a:rPr lang="en-US" sz="2400" dirty="0"/>
              <a:t>registered international students on </a:t>
            </a:r>
            <a:r>
              <a:rPr lang="en-US" sz="2400" dirty="0" smtClean="0"/>
              <a:t>non-immigrant visas </a:t>
            </a:r>
            <a:r>
              <a:rPr lang="en-US" sz="2400" dirty="0"/>
              <a:t>enrolled in one (1) or more credit hours are </a:t>
            </a:r>
            <a:r>
              <a:rPr lang="en-US" sz="2400" dirty="0" smtClean="0"/>
              <a:t>required to </a:t>
            </a:r>
            <a:r>
              <a:rPr lang="en-US" sz="2400" dirty="0"/>
              <a:t>purchase the Student Health insurance plan, and </a:t>
            </a:r>
            <a:r>
              <a:rPr lang="en-US" sz="2400" dirty="0" smtClean="0"/>
              <a:t>are automatically </a:t>
            </a:r>
            <a:r>
              <a:rPr lang="en-US" sz="2400" dirty="0"/>
              <a:t>enrolled in the plan, unless evidence </a:t>
            </a:r>
            <a:r>
              <a:rPr lang="en-US" sz="2400" dirty="0" smtClean="0"/>
              <a:t>of coverage </a:t>
            </a:r>
            <a:r>
              <a:rPr lang="en-US" sz="2400" dirty="0"/>
              <a:t>is provided that meets the Texas Tech </a:t>
            </a:r>
            <a:r>
              <a:rPr lang="en-US" sz="2400" dirty="0" smtClean="0"/>
              <a:t>University international </a:t>
            </a:r>
            <a:r>
              <a:rPr lang="en-US" sz="2400" dirty="0"/>
              <a:t>student requirements. For </a:t>
            </a:r>
            <a:r>
              <a:rPr lang="en-US" sz="2400" dirty="0" smtClean="0"/>
              <a:t>international students </a:t>
            </a:r>
            <a:r>
              <a:rPr lang="en-US" sz="2400" dirty="0"/>
              <a:t>only, athletes can add sports coverage for </a:t>
            </a:r>
            <a:r>
              <a:rPr lang="en-US" sz="2400" dirty="0" smtClean="0"/>
              <a:t>an additional </a:t>
            </a:r>
            <a:r>
              <a:rPr lang="en-US" sz="2400" dirty="0"/>
              <a:t>premium.</a:t>
            </a:r>
          </a:p>
          <a:p>
            <a:pPr marL="0" indent="0">
              <a:buNone/>
            </a:pPr>
            <a:r>
              <a:rPr lang="en-US" sz="2400" b="1" dirty="0"/>
              <a:t>Texas Tech University Health Sciences Center &amp;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Texas Tech </a:t>
            </a:r>
            <a:r>
              <a:rPr lang="en-US" sz="2400" b="1" dirty="0"/>
              <a:t>University Health Sciences Center El Paso</a:t>
            </a:r>
          </a:p>
          <a:p>
            <a:pPr marL="0" indent="0">
              <a:buNone/>
            </a:pPr>
            <a:r>
              <a:rPr lang="en-US" sz="2400" dirty="0"/>
              <a:t>All Health Sciences Center students (including Amarillo</a:t>
            </a:r>
            <a:r>
              <a:rPr lang="en-US" sz="2400" dirty="0" smtClean="0"/>
              <a:t>, El </a:t>
            </a:r>
            <a:r>
              <a:rPr lang="en-US" sz="2400" dirty="0"/>
              <a:t>Paso, Odessa, Midland, Dallas, Abilene and </a:t>
            </a:r>
            <a:r>
              <a:rPr lang="en-US" sz="2400" dirty="0" smtClean="0"/>
              <a:t>Lubbock) enrolled </a:t>
            </a:r>
            <a:r>
              <a:rPr lang="en-US" sz="2400" dirty="0"/>
              <a:t>in one (1) or more credit hours must be enrolled </a:t>
            </a:r>
            <a:r>
              <a:rPr lang="en-US" sz="2400" dirty="0" smtClean="0"/>
              <a:t>in the </a:t>
            </a:r>
            <a:r>
              <a:rPr lang="en-US" sz="2400" dirty="0"/>
              <a:t>plan unless proof of comparable coverage is furnished.</a:t>
            </a:r>
          </a:p>
          <a:p>
            <a:pPr marL="0" indent="0">
              <a:buNone/>
            </a:pPr>
            <a:r>
              <a:rPr lang="en-US" sz="2400" dirty="0"/>
              <a:t>Medical Students on Internships or Rotations are </a:t>
            </a:r>
            <a:r>
              <a:rPr lang="en-US" sz="2400" dirty="0" smtClean="0"/>
              <a:t>considered full-time </a:t>
            </a:r>
            <a:r>
              <a:rPr lang="en-US" sz="2400" dirty="0"/>
              <a:t>Students and are eligible to enroll. </a:t>
            </a:r>
            <a:r>
              <a:rPr lang="en-US" sz="2400" dirty="0" smtClean="0"/>
              <a:t>Students may </a:t>
            </a:r>
            <a:r>
              <a:rPr lang="en-US" sz="2400" dirty="0"/>
              <a:t>enroll online or download a form to print and mail </a:t>
            </a:r>
            <a:r>
              <a:rPr lang="en-US" sz="2400" dirty="0" smtClean="0"/>
              <a:t>at </a:t>
            </a:r>
            <a:r>
              <a:rPr lang="en-US" sz="2400" b="1" dirty="0" smtClean="0"/>
              <a:t>ttusystem.myahpcare.com </a:t>
            </a:r>
            <a:r>
              <a:rPr lang="en-US" sz="2400" dirty="0"/>
              <a:t>by clicking on </a:t>
            </a:r>
            <a:r>
              <a:rPr lang="en-US" sz="2400" dirty="0" smtClean="0"/>
              <a:t>your campus </a:t>
            </a:r>
            <a:r>
              <a:rPr lang="en-US" sz="2400" dirty="0"/>
              <a:t>link.</a:t>
            </a:r>
            <a:endParaRPr lang="en-US" altLang="en-US" dirty="0" smtClean="0">
              <a:sym typeface="Lato Regular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5C66-B7C3-4631-9F5E-056E1550EFEC}" type="datetime1">
              <a:rPr lang="en-US" smtClean="0"/>
              <a:pPr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/>
          </p:cNvSpPr>
          <p:nvPr/>
        </p:nvSpPr>
        <p:spPr bwMode="auto">
          <a:xfrm>
            <a:off x="5623393" y="5995473"/>
            <a:ext cx="1739259" cy="38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565A5B"/>
                </a:solidFill>
                <a:latin typeface="Lato Black" charset="0"/>
                <a:ea typeface="ヒラギノ角ゴ ProN W6" charset="0"/>
                <a:cs typeface="ヒラギノ角ゴ ProN W6" charset="0"/>
                <a:sym typeface="Lato Black" charset="0"/>
              </a:defRPr>
            </a:lvl1pPr>
            <a:lvl2pPr marL="742950" indent="-285750">
              <a:defRPr sz="4400">
                <a:solidFill>
                  <a:srgbClr val="565A5B"/>
                </a:solidFill>
                <a:latin typeface="Lato Black" charset="0"/>
                <a:ea typeface="ヒラギノ角ゴ ProN W6" charset="0"/>
                <a:cs typeface="ヒラギノ角ゴ ProN W6" charset="0"/>
                <a:sym typeface="Lato Black" charset="0"/>
              </a:defRPr>
            </a:lvl2pPr>
            <a:lvl3pPr marL="1143000" indent="-228600">
              <a:defRPr sz="4400">
                <a:solidFill>
                  <a:srgbClr val="565A5B"/>
                </a:solidFill>
                <a:latin typeface="Lato Black" charset="0"/>
                <a:ea typeface="ヒラギノ角ゴ ProN W6" charset="0"/>
                <a:cs typeface="ヒラギノ角ゴ ProN W6" charset="0"/>
                <a:sym typeface="Lato Black" charset="0"/>
              </a:defRPr>
            </a:lvl3pPr>
            <a:lvl4pPr marL="1600200" indent="-228600">
              <a:defRPr sz="4400">
                <a:solidFill>
                  <a:srgbClr val="565A5B"/>
                </a:solidFill>
                <a:latin typeface="Lato Black" charset="0"/>
                <a:ea typeface="ヒラギノ角ゴ ProN W6" charset="0"/>
                <a:cs typeface="ヒラギノ角ゴ ProN W6" charset="0"/>
                <a:sym typeface="Lato Black" charset="0"/>
              </a:defRPr>
            </a:lvl4pPr>
            <a:lvl5pPr marL="2057400" indent="-228600">
              <a:defRPr sz="4400">
                <a:solidFill>
                  <a:srgbClr val="565A5B"/>
                </a:solidFill>
                <a:latin typeface="Lato Black" charset="0"/>
                <a:ea typeface="ヒラギノ角ゴ ProN W6" charset="0"/>
                <a:cs typeface="ヒラギノ角ゴ ProN W6" charset="0"/>
                <a:sym typeface="Lato Black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65A5B"/>
                </a:solidFill>
                <a:latin typeface="Lato Black" charset="0"/>
                <a:ea typeface="ヒラギノ角ゴ ProN W6" charset="0"/>
                <a:cs typeface="ヒラギノ角ゴ ProN W6" charset="0"/>
                <a:sym typeface="Lato Black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65A5B"/>
                </a:solidFill>
                <a:latin typeface="Lato Black" charset="0"/>
                <a:ea typeface="ヒラギノ角ゴ ProN W6" charset="0"/>
                <a:cs typeface="ヒラギノ角ゴ ProN W6" charset="0"/>
                <a:sym typeface="Lato Black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65A5B"/>
                </a:solidFill>
                <a:latin typeface="Lato Black" charset="0"/>
                <a:ea typeface="ヒラギノ角ゴ ProN W6" charset="0"/>
                <a:cs typeface="ヒラギノ角ゴ ProN W6" charset="0"/>
                <a:sym typeface="Lato Black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65A5B"/>
                </a:solidFill>
                <a:latin typeface="Lato Black" charset="0"/>
                <a:ea typeface="ヒラギノ角ゴ ProN W6" charset="0"/>
                <a:cs typeface="ヒラギノ角ゴ ProN W6" charset="0"/>
                <a:sym typeface="Lato Black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en-US" sz="1125" dirty="0">
                <a:solidFill>
                  <a:schemeClr val="tx1"/>
                </a:solidFill>
                <a:latin typeface="+mj-lt"/>
                <a:ea typeface="Lato Bold" charset="0"/>
                <a:cs typeface="Lato Bold" charset="0"/>
                <a:sym typeface="Lato Bold" charset="0"/>
              </a:rPr>
              <a:t>P.O. Box 1605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sz="1125" dirty="0">
                <a:solidFill>
                  <a:schemeClr val="tx1"/>
                </a:solidFill>
                <a:latin typeface="+mj-lt"/>
                <a:ea typeface="Lato Bold" charset="0"/>
                <a:cs typeface="Lato Bold" charset="0"/>
                <a:sym typeface="Lato Bold" charset="0"/>
              </a:rPr>
              <a:t>Colleyville, TX 76034-1605</a:t>
            </a:r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83" y="5800903"/>
            <a:ext cx="2141139" cy="68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"/>
          <p:cNvSpPr>
            <a:spLocks noChangeShapeType="1"/>
          </p:cNvSpPr>
          <p:nvPr/>
        </p:nvSpPr>
        <p:spPr bwMode="auto">
          <a:xfrm>
            <a:off x="0" y="6829899"/>
            <a:ext cx="4813069" cy="0"/>
          </a:xfrm>
          <a:prstGeom prst="line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11" name="Line 1"/>
          <p:cNvSpPr>
            <a:spLocks noChangeShapeType="1"/>
          </p:cNvSpPr>
          <p:nvPr/>
        </p:nvSpPr>
        <p:spPr bwMode="auto">
          <a:xfrm>
            <a:off x="4813071" y="6829899"/>
            <a:ext cx="7378931" cy="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7914557" y="5995473"/>
            <a:ext cx="1772921" cy="38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1pPr>
            <a:lvl2pPr marL="742950" indent="-285750"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2pPr>
            <a:lvl3pPr marL="1143000" indent="-228600"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3pPr>
            <a:lvl4pPr marL="1600200" indent="-228600"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4pPr>
            <a:lvl5pPr marL="2057400" indent="-228600"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125" dirty="0">
                <a:solidFill>
                  <a:schemeClr val="tx1"/>
                </a:solidFill>
                <a:latin typeface="+mj-lt"/>
                <a:ea typeface="Lato Bold" panose="020F0802020204030203" pitchFamily="34" charset="0"/>
                <a:cs typeface="Lato Bold" panose="020F0802020204030203" pitchFamily="34" charset="0"/>
                <a:sym typeface="Lato Bold" panose="020F0802020204030203" pitchFamily="34" charset="0"/>
              </a:rPr>
              <a:t>1-855-AHP-CARE (247-2273)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125" dirty="0">
                <a:solidFill>
                  <a:schemeClr val="accent2"/>
                </a:solidFill>
                <a:latin typeface="+mj-lt"/>
                <a:ea typeface="Lato Bold" panose="020F0802020204030203" pitchFamily="34" charset="0"/>
                <a:cs typeface="Lato Bold" panose="020F0802020204030203" pitchFamily="34" charset="0"/>
                <a:sym typeface="Lato Bold" panose="020F0802020204030203" pitchFamily="34" charset="0"/>
              </a:rPr>
              <a:t>www.ahpcare.com</a:t>
            </a:r>
          </a:p>
        </p:txBody>
      </p:sp>
      <p:sp>
        <p:nvSpPr>
          <p:cNvPr id="14" name="Rectangle 3"/>
          <p:cNvSpPr>
            <a:spLocks/>
          </p:cNvSpPr>
          <p:nvPr/>
        </p:nvSpPr>
        <p:spPr bwMode="auto">
          <a:xfrm>
            <a:off x="10311239" y="5757715"/>
            <a:ext cx="1375698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1pPr>
            <a:lvl2pPr marL="742950" indent="-285750"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2pPr>
            <a:lvl3pPr marL="1143000" indent="-228600"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3pPr>
            <a:lvl4pPr marL="1600200" indent="-228600"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4pPr>
            <a:lvl5pPr marL="2057400" indent="-228600"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9pPr>
          </a:lstStyle>
          <a:p>
            <a:pPr eaLnBrk="1" hangingPunct="1">
              <a:lnSpc>
                <a:spcPct val="67000"/>
              </a:lnSpc>
            </a:pPr>
            <a:r>
              <a:rPr lang="en-US" altLang="en-US" sz="2000" dirty="0">
                <a:solidFill>
                  <a:schemeClr val="accent1"/>
                </a:solidFill>
                <a:latin typeface="AdelleSans-Bold" panose="02000503000000020004" pitchFamily="50" charset="0"/>
                <a:ea typeface="AdelleSans-Bold" panose="02000503000000020004" pitchFamily="50" charset="0"/>
                <a:cs typeface="AdelleSans-Bold" panose="02000503000000020004" pitchFamily="50" charset="0"/>
                <a:sym typeface="AdelleSans-Bold" panose="02000503000000020004" pitchFamily="50" charset="0"/>
              </a:rPr>
              <a:t>Experience.</a:t>
            </a:r>
          </a:p>
          <a:p>
            <a:pPr eaLnBrk="1" hangingPunct="1">
              <a:lnSpc>
                <a:spcPct val="67000"/>
              </a:lnSpc>
            </a:pPr>
            <a:r>
              <a:rPr lang="en-US" altLang="en-US" sz="2000" dirty="0">
                <a:solidFill>
                  <a:schemeClr val="accent1"/>
                </a:solidFill>
                <a:latin typeface="AdelleSans-Bold" panose="02000503000000020004" pitchFamily="50" charset="0"/>
                <a:ea typeface="AdelleSans-Bold" panose="02000503000000020004" pitchFamily="50" charset="0"/>
                <a:cs typeface="AdelleSans-Bold" panose="02000503000000020004" pitchFamily="50" charset="0"/>
                <a:sym typeface="AdelleSans-Bold" panose="02000503000000020004" pitchFamily="50" charset="0"/>
              </a:rPr>
              <a:t>Service.</a:t>
            </a:r>
          </a:p>
          <a:p>
            <a:pPr eaLnBrk="1" hangingPunct="1">
              <a:lnSpc>
                <a:spcPct val="67000"/>
              </a:lnSpc>
            </a:pPr>
            <a:r>
              <a:rPr lang="en-US" altLang="en-US" sz="2000" dirty="0">
                <a:solidFill>
                  <a:schemeClr val="accent1"/>
                </a:solidFill>
                <a:latin typeface="AdelleSans-Bold" panose="02000503000000020004" pitchFamily="50" charset="0"/>
                <a:ea typeface="AdelleSans-Bold" panose="02000503000000020004" pitchFamily="50" charset="0"/>
                <a:cs typeface="AdelleSans-Bold" panose="02000503000000020004" pitchFamily="50" charset="0"/>
                <a:sym typeface="AdelleSans-Bold" panose="02000503000000020004" pitchFamily="50" charset="0"/>
              </a:rPr>
              <a:t>Care.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389107" y="2535299"/>
            <a:ext cx="2802529" cy="13447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Q&amp;A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2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9881"/>
            <a:ext cx="8676503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Medical Coverage </a:t>
            </a:r>
            <a:r>
              <a:rPr lang="en-US" sz="4000" dirty="0" smtClean="0"/>
              <a:t>Periods and </a:t>
            </a:r>
            <a:br>
              <a:rPr lang="en-US" sz="4000" dirty="0" smtClean="0"/>
            </a:br>
            <a:r>
              <a:rPr lang="en-US" sz="4000" dirty="0" smtClean="0"/>
              <a:t>Premium Cost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122F-84D8-4340-81DB-7117D10EBB15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9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743375"/>
              </p:ext>
            </p:extLst>
          </p:nvPr>
        </p:nvGraphicFramePr>
        <p:xfrm>
          <a:off x="1572730" y="1997970"/>
          <a:ext cx="8911869" cy="371963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46750"/>
                <a:gridCol w="1669054"/>
                <a:gridCol w="1669054"/>
                <a:gridCol w="2251350"/>
                <a:gridCol w="1875661"/>
              </a:tblGrid>
              <a:tr h="5104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Annual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Fall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Spring/Summer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Spring/Summer</a:t>
                      </a:r>
                    </a:p>
                  </a:txBody>
                  <a:tcPr/>
                </a:tc>
              </a:tr>
              <a:tr h="1144312">
                <a:tc>
                  <a:txBody>
                    <a:bodyPr/>
                    <a:lstStyle/>
                    <a:p>
                      <a:pPr algn="ctr"/>
                      <a:endParaRPr 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08/01/2016 </a:t>
                      </a:r>
                    </a:p>
                    <a:p>
                      <a:pPr algn="ctr"/>
                      <a:r>
                        <a:rPr lang="en-US" sz="2000" dirty="0" smtClean="0"/>
                        <a:t>through</a:t>
                      </a:r>
                      <a:r>
                        <a:rPr lang="en-US" sz="2200" baseline="0" dirty="0" smtClean="0"/>
                        <a:t> 07/31/2017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08/01/2016 </a:t>
                      </a:r>
                    </a:p>
                    <a:p>
                      <a:pPr algn="ctr"/>
                      <a:r>
                        <a:rPr lang="en-US" sz="2000" dirty="0" smtClean="0"/>
                        <a:t>through</a:t>
                      </a:r>
                      <a:r>
                        <a:rPr lang="en-US" sz="2200" baseline="0" dirty="0" smtClean="0"/>
                        <a:t> 12/31/2016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01/01/2017</a:t>
                      </a:r>
                      <a:r>
                        <a:rPr lang="en-US" sz="2200" baseline="0" dirty="0" smtClean="0"/>
                        <a:t> 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through </a:t>
                      </a:r>
                    </a:p>
                    <a:p>
                      <a:pPr algn="ctr"/>
                      <a:r>
                        <a:rPr lang="en-US" sz="2200" baseline="0" dirty="0" smtClean="0"/>
                        <a:t>07/31/2017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06/01/2017</a:t>
                      </a:r>
                      <a:r>
                        <a:rPr lang="en-US" sz="2200" baseline="0" dirty="0" smtClean="0"/>
                        <a:t> 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through </a:t>
                      </a:r>
                    </a:p>
                    <a:p>
                      <a:pPr algn="ctr"/>
                      <a:r>
                        <a:rPr lang="en-US" sz="2200" baseline="0" dirty="0" smtClean="0"/>
                        <a:t>07/31/2017</a:t>
                      </a:r>
                      <a:endParaRPr lang="en-US" sz="2200" dirty="0"/>
                    </a:p>
                  </a:txBody>
                  <a:tcPr/>
                </a:tc>
              </a:tr>
              <a:tr h="70716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$2,180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$911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$1,269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$364</a:t>
                      </a:r>
                      <a:endParaRPr lang="en-US" sz="2200" dirty="0"/>
                    </a:p>
                  </a:txBody>
                  <a:tcPr/>
                </a:tc>
              </a:tr>
              <a:tr h="68351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Spouse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$2,180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$911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$1,269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$364</a:t>
                      </a:r>
                      <a:endParaRPr lang="en-US" sz="2200" dirty="0"/>
                    </a:p>
                  </a:txBody>
                  <a:tcPr/>
                </a:tc>
              </a:tr>
              <a:tr h="67419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$2,180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$911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$1,269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$364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0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7822"/>
            <a:ext cx="8676503" cy="1325563"/>
          </a:xfrm>
        </p:spPr>
        <p:txBody>
          <a:bodyPr/>
          <a:lstStyle/>
          <a:p>
            <a:r>
              <a:rPr lang="en-US" sz="4000" dirty="0"/>
              <a:t>Benefits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122F-84D8-4340-81DB-7117D10EBB15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4206875" y="5675136"/>
            <a:ext cx="3315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70C0"/>
                </a:solidFill>
                <a:latin typeface="Adelle" panose="02000503060000020004" pitchFamily="50" charset="0"/>
              </a:rPr>
              <a:t>ttusystem.myahpcare.com</a:t>
            </a:r>
            <a:endParaRPr lang="en-US" sz="2000" u="sng" dirty="0">
              <a:latin typeface="Adelle" panose="02000503060000020004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27" y="1935686"/>
            <a:ext cx="9270606" cy="234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7822"/>
            <a:ext cx="8676503" cy="1325563"/>
          </a:xfrm>
        </p:spPr>
        <p:txBody>
          <a:bodyPr/>
          <a:lstStyle/>
          <a:p>
            <a:r>
              <a:rPr lang="en-US" sz="4000" dirty="0"/>
              <a:t>Benefits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122F-84D8-4340-81DB-7117D10EBB15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06875" y="5675136"/>
            <a:ext cx="3315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70C0"/>
                </a:solidFill>
                <a:latin typeface="Adelle" panose="02000503060000020004" pitchFamily="50" charset="0"/>
              </a:rPr>
              <a:t>ttusystem.myahpcare.com</a:t>
            </a:r>
            <a:endParaRPr lang="en-US" sz="2000" u="sng" dirty="0">
              <a:latin typeface="Adelle" panose="02000503060000020004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59" y="1019049"/>
            <a:ext cx="6719744" cy="541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6114062"/>
            <a:ext cx="3593757" cy="41747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rgbClr val="0070C0"/>
                </a:solidFill>
                <a:hlinkClick r:id="rId2"/>
              </a:rPr>
              <a:t>ttusystem.myahpcare.com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122F-84D8-4340-81DB-7117D10EBB15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95057"/>
            <a:ext cx="7408372" cy="4440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759297" y="145279"/>
            <a:ext cx="1939894" cy="5990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91" y="5250624"/>
            <a:ext cx="11498178" cy="93534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rgbClr val="0070C0"/>
                </a:solidFill>
              </a:rPr>
              <a:t>Once you are on the ttusystem.myahpcare.com page, you may click on the institution you attend to view all plan, premium and coverage periods.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122F-84D8-4340-81DB-7117D10EBB15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82" y="931621"/>
            <a:ext cx="7408372" cy="4018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743254" y="0"/>
            <a:ext cx="1939894" cy="3192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3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08308" cy="1325563"/>
          </a:xfrm>
        </p:spPr>
        <p:txBody>
          <a:bodyPr>
            <a:normAutofit/>
          </a:bodyPr>
          <a:lstStyle/>
          <a:p>
            <a:r>
              <a:rPr lang="en-US" dirty="0"/>
              <a:t>Additional </a:t>
            </a:r>
            <a:r>
              <a:rPr lang="en-US" dirty="0" smtClean="0"/>
              <a:t>Benefits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8714"/>
            <a:ext cx="10515600" cy="4628249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Access to 24-hour nurse line</a:t>
            </a:r>
          </a:p>
          <a:p>
            <a:r>
              <a:rPr lang="en-US" sz="2200" dirty="0" smtClean="0"/>
              <a:t>Coverage when traveling or studying abroad</a:t>
            </a:r>
          </a:p>
          <a:p>
            <a:r>
              <a:rPr lang="en-US" sz="2200" dirty="0" smtClean="0"/>
              <a:t>Academic Emergency Services (AES)</a:t>
            </a:r>
          </a:p>
          <a:p>
            <a:r>
              <a:rPr lang="en-US" sz="2200" dirty="0" smtClean="0"/>
              <a:t>Mobile Apps – ID card on your phone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Online </a:t>
            </a:r>
            <a:r>
              <a:rPr lang="en-US" sz="2400" dirty="0">
                <a:solidFill>
                  <a:schemeClr val="accent1"/>
                </a:solidFill>
              </a:rPr>
              <a:t>Access</a:t>
            </a:r>
            <a:endParaRPr lang="en-US" sz="22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Online access to</a:t>
            </a:r>
            <a:r>
              <a:rPr lang="en-US" sz="2200" dirty="0"/>
              <a:t>: </a:t>
            </a:r>
            <a:r>
              <a:rPr lang="en-US" sz="2200" dirty="0" smtClean="0">
                <a:solidFill>
                  <a:srgbClr val="0070C0"/>
                </a:solidFill>
                <a:hlinkClick r:id="rId2"/>
              </a:rPr>
              <a:t>ttusystem.myahpcare.com</a:t>
            </a:r>
            <a:endParaRPr lang="en-US" sz="2200" dirty="0" smtClean="0">
              <a:solidFill>
                <a:srgbClr val="0070C0"/>
              </a:solidFill>
            </a:endParaRPr>
          </a:p>
          <a:p>
            <a:r>
              <a:rPr lang="en-US" sz="2200" dirty="0" smtClean="0"/>
              <a:t>View and download complete plan description</a:t>
            </a:r>
          </a:p>
          <a:p>
            <a:r>
              <a:rPr lang="en-US" sz="2200" dirty="0" smtClean="0"/>
              <a:t>Download eligibility &amp; enrollment information </a:t>
            </a:r>
          </a:p>
          <a:p>
            <a:r>
              <a:rPr lang="en-US" sz="2200" dirty="0" smtClean="0"/>
              <a:t>View claim status and benefit questions</a:t>
            </a:r>
          </a:p>
          <a:p>
            <a:r>
              <a:rPr lang="en-US" sz="2200" dirty="0" smtClean="0"/>
              <a:t>Find a BCBS network provider  </a:t>
            </a:r>
          </a:p>
          <a:p>
            <a:r>
              <a:rPr lang="en-US" sz="2200" dirty="0" smtClean="0"/>
              <a:t>Find network pharmacy, Prime Therapeutics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122F-84D8-4340-81DB-7117D10EBB15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66" y="1946797"/>
            <a:ext cx="5780609" cy="354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457" y="442763"/>
            <a:ext cx="8676503" cy="1325563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122F-84D8-4340-81DB-7117D10EBB15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9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15" y="923"/>
            <a:ext cx="5171012" cy="669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7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HP Darker Blue">
      <a:dk1>
        <a:srgbClr val="53565A"/>
      </a:dk1>
      <a:lt1>
        <a:srgbClr val="FFFFFF"/>
      </a:lt1>
      <a:dk2>
        <a:srgbClr val="A3AAAE"/>
      </a:dk2>
      <a:lt2>
        <a:srgbClr val="FFFFFF"/>
      </a:lt2>
      <a:accent1>
        <a:srgbClr val="D00A32"/>
      </a:accent1>
      <a:accent2>
        <a:srgbClr val="287FC4"/>
      </a:accent2>
      <a:accent3>
        <a:srgbClr val="9A0026"/>
      </a:accent3>
      <a:accent4>
        <a:srgbClr val="63666A"/>
      </a:accent4>
      <a:accent5>
        <a:srgbClr val="80B5DC"/>
      </a:accent5>
      <a:accent6>
        <a:srgbClr val="333399"/>
      </a:accent6>
      <a:hlink>
        <a:srgbClr val="287FC4"/>
      </a:hlink>
      <a:folHlink>
        <a:srgbClr val="9A0026"/>
      </a:folHlink>
    </a:clrScheme>
    <a:fontScheme name="AHP">
      <a:majorFont>
        <a:latin typeface="Adell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AHP_ppt theme</Template>
  <TotalTime>5720</TotalTime>
  <Words>1099</Words>
  <Application>Microsoft Office PowerPoint</Application>
  <PresentationFormat>Widescreen</PresentationFormat>
  <Paragraphs>206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Adelle</vt:lpstr>
      <vt:lpstr>AdelleSans-Bold</vt:lpstr>
      <vt:lpstr>Arial</vt:lpstr>
      <vt:lpstr>Calibri</vt:lpstr>
      <vt:lpstr>Lato Black</vt:lpstr>
      <vt:lpstr>Lato Bold</vt:lpstr>
      <vt:lpstr>Lato Regular</vt:lpstr>
      <vt:lpstr>Wingdings 3</vt:lpstr>
      <vt:lpstr>ヒラギノ角ゴ ProN W6</vt:lpstr>
      <vt:lpstr>Office Theme</vt:lpstr>
      <vt:lpstr>PowerPoint Presentation</vt:lpstr>
      <vt:lpstr>Who can enroll? </vt:lpstr>
      <vt:lpstr>Medical Coverage Periods and  Premium Cost </vt:lpstr>
      <vt:lpstr>Benefits </vt:lpstr>
      <vt:lpstr>Benefits </vt:lpstr>
      <vt:lpstr>ttusystem.myahpcare.com </vt:lpstr>
      <vt:lpstr>Once you are on the ttusystem.myahpcare.com page, you may click on the institution you attend to view all plan, premium and coverage periods. </vt:lpstr>
      <vt:lpstr>Additional Benefits </vt:lpstr>
      <vt:lpstr> </vt:lpstr>
      <vt:lpstr>Wise choices = lower costs </vt:lpstr>
      <vt:lpstr>Blue Cross and Blue Shield of Texas Preferred Provider Organization (PPO) </vt:lpstr>
      <vt:lpstr>Types of Treatment Facilities </vt:lpstr>
      <vt:lpstr>General Doctor or Clinic</vt:lpstr>
      <vt:lpstr>Minor Emergency or Urgent Care Clinic</vt:lpstr>
      <vt:lpstr>Hospital </vt:lpstr>
      <vt:lpstr>Emergency Room </vt:lpstr>
      <vt:lpstr>Prescriptions</vt:lpstr>
      <vt:lpstr>How Do I File a Claim? </vt:lpstr>
      <vt:lpstr>Questions?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</dc:creator>
  <cp:lastModifiedBy>Klein, Shelli</cp:lastModifiedBy>
  <cp:revision>183</cp:revision>
  <cp:lastPrinted>2015-08-24T15:54:15Z</cp:lastPrinted>
  <dcterms:created xsi:type="dcterms:W3CDTF">2015-03-09T20:22:01Z</dcterms:created>
  <dcterms:modified xsi:type="dcterms:W3CDTF">2016-08-26T20:09:26Z</dcterms:modified>
</cp:coreProperties>
</file>