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82" r:id="rId6"/>
    <p:sldId id="283" r:id="rId7"/>
    <p:sldId id="284" r:id="rId8"/>
    <p:sldId id="285" r:id="rId9"/>
    <p:sldId id="286" r:id="rId10"/>
    <p:sldId id="287" r:id="rId11"/>
    <p:sldId id="288" r:id="rId12"/>
    <p:sldId id="289" r:id="rId13"/>
    <p:sldId id="290" r:id="rId14"/>
    <p:sldId id="291" r:id="rId15"/>
    <p:sldId id="292" r:id="rId16"/>
    <p:sldId id="296" r:id="rId17"/>
    <p:sldId id="260" r:id="rId18"/>
    <p:sldId id="293" r:id="rId19"/>
    <p:sldId id="264" r:id="rId20"/>
    <p:sldId id="265" r:id="rId21"/>
    <p:sldId id="266" r:id="rId22"/>
    <p:sldId id="267" r:id="rId23"/>
    <p:sldId id="268" r:id="rId24"/>
    <p:sldId id="269" r:id="rId25"/>
    <p:sldId id="270" r:id="rId26"/>
    <p:sldId id="271" r:id="rId27"/>
    <p:sldId id="295" r:id="rId28"/>
    <p:sldId id="272" r:id="rId29"/>
    <p:sldId id="273" r:id="rId30"/>
    <p:sldId id="274" r:id="rId31"/>
    <p:sldId id="280" r:id="rId32"/>
    <p:sldId id="275" r:id="rId33"/>
    <p:sldId id="294" r:id="rId34"/>
    <p:sldId id="297" r:id="rId35"/>
    <p:sldId id="26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88"/>
    <p:restoredTop sz="97462"/>
  </p:normalViewPr>
  <p:slideViewPr>
    <p:cSldViewPr snapToGrid="0" snapToObjects="1">
      <p:cViewPr varScale="1">
        <p:scale>
          <a:sx n="114" d="100"/>
          <a:sy n="114" d="100"/>
        </p:scale>
        <p:origin x="816"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1/18/2024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1/18/2024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3C1E-F6F2-E74C-AF18-B13BB4C6F409}"/>
              </a:ext>
            </a:extLst>
          </p:cNvPr>
          <p:cNvSpPr>
            <a:spLocks noGrp="1"/>
          </p:cNvSpPr>
          <p:nvPr>
            <p:ph type="ctrTitle"/>
          </p:nvPr>
        </p:nvSpPr>
        <p:spPr>
          <a:xfrm rot="21420000">
            <a:off x="891748" y="683545"/>
            <a:ext cx="8956925" cy="2766528"/>
          </a:xfrm>
        </p:spPr>
        <p:txBody>
          <a:bodyPr>
            <a:noAutofit/>
          </a:bodyPr>
          <a:lstStyle/>
          <a:p>
            <a:r>
              <a:rPr lang="en-US" sz="4800" dirty="0"/>
              <a:t>Student organization </a:t>
            </a:r>
            <a:br>
              <a:rPr lang="en-US" sz="4800" dirty="0"/>
            </a:br>
            <a:r>
              <a:rPr lang="en-US" sz="4800" dirty="0"/>
              <a:t>re-registration &amp; </a:t>
            </a:r>
            <a:br>
              <a:rPr lang="en-US" sz="4800" dirty="0"/>
            </a:br>
            <a:r>
              <a:rPr lang="en-US" sz="4800" dirty="0"/>
              <a:t>budget Request </a:t>
            </a:r>
            <a:br>
              <a:rPr lang="en-US" sz="4800" dirty="0"/>
            </a:br>
            <a:r>
              <a:rPr lang="en-US" sz="4800" dirty="0"/>
              <a:t>training</a:t>
            </a:r>
          </a:p>
        </p:txBody>
      </p:sp>
      <p:sp>
        <p:nvSpPr>
          <p:cNvPr id="3" name="Subtitle 2">
            <a:extLst>
              <a:ext uri="{FF2B5EF4-FFF2-40B4-BE49-F238E27FC236}">
                <a16:creationId xmlns:a16="http://schemas.microsoft.com/office/drawing/2014/main" id="{DC04499D-DDA1-1A44-9C24-9482A8B296F7}"/>
              </a:ext>
            </a:extLst>
          </p:cNvPr>
          <p:cNvSpPr>
            <a:spLocks noGrp="1"/>
          </p:cNvSpPr>
          <p:nvPr>
            <p:ph type="subTitle" idx="1"/>
          </p:nvPr>
        </p:nvSpPr>
        <p:spPr>
          <a:xfrm rot="21420000">
            <a:off x="983626" y="3526765"/>
            <a:ext cx="8931431" cy="550333"/>
          </a:xfrm>
        </p:spPr>
        <p:txBody>
          <a:bodyPr/>
          <a:lstStyle/>
          <a:p>
            <a:r>
              <a:rPr lang="en-US" dirty="0"/>
              <a:t>Office of student life | spring 2024</a:t>
            </a:r>
          </a:p>
        </p:txBody>
      </p:sp>
    </p:spTree>
    <p:extLst>
      <p:ext uri="{BB962C8B-B14F-4D97-AF65-F5344CB8AC3E}">
        <p14:creationId xmlns:p14="http://schemas.microsoft.com/office/powerpoint/2010/main" val="337291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a:xfrm>
            <a:off x="685801" y="363071"/>
            <a:ext cx="10396882" cy="1151965"/>
          </a:xfrm>
        </p:spPr>
        <p:txBody>
          <a:bodyPr/>
          <a:lstStyle/>
          <a:p>
            <a:r>
              <a:rPr lang="en-US" dirty="0"/>
              <a:t>Officer election</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434354"/>
            <a:ext cx="9888201" cy="4186516"/>
          </a:xfrm>
        </p:spPr>
        <p:txBody>
          <a:bodyPr>
            <a:normAutofit fontScale="62500" lnSpcReduction="2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VI – Officer Election &amp; Removal Process</a:t>
            </a:r>
          </a:p>
          <a:p>
            <a:pPr marL="0" indent="0">
              <a:buNone/>
            </a:pPr>
            <a:r>
              <a:rPr lang="en-US" b="1" cap="none" dirty="0">
                <a:latin typeface="Arial" panose="020B0604020202020204" pitchFamily="34" charset="0"/>
                <a:cs typeface="Arial" panose="020B0604020202020204" pitchFamily="34" charset="0"/>
              </a:rPr>
              <a:t>	Section 1. Officer Election Process</a:t>
            </a:r>
          </a:p>
          <a:p>
            <a:pPr marL="0" indent="0">
              <a:buNone/>
            </a:pPr>
            <a:r>
              <a:rPr lang="en-US" cap="none" dirty="0">
                <a:latin typeface="Arial" panose="020B0604020202020204" pitchFamily="34" charset="0"/>
                <a:cs typeface="Arial" panose="020B0604020202020204" pitchFamily="34" charset="0"/>
              </a:rPr>
              <a:t>		a. Nominations for officers will start in March of the spring semester by the person himself/herself or can be 		nominated by a regular member.</a:t>
            </a:r>
          </a:p>
          <a:p>
            <a:pPr marL="0" indent="0">
              <a:buNone/>
            </a:pPr>
            <a:r>
              <a:rPr lang="en-US" cap="none" dirty="0">
                <a:latin typeface="Arial" panose="020B0604020202020204" pitchFamily="34" charset="0"/>
                <a:cs typeface="Arial" panose="020B0604020202020204" pitchFamily="34" charset="0"/>
              </a:rPr>
              <a:t>		b. Nominees can either accept or decline the nomination at the time the nomination is given or wait to the 		end of the 2- week period.</a:t>
            </a:r>
          </a:p>
          <a:p>
            <a:pPr marL="0" indent="0">
              <a:buNone/>
            </a:pPr>
            <a:r>
              <a:rPr lang="en-US" cap="none" dirty="0">
                <a:latin typeface="Arial" panose="020B0604020202020204" pitchFamily="34" charset="0"/>
                <a:cs typeface="Arial" panose="020B0604020202020204" pitchFamily="34" charset="0"/>
              </a:rPr>
              <a:t>		c. Nominations will then be open for 2 weeks.</a:t>
            </a:r>
          </a:p>
          <a:p>
            <a:pPr marL="0" indent="0">
              <a:buNone/>
            </a:pPr>
            <a:r>
              <a:rPr lang="en-US" cap="none" dirty="0">
                <a:latin typeface="Arial" panose="020B0604020202020204" pitchFamily="34" charset="0"/>
                <a:cs typeface="Arial" panose="020B0604020202020204" pitchFamily="34" charset="0"/>
              </a:rPr>
              <a:t>		d. During the 2-week period nominees can either drop or be added to the candidacy list.</a:t>
            </a:r>
          </a:p>
          <a:p>
            <a:pPr marL="0" indent="0">
              <a:buNone/>
            </a:pPr>
            <a:r>
              <a:rPr lang="en-US" cap="none" dirty="0">
                <a:latin typeface="Arial" panose="020B0604020202020204" pitchFamily="34" charset="0"/>
                <a:cs typeface="Arial" panose="020B0604020202020204" pitchFamily="34" charset="0"/>
              </a:rPr>
              <a:t>		e. On the day of elections, which should be in April, nominees will give a 4 min speech on why they are fit 		for the position, what they can contribute to the organization to make the organization better, and any ideas 		for the organization or the position.</a:t>
            </a:r>
          </a:p>
          <a:p>
            <a:pPr marL="0" indent="0">
              <a:buNone/>
            </a:pPr>
            <a:r>
              <a:rPr lang="en-US" cap="none" dirty="0">
                <a:latin typeface="Arial" panose="020B0604020202020204" pitchFamily="34" charset="0"/>
                <a:cs typeface="Arial" panose="020B0604020202020204" pitchFamily="34" charset="0"/>
              </a:rPr>
              <a:t>		f. Voting will then only commence if quorum of majority is met. If quorum is not met before the meeting 		presides, then voting will commence at the next earliest meeting time.</a:t>
            </a:r>
          </a:p>
          <a:p>
            <a:pPr marL="0" indent="0">
              <a:buNone/>
            </a:pPr>
            <a:r>
              <a:rPr lang="en-US" cap="none" dirty="0">
                <a:latin typeface="Arial" panose="020B0604020202020204" pitchFamily="34" charset="0"/>
                <a:cs typeface="Arial" panose="020B0604020202020204" pitchFamily="34" charset="0"/>
              </a:rPr>
              <a:t>		g. Voting will require a two-thirds vote of all eligible voters to elect a member to a position. The vote will be 		done using a secret ballot to be tallied by the advisor.</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28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a:xfrm>
            <a:off x="685801" y="363071"/>
            <a:ext cx="10396882" cy="1151965"/>
          </a:xfrm>
        </p:spPr>
        <p:txBody>
          <a:bodyPr/>
          <a:lstStyle/>
          <a:p>
            <a:r>
              <a:rPr lang="en-US" dirty="0"/>
              <a:t>Officer removal</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434354"/>
            <a:ext cx="9888201" cy="4186516"/>
          </a:xfrm>
        </p:spPr>
        <p:txBody>
          <a:bodyPr>
            <a:normAutofit fontScale="62500" lnSpcReduction="20000"/>
          </a:bodyPr>
          <a:lstStyle/>
          <a:p>
            <a:pPr marL="0" indent="0">
              <a:buNone/>
            </a:pPr>
            <a:r>
              <a:rPr lang="en-US" b="1" cap="none" dirty="0">
                <a:latin typeface="Arial" panose="020B0604020202020204" pitchFamily="34" charset="0"/>
                <a:cs typeface="Arial" panose="020B0604020202020204" pitchFamily="34" charset="0"/>
              </a:rPr>
              <a:t>	Section 2. Officer Removal Process: </a:t>
            </a:r>
          </a:p>
          <a:p>
            <a:pPr marL="0" indent="0">
              <a:buNone/>
            </a:pPr>
            <a:r>
              <a:rPr lang="en-US" cap="none" dirty="0">
                <a:latin typeface="Arial" panose="020B0604020202020204" pitchFamily="34" charset="0"/>
                <a:cs typeface="Arial" panose="020B0604020202020204" pitchFamily="34" charset="0"/>
              </a:rPr>
              <a:t>		a. Any member or officer can submit an officer in violation of the organization purpose, their position 		responsibilities, or constitution to the president. </a:t>
            </a:r>
          </a:p>
          <a:p>
            <a:pPr marL="0" indent="0">
              <a:buNone/>
            </a:pPr>
            <a:r>
              <a:rPr lang="en-US" cap="none" dirty="0">
                <a:latin typeface="Arial" panose="020B0604020202020204" pitchFamily="34" charset="0"/>
                <a:cs typeface="Arial" panose="020B0604020202020204" pitchFamily="34" charset="0"/>
              </a:rPr>
              <a:t>		b. It the officer in violation is the president then it should be submitted to the organization advisor.</a:t>
            </a:r>
          </a:p>
          <a:p>
            <a:pPr marL="0" indent="0">
              <a:buNone/>
            </a:pPr>
            <a:r>
              <a:rPr lang="en-US" cap="none" dirty="0">
                <a:latin typeface="Arial" panose="020B0604020202020204" pitchFamily="34" charset="0"/>
                <a:cs typeface="Arial" panose="020B0604020202020204" pitchFamily="34" charset="0"/>
              </a:rPr>
              <a:t>		c. Once the president or advisor receives the violation it will be reviewed, and a special meeting will be 		schedule with the other officers to review the violation.</a:t>
            </a:r>
          </a:p>
          <a:p>
            <a:pPr marL="0" indent="0">
              <a:buNone/>
            </a:pPr>
            <a:r>
              <a:rPr lang="en-US" cap="none" dirty="0">
                <a:latin typeface="Arial" panose="020B0604020202020204" pitchFamily="34" charset="0"/>
                <a:cs typeface="Arial" panose="020B0604020202020204" pitchFamily="34" charset="0"/>
              </a:rPr>
              <a:t>		d. If the remaining executive board finds the violation creditable then they will schedule a time for the officer 		to come speak to the executive board about the violation.</a:t>
            </a:r>
          </a:p>
          <a:p>
            <a:pPr marL="0" indent="0">
              <a:buNone/>
            </a:pPr>
            <a:r>
              <a:rPr lang="en-US" cap="none" dirty="0">
                <a:latin typeface="Arial" panose="020B0604020202020204" pitchFamily="34" charset="0"/>
                <a:cs typeface="Arial" panose="020B0604020202020204" pitchFamily="34" charset="0"/>
              </a:rPr>
              <a:t>		e. After the meeting with the officer in question the executive board will take a vote on whether to move 		forward with the removal process or not. A two-thirds vote of the remaining officers is required to move the 		process forward. </a:t>
            </a:r>
          </a:p>
          <a:p>
            <a:pPr marL="0" indent="0">
              <a:buNone/>
            </a:pPr>
            <a:r>
              <a:rPr lang="en-US" cap="none" dirty="0">
                <a:latin typeface="Arial" panose="020B0604020202020204" pitchFamily="34" charset="0"/>
                <a:cs typeface="Arial" panose="020B0604020202020204" pitchFamily="34" charset="0"/>
              </a:rPr>
              <a:t>		f. If the vote passes to move the process forward a vote will be brought to the entire membership for a vote 		to remove or not. A two-thirds vote is required to remove an officer from their position with an additional 		vote to determine removal from the organization.</a:t>
            </a:r>
          </a:p>
          <a:p>
            <a:pPr marL="0" indent="0">
              <a:buNone/>
            </a:pPr>
            <a:r>
              <a:rPr lang="en-US" cap="none" dirty="0">
                <a:latin typeface="Arial" panose="020B0604020202020204" pitchFamily="34" charset="0"/>
                <a:cs typeface="Arial" panose="020B0604020202020204" pitchFamily="34" charset="0"/>
              </a:rPr>
              <a:t>		g. If the officer is not present at the meeting where the vote took place, they should be notified of the vote 		within 24 hours.</a:t>
            </a:r>
          </a:p>
        </p:txBody>
      </p:sp>
    </p:spTree>
    <p:extLst>
      <p:ext uri="{BB962C8B-B14F-4D97-AF65-F5344CB8AC3E}">
        <p14:creationId xmlns:p14="http://schemas.microsoft.com/office/powerpoint/2010/main" val="323574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a:xfrm>
            <a:off x="685801" y="363071"/>
            <a:ext cx="10396882" cy="1151965"/>
          </a:xfrm>
        </p:spPr>
        <p:txBody>
          <a:bodyPr/>
          <a:lstStyle/>
          <a:p>
            <a:r>
              <a:rPr lang="en-US" dirty="0"/>
              <a:t>Financial procedures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4482" y="1201271"/>
            <a:ext cx="9888201" cy="4527176"/>
          </a:xfrm>
        </p:spPr>
        <p:txBody>
          <a:bodyPr>
            <a:normAutofit fontScale="47500" lnSpcReduction="2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VII – Finances </a:t>
            </a:r>
          </a:p>
          <a:p>
            <a:pPr marL="0" indent="0">
              <a:buNone/>
            </a:pPr>
            <a:r>
              <a:rPr lang="en-US" b="1" cap="none" dirty="0">
                <a:latin typeface="Arial" panose="020B0604020202020204" pitchFamily="34" charset="0"/>
                <a:cs typeface="Arial" panose="020B0604020202020204" pitchFamily="34" charset="0"/>
              </a:rPr>
              <a:t>	Section 1. Collection of Funds: </a:t>
            </a:r>
          </a:p>
          <a:p>
            <a:pPr marL="0" indent="0">
              <a:buNone/>
            </a:pPr>
            <a:r>
              <a:rPr lang="en-US" cap="none" dirty="0">
                <a:latin typeface="Arial" panose="020B0604020202020204" pitchFamily="34" charset="0"/>
                <a:cs typeface="Arial" panose="020B0604020202020204" pitchFamily="34" charset="0"/>
              </a:rPr>
              <a:t>		a. Membership dues shall be collected at the first meeting in September and January.</a:t>
            </a:r>
          </a:p>
          <a:p>
            <a:pPr marL="0" indent="0">
              <a:buNone/>
            </a:pPr>
            <a:r>
              <a:rPr lang="en-US" cap="none" dirty="0">
                <a:latin typeface="Arial" panose="020B0604020202020204" pitchFamily="34" charset="0"/>
                <a:cs typeface="Arial" panose="020B0604020202020204" pitchFamily="34" charset="0"/>
              </a:rPr>
              <a:t>		b. The Treasurer shall be responsible for applying for and documenting funds from the SGA and the School of Health Professions. </a:t>
            </a:r>
          </a:p>
          <a:p>
            <a:pPr marL="0" indent="0">
              <a:buNone/>
            </a:pPr>
            <a:r>
              <a:rPr lang="en-US" b="1" cap="none" dirty="0">
                <a:latin typeface="Arial" panose="020B0604020202020204" pitchFamily="34" charset="0"/>
                <a:cs typeface="Arial" panose="020B0604020202020204" pitchFamily="34" charset="0"/>
              </a:rPr>
              <a:t>	</a:t>
            </a:r>
          </a:p>
          <a:p>
            <a:pPr marL="0" indent="0">
              <a:spcBef>
                <a:spcPts val="0"/>
              </a:spcBef>
              <a:buNone/>
            </a:pPr>
            <a:r>
              <a:rPr lang="en-US" b="1" cap="none" dirty="0">
                <a:latin typeface="Arial" panose="020B0604020202020204" pitchFamily="34" charset="0"/>
                <a:cs typeface="Arial" panose="020B0604020202020204" pitchFamily="34" charset="0"/>
              </a:rPr>
              <a:t>	Section 2. Management of Funds: </a:t>
            </a:r>
          </a:p>
          <a:p>
            <a:pPr marL="0" indent="0">
              <a:buNone/>
            </a:pPr>
            <a:r>
              <a:rPr lang="en-US" cap="none" dirty="0">
                <a:latin typeface="Arial" panose="020B0604020202020204" pitchFamily="34" charset="0"/>
                <a:cs typeface="Arial" panose="020B0604020202020204" pitchFamily="34" charset="0"/>
              </a:rPr>
              <a:t>		a. Any costs occurred by the organization may be paid by the President or Treasurer.</a:t>
            </a:r>
          </a:p>
          <a:p>
            <a:pPr marL="0" indent="0">
              <a:buNone/>
            </a:pPr>
            <a:r>
              <a:rPr lang="en-US" cap="none" dirty="0">
                <a:latin typeface="Arial" panose="020B0604020202020204" pitchFamily="34" charset="0"/>
                <a:cs typeface="Arial" panose="020B0604020202020204" pitchFamily="34" charset="0"/>
              </a:rPr>
              <a:t>		b. All expenditures must be documented with an itemized receipt by the Treasurer. </a:t>
            </a:r>
          </a:p>
          <a:p>
            <a:pPr marL="0" indent="0">
              <a:buNone/>
            </a:pPr>
            <a:r>
              <a:rPr lang="en-US" cap="none" dirty="0">
                <a:latin typeface="Arial" panose="020B0604020202020204" pitchFamily="34" charset="0"/>
                <a:cs typeface="Arial" panose="020B0604020202020204" pitchFamily="34" charset="0"/>
              </a:rPr>
              <a:t>		c. All income must be deposited within 24 hours of receiving it. No cash is accepted only check or money orders unless it comes from a 		fundraiser. </a:t>
            </a:r>
            <a:r>
              <a:rPr lang="en-US" cap="none" dirty="0" err="1">
                <a:latin typeface="Arial" panose="020B0604020202020204" pitchFamily="34" charset="0"/>
                <a:cs typeface="Arial" panose="020B0604020202020204" pitchFamily="34" charset="0"/>
              </a:rPr>
              <a:t>Venmo</a:t>
            </a:r>
            <a:r>
              <a:rPr lang="en-US" cap="none" dirty="0">
                <a:latin typeface="Arial" panose="020B0604020202020204" pitchFamily="34" charset="0"/>
                <a:cs typeface="Arial" panose="020B0604020202020204" pitchFamily="34" charset="0"/>
              </a:rPr>
              <a:t> can only be used if linked to the organization checking account.</a:t>
            </a:r>
          </a:p>
          <a:p>
            <a:pPr marL="0" indent="0">
              <a:buNone/>
            </a:pPr>
            <a:r>
              <a:rPr lang="en-US" cap="none" dirty="0">
                <a:latin typeface="Arial" panose="020B0604020202020204" pitchFamily="34" charset="0"/>
                <a:cs typeface="Arial" panose="020B0604020202020204" pitchFamily="34" charset="0"/>
              </a:rPr>
              <a:t>		d. All income must be documented by a deposit slip and listed items from deposit.</a:t>
            </a:r>
          </a:p>
          <a:p>
            <a:pPr marL="0" indent="0">
              <a:buNone/>
            </a:pPr>
            <a:r>
              <a:rPr lang="en-US" cap="none" dirty="0">
                <a:latin typeface="Arial" panose="020B0604020202020204" pitchFamily="34" charset="0"/>
                <a:cs typeface="Arial" panose="020B0604020202020204" pitchFamily="34" charset="0"/>
              </a:rPr>
              <a:t>		e. Any funds donated to the organization shall be deposited into the Bubble Blowing Society bank account within 24 hours of receiving it. </a:t>
            </a:r>
          </a:p>
          <a:p>
            <a:pPr marL="0" indent="0">
              <a:buNone/>
            </a:pPr>
            <a:r>
              <a:rPr lang="en-US" b="1" cap="none" dirty="0">
                <a:latin typeface="Arial" panose="020B0604020202020204" pitchFamily="34" charset="0"/>
                <a:cs typeface="Arial" panose="020B0604020202020204" pitchFamily="34" charset="0"/>
              </a:rPr>
              <a:t>	</a:t>
            </a:r>
          </a:p>
          <a:p>
            <a:pPr marL="0" indent="0">
              <a:spcBef>
                <a:spcPts val="0"/>
              </a:spcBef>
              <a:buNone/>
            </a:pPr>
            <a:r>
              <a:rPr lang="en-US" b="1" cap="none" dirty="0">
                <a:latin typeface="Arial" panose="020B0604020202020204" pitchFamily="34" charset="0"/>
                <a:cs typeface="Arial" panose="020B0604020202020204" pitchFamily="34" charset="0"/>
              </a:rPr>
              <a:t>	Section 3. Documentation: </a:t>
            </a:r>
          </a:p>
          <a:p>
            <a:pPr marL="0" indent="0">
              <a:buNone/>
            </a:pPr>
            <a:r>
              <a:rPr lang="en-US" cap="none" dirty="0">
                <a:latin typeface="Arial" panose="020B0604020202020204" pitchFamily="34" charset="0"/>
                <a:cs typeface="Arial" panose="020B0604020202020204" pitchFamily="34" charset="0"/>
              </a:rPr>
              <a:t>		a. Documentation of any funds spent/gained must be added to the Financial Binder and available to all members with reasonable notice. </a:t>
            </a:r>
          </a:p>
          <a:p>
            <a:endParaRPr lang="en-US" cap="none" dirty="0">
              <a:latin typeface="Arial" panose="020B0604020202020204" pitchFamily="34" charset="0"/>
              <a:cs typeface="Arial" panose="020B0604020202020204" pitchFamily="34" charset="0"/>
            </a:endParaRPr>
          </a:p>
          <a:p>
            <a:pPr marL="0" indent="0">
              <a:spcBef>
                <a:spcPts val="0"/>
              </a:spcBef>
              <a:buNone/>
            </a:pPr>
            <a:r>
              <a:rPr lang="en-US" b="1" cap="none" dirty="0">
                <a:latin typeface="Arial" panose="020B0604020202020204" pitchFamily="34" charset="0"/>
                <a:cs typeface="Arial" panose="020B0604020202020204" pitchFamily="34" charset="0"/>
              </a:rPr>
              <a:t>	Section 4. </a:t>
            </a:r>
            <a:r>
              <a:rPr lang="en-US" cap="none" dirty="0">
                <a:latin typeface="Arial" panose="020B0604020202020204" pitchFamily="34" charset="0"/>
                <a:cs typeface="Arial" panose="020B0604020202020204" pitchFamily="34" charset="0"/>
              </a:rPr>
              <a:t>In the event that the organization ceases to exist, all assets shall be donated to the National Bubble Blowing Federation Foundation. </a:t>
            </a:r>
          </a:p>
        </p:txBody>
      </p:sp>
    </p:spTree>
    <p:extLst>
      <p:ext uri="{BB962C8B-B14F-4D97-AF65-F5344CB8AC3E}">
        <p14:creationId xmlns:p14="http://schemas.microsoft.com/office/powerpoint/2010/main" val="320423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a:xfrm>
            <a:off x="685801" y="363071"/>
            <a:ext cx="10396882" cy="1151965"/>
          </a:xfrm>
        </p:spPr>
        <p:txBody>
          <a:bodyPr>
            <a:normAutofit/>
          </a:bodyPr>
          <a:lstStyle/>
          <a:p>
            <a:r>
              <a:rPr lang="en-US" sz="4800" dirty="0"/>
              <a:t>Faculty/staff advisor responsibilities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4482" y="1335742"/>
            <a:ext cx="9888201" cy="4231341"/>
          </a:xfrm>
        </p:spPr>
        <p:txBody>
          <a:bodyPr>
            <a:normAutofit fontScale="92500" lnSpcReduction="2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VIII – Faculty/Staff Advisor</a:t>
            </a:r>
          </a:p>
          <a:p>
            <a:pPr marL="0" indent="0">
              <a:buNone/>
            </a:pPr>
            <a:r>
              <a:rPr lang="en-US" b="1" cap="none" dirty="0">
                <a:latin typeface="Arial" panose="020B0604020202020204" pitchFamily="34" charset="0"/>
                <a:cs typeface="Arial" panose="020B0604020202020204" pitchFamily="34" charset="0"/>
              </a:rPr>
              <a:t>	Section 1. Responsibilities of the Advisor.</a:t>
            </a:r>
          </a:p>
          <a:p>
            <a:pPr marL="0" indent="0">
              <a:buNone/>
            </a:pPr>
            <a:r>
              <a:rPr lang="en-US" cap="none" dirty="0">
                <a:latin typeface="Arial" panose="020B0604020202020204" pitchFamily="34" charset="0"/>
                <a:cs typeface="Arial" panose="020B0604020202020204" pitchFamily="34" charset="0"/>
              </a:rPr>
              <a:t>		a. Provide Feedback by listening and giving perspective insight for the 		organization’s development.</a:t>
            </a:r>
          </a:p>
          <a:p>
            <a:pPr marL="0" indent="0">
              <a:buNone/>
            </a:pPr>
            <a:r>
              <a:rPr lang="en-US" cap="none" dirty="0">
                <a:latin typeface="Arial" panose="020B0604020202020204" pitchFamily="34" charset="0"/>
                <a:cs typeface="Arial" panose="020B0604020202020204" pitchFamily="34" charset="0"/>
              </a:rPr>
              <a:t>		b. Support the organization in crises.</a:t>
            </a:r>
          </a:p>
          <a:p>
            <a:pPr marL="0" indent="0">
              <a:buNone/>
            </a:pPr>
            <a:r>
              <a:rPr lang="en-US" cap="none" dirty="0">
                <a:latin typeface="Arial" panose="020B0604020202020204" pitchFamily="34" charset="0"/>
                <a:cs typeface="Arial" panose="020B0604020202020204" pitchFamily="34" charset="0"/>
              </a:rPr>
              <a:t>		c. Intervene when appropriate. Especially when conflicts arise 			between members or officers.</a:t>
            </a:r>
          </a:p>
          <a:p>
            <a:pPr marL="0" indent="0">
              <a:buNone/>
            </a:pPr>
            <a:r>
              <a:rPr lang="en-US" cap="none" dirty="0">
                <a:latin typeface="Arial" panose="020B0604020202020204" pitchFamily="34" charset="0"/>
                <a:cs typeface="Arial" panose="020B0604020202020204" pitchFamily="34" charset="0"/>
              </a:rPr>
              <a:t>		d. Be knowledgeable of university or national policies that may impact the 		organization.</a:t>
            </a:r>
          </a:p>
          <a:p>
            <a:pPr marL="0" indent="0">
              <a:buNone/>
            </a:pPr>
            <a:r>
              <a:rPr lang="en-US" cap="none" dirty="0">
                <a:latin typeface="Arial" panose="020B0604020202020204" pitchFamily="34" charset="0"/>
                <a:cs typeface="Arial" panose="020B0604020202020204" pitchFamily="34" charset="0"/>
              </a:rPr>
              <a:t>		e. Co-sign Expenditures that are over $500.</a:t>
            </a:r>
          </a:p>
          <a:p>
            <a:pPr marL="0" indent="0">
              <a:buNone/>
            </a:pPr>
            <a:r>
              <a:rPr lang="en-US" cap="none" dirty="0">
                <a:latin typeface="Arial" panose="020B0604020202020204" pitchFamily="34" charset="0"/>
                <a:cs typeface="Arial" panose="020B0604020202020204" pitchFamily="34" charset="0"/>
              </a:rPr>
              <a:t>		f. Provide connections to the group such as campus resources etc.</a:t>
            </a:r>
          </a:p>
        </p:txBody>
      </p:sp>
    </p:spTree>
    <p:extLst>
      <p:ext uri="{BB962C8B-B14F-4D97-AF65-F5344CB8AC3E}">
        <p14:creationId xmlns:p14="http://schemas.microsoft.com/office/powerpoint/2010/main" val="105206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a:xfrm>
            <a:off x="685801" y="363071"/>
            <a:ext cx="10396882" cy="1151965"/>
          </a:xfrm>
        </p:spPr>
        <p:txBody>
          <a:bodyPr>
            <a:normAutofit/>
          </a:bodyPr>
          <a:lstStyle/>
          <a:p>
            <a:r>
              <a:rPr lang="en-US" dirty="0"/>
              <a:t>Annual programs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4482" y="1335742"/>
            <a:ext cx="9888201" cy="4231341"/>
          </a:xfrm>
        </p:spPr>
        <p:txBody>
          <a:bodyPr>
            <a:normAutofit fontScale="92500" lnSpcReduction="1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IX – Annual Programs</a:t>
            </a:r>
          </a:p>
          <a:p>
            <a:pPr marL="0" indent="0">
              <a:buNone/>
            </a:pPr>
            <a:r>
              <a:rPr lang="en-US" b="1" cap="none" dirty="0">
                <a:latin typeface="Arial" panose="020B0604020202020204" pitchFamily="34" charset="0"/>
                <a:cs typeface="Arial" panose="020B0604020202020204" pitchFamily="34" charset="0"/>
              </a:rPr>
              <a:t>	Section 1. </a:t>
            </a:r>
            <a:r>
              <a:rPr lang="en-US" cap="none" dirty="0">
                <a:latin typeface="Arial" panose="020B0604020202020204" pitchFamily="34" charset="0"/>
                <a:cs typeface="Arial" panose="020B0604020202020204" pitchFamily="34" charset="0"/>
              </a:rPr>
              <a:t> Panhandle South Plains Fair Bubble Blowing Competition</a:t>
            </a:r>
          </a:p>
          <a:p>
            <a:pPr marL="0" indent="0">
              <a:buNone/>
            </a:pPr>
            <a:r>
              <a:rPr lang="en-US" cap="none" dirty="0">
                <a:latin typeface="Arial" panose="020B0604020202020204" pitchFamily="34" charset="0"/>
                <a:cs typeface="Arial" panose="020B0604020202020204" pitchFamily="34" charset="0"/>
              </a:rPr>
              <a:t>		a. The organization hosts this competition every fall semester to bring joy 		and recognition to the art of bubble gum blowing. 	</a:t>
            </a:r>
          </a:p>
          <a:p>
            <a:pPr marL="0" indent="0">
              <a:buNone/>
            </a:pPr>
            <a:r>
              <a:rPr lang="en-US" cap="none" dirty="0">
                <a:latin typeface="Arial" panose="020B0604020202020204" pitchFamily="34" charset="0"/>
                <a:cs typeface="Arial" panose="020B0604020202020204" pitchFamily="34" charset="0"/>
              </a:rPr>
              <a:t>	</a:t>
            </a:r>
            <a:r>
              <a:rPr lang="en-US" b="1" cap="none" dirty="0">
                <a:latin typeface="Arial" panose="020B0604020202020204" pitchFamily="34" charset="0"/>
                <a:cs typeface="Arial" panose="020B0604020202020204" pitchFamily="34" charset="0"/>
              </a:rPr>
              <a:t>Section 2. </a:t>
            </a:r>
            <a:r>
              <a:rPr lang="en-US" cap="none" dirty="0">
                <a:latin typeface="Arial" panose="020B0604020202020204" pitchFamily="34" charset="0"/>
                <a:cs typeface="Arial" panose="020B0604020202020204" pitchFamily="34" charset="0"/>
              </a:rPr>
              <a:t>Holiday Bubble Blowing Invitational</a:t>
            </a:r>
          </a:p>
          <a:p>
            <a:pPr marL="0" indent="0">
              <a:buNone/>
            </a:pPr>
            <a:r>
              <a:rPr lang="en-US" cap="none" dirty="0">
                <a:latin typeface="Arial" panose="020B0604020202020204" pitchFamily="34" charset="0"/>
                <a:cs typeface="Arial" panose="020B0604020202020204" pitchFamily="34" charset="0"/>
              </a:rPr>
              <a:t>		b. The organization attends the state invitational that is annually hosted 		at the Dallas World Aquarium. </a:t>
            </a:r>
          </a:p>
          <a:p>
            <a:pPr marL="0" indent="0">
              <a:buNone/>
            </a:pPr>
            <a:r>
              <a:rPr lang="en-US" b="1" cap="none" dirty="0">
                <a:latin typeface="Arial" panose="020B0604020202020204" pitchFamily="34" charset="0"/>
                <a:cs typeface="Arial" panose="020B0604020202020204" pitchFamily="34" charset="0"/>
              </a:rPr>
              <a:t>	Section 3. </a:t>
            </a:r>
            <a:r>
              <a:rPr lang="en-US" cap="none" dirty="0">
                <a:latin typeface="Arial" panose="020B0604020202020204" pitchFamily="34" charset="0"/>
                <a:cs typeface="Arial" panose="020B0604020202020204" pitchFamily="34" charset="0"/>
              </a:rPr>
              <a:t>National Bubble Blowing Championship</a:t>
            </a:r>
          </a:p>
          <a:p>
            <a:pPr marL="0" indent="0">
              <a:buNone/>
            </a:pPr>
            <a:r>
              <a:rPr lang="en-US" cap="none" dirty="0">
                <a:latin typeface="Arial" panose="020B0604020202020204" pitchFamily="34" charset="0"/>
                <a:cs typeface="Arial" panose="020B0604020202020204" pitchFamily="34" charset="0"/>
              </a:rPr>
              <a:t>		b. The organization attends the National Bubble Blowing Federation 		Championship if any members qualified to compete. 	</a:t>
            </a:r>
          </a:p>
        </p:txBody>
      </p:sp>
    </p:spTree>
    <p:extLst>
      <p:ext uri="{BB962C8B-B14F-4D97-AF65-F5344CB8AC3E}">
        <p14:creationId xmlns:p14="http://schemas.microsoft.com/office/powerpoint/2010/main" val="240998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a:xfrm>
            <a:off x="685801" y="363071"/>
            <a:ext cx="10396882" cy="1151965"/>
          </a:xfrm>
        </p:spPr>
        <p:txBody>
          <a:bodyPr>
            <a:normAutofit/>
          </a:bodyPr>
          <a:lstStyle/>
          <a:p>
            <a:r>
              <a:rPr lang="en-US" dirty="0"/>
              <a:t>Amendment Approval</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4482" y="1335742"/>
            <a:ext cx="9888201" cy="4231341"/>
          </a:xfrm>
        </p:spPr>
        <p:txBody>
          <a:bodyPr>
            <a:normAutofit/>
          </a:bodyPr>
          <a:lstStyle/>
          <a:p>
            <a:pPr marL="0" indent="0">
              <a:buNone/>
            </a:pPr>
            <a:r>
              <a:rPr lang="en-US" b="1" cap="none" dirty="0">
                <a:latin typeface="Arial" panose="020B0604020202020204" pitchFamily="34" charset="0"/>
                <a:cs typeface="Arial" panose="020B0604020202020204" pitchFamily="34" charset="0"/>
              </a:rPr>
              <a:t>___________________________		__________________________</a:t>
            </a:r>
            <a:br>
              <a:rPr lang="en-US" b="1"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President – Print				Advisor – Print </a:t>
            </a:r>
          </a:p>
          <a:p>
            <a:pPr marL="0" indent="0">
              <a:buNone/>
            </a:pPr>
            <a:r>
              <a:rPr lang="en-US" b="1" cap="none" dirty="0">
                <a:latin typeface="Arial" panose="020B0604020202020204" pitchFamily="34" charset="0"/>
                <a:cs typeface="Arial" panose="020B0604020202020204" pitchFamily="34" charset="0"/>
              </a:rPr>
              <a:t>___________________________		__________________________</a:t>
            </a:r>
            <a:br>
              <a:rPr lang="en-US" b="1"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President – Signature 				Advisor – Signature </a:t>
            </a:r>
          </a:p>
          <a:p>
            <a:pPr marL="0" indent="0">
              <a:buNone/>
            </a:pPr>
            <a:r>
              <a:rPr lang="en-US" b="1" cap="none" dirty="0">
                <a:latin typeface="Arial" panose="020B0604020202020204" pitchFamily="34" charset="0"/>
                <a:cs typeface="Arial" panose="020B0604020202020204" pitchFamily="34" charset="0"/>
              </a:rPr>
              <a:t>___________________________</a:t>
            </a:r>
            <a:br>
              <a:rPr lang="en-US" b="1" cap="none" dirty="0">
                <a:latin typeface="Arial" panose="020B0604020202020204" pitchFamily="34" charset="0"/>
                <a:cs typeface="Arial" panose="020B0604020202020204" pitchFamily="34" charset="0"/>
              </a:rPr>
            </a:br>
            <a:r>
              <a:rPr lang="en-US" b="1" cap="none" dirty="0">
                <a:latin typeface="Arial" panose="020B0604020202020204" pitchFamily="34" charset="0"/>
                <a:cs typeface="Arial" panose="020B0604020202020204" pitchFamily="34" charset="0"/>
              </a:rPr>
              <a:t>Approval Date	</a:t>
            </a:r>
            <a:r>
              <a:rPr lang="en-US" cap="non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018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EBBD-9A10-9F45-93C2-2CE780CEF9D6}"/>
              </a:ext>
            </a:extLst>
          </p:cNvPr>
          <p:cNvSpPr>
            <a:spLocks noGrp="1"/>
          </p:cNvSpPr>
          <p:nvPr>
            <p:ph type="title"/>
          </p:nvPr>
        </p:nvSpPr>
        <p:spPr/>
        <p:txBody>
          <a:bodyPr>
            <a:normAutofit fontScale="90000"/>
          </a:bodyPr>
          <a:lstStyle/>
          <a:p>
            <a:r>
              <a:rPr lang="en-US" dirty="0"/>
              <a:t>Re-Registration &amp; Budget Processes</a:t>
            </a:r>
          </a:p>
        </p:txBody>
      </p:sp>
      <p:sp>
        <p:nvSpPr>
          <p:cNvPr id="3" name="Content Placeholder 2">
            <a:extLst>
              <a:ext uri="{FF2B5EF4-FFF2-40B4-BE49-F238E27FC236}">
                <a16:creationId xmlns:a16="http://schemas.microsoft.com/office/drawing/2014/main" id="{C9927715-B074-EE40-8F01-4930FDF7686E}"/>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Deadline: March 1</a:t>
            </a:r>
            <a:r>
              <a:rPr lang="en-US" cap="none" baseline="30000" dirty="0">
                <a:latin typeface="Arial" panose="020B0604020202020204" pitchFamily="34" charset="0"/>
                <a:cs typeface="Arial" panose="020B0604020202020204" pitchFamily="34" charset="0"/>
              </a:rPr>
              <a:t>st</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Annual process for all student organizations/councils</a:t>
            </a:r>
          </a:p>
          <a:p>
            <a:r>
              <a:rPr lang="en-US" cap="none" dirty="0">
                <a:latin typeface="Arial" panose="020B0604020202020204" pitchFamily="34" charset="0"/>
                <a:cs typeface="Arial" panose="020B0604020202020204" pitchFamily="34" charset="0"/>
              </a:rPr>
              <a:t>Completed in HSC Net</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65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B46135-86AB-4C0A-8821-0FCCD226C2C0}"/>
              </a:ext>
            </a:extLst>
          </p:cNvPr>
          <p:cNvPicPr>
            <a:picLocks noChangeAspect="1"/>
          </p:cNvPicPr>
          <p:nvPr/>
        </p:nvPicPr>
        <p:blipFill>
          <a:blip r:embed="rId2"/>
          <a:stretch>
            <a:fillRect/>
          </a:stretch>
        </p:blipFill>
        <p:spPr>
          <a:xfrm>
            <a:off x="741003" y="2273411"/>
            <a:ext cx="2381250" cy="2371725"/>
          </a:xfrm>
          <a:prstGeom prst="rect">
            <a:avLst/>
          </a:prstGeom>
        </p:spPr>
      </p:pic>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a:xfrm>
            <a:off x="687976" y="255494"/>
            <a:ext cx="10396882" cy="1151965"/>
          </a:xfrm>
        </p:spPr>
        <p:txBody>
          <a:bodyPr/>
          <a:lstStyle/>
          <a:p>
            <a:r>
              <a:rPr lang="en-US" dirty="0"/>
              <a:t>Re-registration process</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690151" y="1328290"/>
            <a:ext cx="10394707" cy="3311189"/>
          </a:xfrm>
        </p:spPr>
        <p:txBody>
          <a:bodyPr anchor="t"/>
          <a:lstStyle/>
          <a:p>
            <a:pPr marL="0" indent="0">
              <a:buNone/>
            </a:pPr>
            <a:r>
              <a:rPr lang="en-US" cap="none" dirty="0">
                <a:latin typeface="Arial" panose="020B0604020202020204" pitchFamily="34" charset="0"/>
                <a:cs typeface="Arial" panose="020B0604020202020204" pitchFamily="34" charset="0"/>
              </a:rPr>
              <a:t>To register your organization:</a:t>
            </a:r>
          </a:p>
          <a:p>
            <a:pPr marL="0" indent="0">
              <a:buNone/>
            </a:pPr>
            <a:endParaRPr lang="en-US" cap="none" dirty="0">
              <a:latin typeface="Arial" panose="020B0604020202020204" pitchFamily="34" charset="0"/>
              <a:cs typeface="Arial" panose="020B0604020202020204" pitchFamily="34" charset="0"/>
            </a:endParaRPr>
          </a:p>
        </p:txBody>
      </p:sp>
      <p:sp>
        <p:nvSpPr>
          <p:cNvPr id="5" name="Rounded Rectangle 4"/>
          <p:cNvSpPr/>
          <p:nvPr/>
        </p:nvSpPr>
        <p:spPr>
          <a:xfrm>
            <a:off x="835001" y="3591329"/>
            <a:ext cx="1651532" cy="31273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843282">
            <a:off x="2820185" y="2903348"/>
            <a:ext cx="313764" cy="9861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srcRect l="54632" t="18853" r="34412" b="37177"/>
          <a:stretch/>
        </p:blipFill>
        <p:spPr>
          <a:xfrm>
            <a:off x="3793451" y="1863940"/>
            <a:ext cx="2216296" cy="2779636"/>
          </a:xfrm>
          <a:prstGeom prst="rect">
            <a:avLst/>
          </a:prstGeom>
        </p:spPr>
      </p:pic>
      <p:sp>
        <p:nvSpPr>
          <p:cNvPr id="11" name="Rounded Rectangle 10"/>
          <p:cNvSpPr/>
          <p:nvPr/>
        </p:nvSpPr>
        <p:spPr>
          <a:xfrm>
            <a:off x="4001376" y="4222190"/>
            <a:ext cx="1800445" cy="33345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l="54265" t="19445" r="23934" b="45098"/>
          <a:stretch/>
        </p:blipFill>
        <p:spPr>
          <a:xfrm>
            <a:off x="6728987" y="2541680"/>
            <a:ext cx="4138781" cy="2103456"/>
          </a:xfrm>
          <a:prstGeom prst="rect">
            <a:avLst/>
          </a:prstGeom>
        </p:spPr>
      </p:pic>
      <p:sp>
        <p:nvSpPr>
          <p:cNvPr id="13" name="Rounded Rectangle 12"/>
          <p:cNvSpPr/>
          <p:nvPr/>
        </p:nvSpPr>
        <p:spPr>
          <a:xfrm>
            <a:off x="9692676" y="3832525"/>
            <a:ext cx="710909" cy="305283"/>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2234417">
            <a:off x="5918698" y="3255141"/>
            <a:ext cx="313764" cy="9861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2229941">
            <a:off x="10604648" y="2691726"/>
            <a:ext cx="384430" cy="1208212"/>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80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0070C5-39AD-4C8E-94A2-8D0C38BE08E5}"/>
              </a:ext>
            </a:extLst>
          </p:cNvPr>
          <p:cNvPicPr>
            <a:picLocks noChangeAspect="1"/>
          </p:cNvPicPr>
          <p:nvPr/>
        </p:nvPicPr>
        <p:blipFill>
          <a:blip r:embed="rId2"/>
          <a:stretch>
            <a:fillRect/>
          </a:stretch>
        </p:blipFill>
        <p:spPr>
          <a:xfrm>
            <a:off x="1238135" y="3487027"/>
            <a:ext cx="7099284" cy="2344156"/>
          </a:xfrm>
          <a:prstGeom prst="rect">
            <a:avLst/>
          </a:prstGeom>
        </p:spPr>
      </p:pic>
      <p:pic>
        <p:nvPicPr>
          <p:cNvPr id="8" name="Picture 7">
            <a:extLst>
              <a:ext uri="{FF2B5EF4-FFF2-40B4-BE49-F238E27FC236}">
                <a16:creationId xmlns:a16="http://schemas.microsoft.com/office/drawing/2014/main" id="{84B8BC0C-5824-4895-ADEC-37E1BE2FCC6C}"/>
              </a:ext>
            </a:extLst>
          </p:cNvPr>
          <p:cNvPicPr>
            <a:picLocks noChangeAspect="1"/>
          </p:cNvPicPr>
          <p:nvPr/>
        </p:nvPicPr>
        <p:blipFill>
          <a:blip r:embed="rId3"/>
          <a:stretch>
            <a:fillRect/>
          </a:stretch>
        </p:blipFill>
        <p:spPr>
          <a:xfrm>
            <a:off x="9112560" y="1460466"/>
            <a:ext cx="2456488" cy="4173479"/>
          </a:xfrm>
          <a:prstGeom prst="rect">
            <a:avLst/>
          </a:prstGeom>
        </p:spPr>
      </p:pic>
      <p:pic>
        <p:nvPicPr>
          <p:cNvPr id="7" name="Picture 6">
            <a:extLst>
              <a:ext uri="{FF2B5EF4-FFF2-40B4-BE49-F238E27FC236}">
                <a16:creationId xmlns:a16="http://schemas.microsoft.com/office/drawing/2014/main" id="{2CFA329D-0415-4E9B-ADCE-51AB17452CB1}"/>
              </a:ext>
            </a:extLst>
          </p:cNvPr>
          <p:cNvPicPr>
            <a:picLocks noChangeAspect="1"/>
          </p:cNvPicPr>
          <p:nvPr/>
        </p:nvPicPr>
        <p:blipFill>
          <a:blip r:embed="rId4"/>
          <a:stretch>
            <a:fillRect/>
          </a:stretch>
        </p:blipFill>
        <p:spPr>
          <a:xfrm>
            <a:off x="234799" y="2280710"/>
            <a:ext cx="8612721" cy="790365"/>
          </a:xfrm>
          <a:prstGeom prst="rect">
            <a:avLst/>
          </a:prstGeom>
        </p:spPr>
      </p:pic>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a:xfrm>
            <a:off x="687976" y="255494"/>
            <a:ext cx="10396882" cy="1151965"/>
          </a:xfrm>
        </p:spPr>
        <p:txBody>
          <a:bodyPr/>
          <a:lstStyle/>
          <a:p>
            <a:r>
              <a:rPr lang="en-US" dirty="0"/>
              <a:t>Re-registration process</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690151" y="1328290"/>
            <a:ext cx="10394707" cy="3311189"/>
          </a:xfrm>
        </p:spPr>
        <p:txBody>
          <a:bodyPr anchor="t"/>
          <a:lstStyle/>
          <a:p>
            <a:pPr marL="0" indent="0">
              <a:buNone/>
            </a:pPr>
            <a:r>
              <a:rPr lang="en-US" cap="none" dirty="0">
                <a:latin typeface="Arial" panose="020B0604020202020204" pitchFamily="34" charset="0"/>
                <a:cs typeface="Arial" panose="020B0604020202020204" pitchFamily="34" charset="0"/>
              </a:rPr>
              <a:t>To access your register on another day:</a:t>
            </a:r>
          </a:p>
          <a:p>
            <a:pPr marL="0" indent="0">
              <a:buNone/>
            </a:pPr>
            <a:endParaRPr lang="en-US" cap="none" dirty="0">
              <a:latin typeface="Arial" panose="020B0604020202020204" pitchFamily="34" charset="0"/>
              <a:cs typeface="Arial" panose="020B0604020202020204" pitchFamily="34" charset="0"/>
            </a:endParaRPr>
          </a:p>
        </p:txBody>
      </p:sp>
      <p:sp>
        <p:nvSpPr>
          <p:cNvPr id="5" name="Rounded Rectangle 4"/>
          <p:cNvSpPr/>
          <p:nvPr/>
        </p:nvSpPr>
        <p:spPr>
          <a:xfrm>
            <a:off x="8487781" y="2248961"/>
            <a:ext cx="281177" cy="23533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8451487">
            <a:off x="7890151" y="1400960"/>
            <a:ext cx="328508" cy="10324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186260" y="3973119"/>
            <a:ext cx="1033698" cy="25040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425681" y="3806121"/>
            <a:ext cx="1280417" cy="25040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4179940">
            <a:off x="10579924" y="3415796"/>
            <a:ext cx="313764" cy="9861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975097">
            <a:off x="4066065" y="3093755"/>
            <a:ext cx="313764" cy="98611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85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p:txBody>
          <a:bodyPr/>
          <a:lstStyle/>
          <a:p>
            <a:r>
              <a:rPr lang="en-US" dirty="0"/>
              <a:t>Re-registration process</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1595718" y="1667436"/>
            <a:ext cx="9484789" cy="3707150"/>
          </a:xfrm>
        </p:spPr>
        <p:txBody>
          <a:bodyPr>
            <a:normAutofit/>
          </a:bodyPr>
          <a:lstStyle/>
          <a:p>
            <a:pPr marL="0" indent="0">
              <a:buNone/>
            </a:pPr>
            <a:r>
              <a:rPr lang="en-US" sz="2400" b="1" cap="none" dirty="0">
                <a:latin typeface="Arial" panose="020B0604020202020204" pitchFamily="34" charset="0"/>
                <a:cs typeface="Arial" panose="020B0604020202020204" pitchFamily="34" charset="0"/>
              </a:rPr>
              <a:t>SIX STEP PROCESS</a:t>
            </a:r>
          </a:p>
          <a:p>
            <a:r>
              <a:rPr lang="en-US" b="1" cap="none" dirty="0">
                <a:latin typeface="Arial" panose="020B0604020202020204" pitchFamily="34" charset="0"/>
                <a:cs typeface="Arial" panose="020B0604020202020204" pitchFamily="34" charset="0"/>
              </a:rPr>
              <a:t>Step 1: </a:t>
            </a:r>
            <a:r>
              <a:rPr lang="en-US" cap="none" dirty="0">
                <a:latin typeface="Arial" panose="020B0604020202020204" pitchFamily="34" charset="0"/>
                <a:cs typeface="Arial" panose="020B0604020202020204" pitchFamily="34" charset="0"/>
              </a:rPr>
              <a:t>Instructions</a:t>
            </a:r>
            <a:endParaRPr lang="en-US" cap="none" dirty="0">
              <a:solidFill>
                <a:schemeClr val="tx1">
                  <a:lumMod val="50000"/>
                  <a:lumOff val="50000"/>
                </a:schemeClr>
              </a:solidFill>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Step 2: </a:t>
            </a:r>
            <a:r>
              <a:rPr lang="en-US" cap="none" dirty="0">
                <a:latin typeface="Arial" panose="020B0604020202020204" pitchFamily="34" charset="0"/>
                <a:cs typeface="Arial" panose="020B0604020202020204" pitchFamily="34" charset="0"/>
              </a:rPr>
              <a:t>Organization Profile</a:t>
            </a:r>
          </a:p>
          <a:p>
            <a:r>
              <a:rPr lang="en-US" b="1" cap="none" dirty="0">
                <a:latin typeface="Arial" panose="020B0604020202020204" pitchFamily="34" charset="0"/>
                <a:cs typeface="Arial" panose="020B0604020202020204" pitchFamily="34" charset="0"/>
              </a:rPr>
              <a:t>Step 3: </a:t>
            </a:r>
            <a:r>
              <a:rPr lang="en-US" cap="none" dirty="0">
                <a:latin typeface="Arial" panose="020B0604020202020204" pitchFamily="34" charset="0"/>
                <a:cs typeface="Arial" panose="020B0604020202020204" pitchFamily="34" charset="0"/>
              </a:rPr>
              <a:t>Organization</a:t>
            </a:r>
            <a:r>
              <a:rPr lang="en-US" b="1"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Profile Picture</a:t>
            </a:r>
          </a:p>
          <a:p>
            <a:r>
              <a:rPr lang="en-US" b="1" cap="none" dirty="0">
                <a:latin typeface="Arial" panose="020B0604020202020204" pitchFamily="34" charset="0"/>
                <a:cs typeface="Arial" panose="020B0604020202020204" pitchFamily="34" charset="0"/>
              </a:rPr>
              <a:t>Step 4: </a:t>
            </a:r>
            <a:r>
              <a:rPr lang="en-US" cap="none" dirty="0">
                <a:latin typeface="Arial" panose="020B0604020202020204" pitchFamily="34" charset="0"/>
                <a:cs typeface="Arial" panose="020B0604020202020204" pitchFamily="34" charset="0"/>
              </a:rPr>
              <a:t>Organization Categories</a:t>
            </a:r>
          </a:p>
          <a:p>
            <a:r>
              <a:rPr lang="en-US" b="1" cap="none" dirty="0">
                <a:latin typeface="Arial" panose="020B0604020202020204" pitchFamily="34" charset="0"/>
                <a:cs typeface="Arial" panose="020B0604020202020204" pitchFamily="34" charset="0"/>
              </a:rPr>
              <a:t>Step 5: </a:t>
            </a:r>
            <a:r>
              <a:rPr lang="en-US" cap="none" dirty="0">
                <a:latin typeface="Arial" panose="020B0604020202020204" pitchFamily="34" charset="0"/>
                <a:cs typeface="Arial" panose="020B0604020202020204" pitchFamily="34" charset="0"/>
              </a:rPr>
              <a:t>Organization Roster</a:t>
            </a:r>
          </a:p>
          <a:p>
            <a:r>
              <a:rPr lang="en-US" b="1" cap="none" dirty="0">
                <a:latin typeface="Arial" panose="020B0604020202020204" pitchFamily="34" charset="0"/>
                <a:cs typeface="Arial" panose="020B0604020202020204" pitchFamily="34" charset="0"/>
              </a:rPr>
              <a:t>Step 6: </a:t>
            </a:r>
            <a:r>
              <a:rPr lang="en-US" cap="none" dirty="0">
                <a:latin typeface="Arial" panose="020B0604020202020204" pitchFamily="34" charset="0"/>
                <a:cs typeface="Arial" panose="020B0604020202020204" pitchFamily="34" charset="0"/>
              </a:rPr>
              <a:t>Student Organization Registration Questions</a:t>
            </a:r>
          </a:p>
        </p:txBody>
      </p:sp>
    </p:spTree>
    <p:extLst>
      <p:ext uri="{BB962C8B-B14F-4D97-AF65-F5344CB8AC3E}">
        <p14:creationId xmlns:p14="http://schemas.microsoft.com/office/powerpoint/2010/main" val="62914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7C26-9129-E54C-A2EB-03C77C77BF4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A6CA20-6DA5-7740-93FE-D4E9AECB0735}"/>
              </a:ext>
            </a:extLst>
          </p:cNvPr>
          <p:cNvSpPr>
            <a:spLocks noGrp="1"/>
          </p:cNvSpPr>
          <p:nvPr>
            <p:ph sz="quarter" idx="13"/>
          </p:nvPr>
        </p:nvSpPr>
        <p:spPr>
          <a:xfrm>
            <a:off x="1344706" y="1606196"/>
            <a:ext cx="9737977" cy="3311189"/>
          </a:xfrm>
        </p:spPr>
        <p:txBody>
          <a:bodyPr/>
          <a:lstStyle/>
          <a:p>
            <a:r>
              <a:rPr lang="en-US" cap="none" dirty="0">
                <a:latin typeface="Arial" panose="020B0604020202020204" pitchFamily="34" charset="0"/>
                <a:cs typeface="Arial" panose="020B0604020202020204" pitchFamily="34" charset="0"/>
              </a:rPr>
              <a:t>Spending and Deadline Reminders</a:t>
            </a:r>
          </a:p>
          <a:p>
            <a:r>
              <a:rPr lang="en-US" cap="none" dirty="0">
                <a:latin typeface="Arial" panose="020B0604020202020204" pitchFamily="34" charset="0"/>
                <a:cs typeface="Arial" panose="020B0604020202020204" pitchFamily="34" charset="0"/>
              </a:rPr>
              <a:t>Organization Constitutions</a:t>
            </a:r>
          </a:p>
          <a:p>
            <a:r>
              <a:rPr lang="en-US" cap="none" dirty="0">
                <a:latin typeface="Arial" panose="020B0604020202020204" pitchFamily="34" charset="0"/>
                <a:cs typeface="Arial" panose="020B0604020202020204" pitchFamily="34" charset="0"/>
              </a:rPr>
              <a:t>Re-Registration Process</a:t>
            </a:r>
          </a:p>
          <a:p>
            <a:r>
              <a:rPr lang="en-US" cap="none" dirty="0">
                <a:latin typeface="Arial" panose="020B0604020202020204" pitchFamily="34" charset="0"/>
                <a:cs typeface="Arial" panose="020B0604020202020204" pitchFamily="34" charset="0"/>
              </a:rPr>
              <a:t>Budget Request Process</a:t>
            </a: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22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p:txBody>
          <a:bodyPr/>
          <a:lstStyle/>
          <a:p>
            <a:r>
              <a:rPr lang="en-US" dirty="0"/>
              <a:t>Organization profile - (step 2)</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1595718" y="1667436"/>
            <a:ext cx="9484789" cy="3092823"/>
          </a:xfrm>
        </p:spPr>
        <p:txBody>
          <a:bodyPr>
            <a:normAutofit/>
          </a:bodyPr>
          <a:lstStyle/>
          <a:p>
            <a:r>
              <a:rPr lang="en-US" cap="none" dirty="0">
                <a:latin typeface="Arial" panose="020B0604020202020204" pitchFamily="34" charset="0"/>
                <a:cs typeface="Arial" panose="020B0604020202020204" pitchFamily="34" charset="0"/>
              </a:rPr>
              <a:t>General Information</a:t>
            </a:r>
          </a:p>
          <a:p>
            <a:r>
              <a:rPr lang="en-US" cap="none" dirty="0">
                <a:latin typeface="Arial" panose="020B0604020202020204" pitchFamily="34" charset="0"/>
                <a:cs typeface="Arial" panose="020B0604020202020204" pitchFamily="34" charset="0"/>
              </a:rPr>
              <a:t>Website</a:t>
            </a:r>
          </a:p>
          <a:p>
            <a:r>
              <a:rPr lang="en-US" cap="none" dirty="0">
                <a:latin typeface="Arial" panose="020B0604020202020204" pitchFamily="34" charset="0"/>
                <a:cs typeface="Arial" panose="020B0604020202020204" pitchFamily="34" charset="0"/>
              </a:rPr>
              <a:t>Social Media</a:t>
            </a:r>
          </a:p>
          <a:p>
            <a:r>
              <a:rPr lang="en-US" cap="none" dirty="0">
                <a:latin typeface="Arial" panose="020B0604020202020204" pitchFamily="34" charset="0"/>
                <a:cs typeface="Arial" panose="020B0604020202020204" pitchFamily="34" charset="0"/>
              </a:rPr>
              <a:t>Contact Information</a:t>
            </a: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55441" t="47765" r="16177" b="34118"/>
          <a:stretch/>
        </p:blipFill>
        <p:spPr>
          <a:xfrm>
            <a:off x="1763871" y="4160606"/>
            <a:ext cx="7926976" cy="1581289"/>
          </a:xfrm>
          <a:prstGeom prst="rect">
            <a:avLst/>
          </a:prstGeom>
        </p:spPr>
      </p:pic>
    </p:spTree>
    <p:extLst>
      <p:ext uri="{BB962C8B-B14F-4D97-AF65-F5344CB8AC3E}">
        <p14:creationId xmlns:p14="http://schemas.microsoft.com/office/powerpoint/2010/main" val="196210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p:txBody>
          <a:bodyPr/>
          <a:lstStyle/>
          <a:p>
            <a:r>
              <a:rPr lang="en-US" dirty="0"/>
              <a:t>Profile picture - (step 3)</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1595718" y="1667436"/>
            <a:ext cx="9484789" cy="3164540"/>
          </a:xfrm>
        </p:spPr>
        <p:txBody>
          <a:bodyPr>
            <a:normAutofit/>
          </a:bodyPr>
          <a:lstStyle/>
          <a:p>
            <a:pPr>
              <a:lnSpc>
                <a:spcPct val="150000"/>
              </a:lnSpc>
            </a:pPr>
            <a:r>
              <a:rPr lang="en-US" sz="2400" cap="none" dirty="0">
                <a:latin typeface="Arial" panose="020B0604020202020204" pitchFamily="34" charset="0"/>
                <a:cs typeface="Arial" panose="020B0604020202020204" pitchFamily="34" charset="0"/>
              </a:rPr>
              <a:t>Not Required</a:t>
            </a:r>
          </a:p>
          <a:p>
            <a:pPr>
              <a:lnSpc>
                <a:spcPct val="150000"/>
              </a:lnSpc>
            </a:pPr>
            <a:r>
              <a:rPr lang="en-US" sz="2400" cap="none" dirty="0">
                <a:latin typeface="Arial" panose="020B0604020202020204" pitchFamily="34" charset="0"/>
                <a:cs typeface="Arial" panose="020B0604020202020204" pitchFamily="34" charset="0"/>
              </a:rPr>
              <a:t>More Attractive</a:t>
            </a:r>
          </a:p>
          <a:p>
            <a:pPr>
              <a:lnSpc>
                <a:spcPct val="150000"/>
              </a:lnSpc>
            </a:pPr>
            <a:r>
              <a:rPr lang="en-US" sz="2400" cap="none" dirty="0">
                <a:latin typeface="Arial" panose="020B0604020202020204" pitchFamily="34" charset="0"/>
                <a:cs typeface="Arial" panose="020B0604020202020204" pitchFamily="34" charset="0"/>
              </a:rPr>
              <a:t>Circular</a:t>
            </a: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54853" t="23059" r="24927" b="62823"/>
          <a:stretch/>
        </p:blipFill>
        <p:spPr>
          <a:xfrm>
            <a:off x="1317812" y="4158083"/>
            <a:ext cx="5553958" cy="1211776"/>
          </a:xfrm>
          <a:prstGeom prst="rect">
            <a:avLst/>
          </a:prstGeom>
        </p:spPr>
      </p:pic>
      <p:pic>
        <p:nvPicPr>
          <p:cNvPr id="7" name="Picture 6"/>
          <p:cNvPicPr>
            <a:picLocks noChangeAspect="1"/>
          </p:cNvPicPr>
          <p:nvPr/>
        </p:nvPicPr>
        <p:blipFill rotWithShape="1">
          <a:blip r:embed="rId3"/>
          <a:srcRect l="55220" t="19726" r="39633" b="64000"/>
          <a:stretch/>
        </p:blipFill>
        <p:spPr>
          <a:xfrm>
            <a:off x="7781687" y="2000146"/>
            <a:ext cx="2701641" cy="2669449"/>
          </a:xfrm>
          <a:prstGeom prst="rect">
            <a:avLst/>
          </a:prstGeom>
        </p:spPr>
      </p:pic>
    </p:spTree>
    <p:extLst>
      <p:ext uri="{BB962C8B-B14F-4D97-AF65-F5344CB8AC3E}">
        <p14:creationId xmlns:p14="http://schemas.microsoft.com/office/powerpoint/2010/main" val="89564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p:txBody>
          <a:bodyPr/>
          <a:lstStyle/>
          <a:p>
            <a:r>
              <a:rPr lang="en-US"/>
              <a:t>categories- </a:t>
            </a:r>
            <a:r>
              <a:rPr lang="en-US" dirty="0"/>
              <a:t>(step 4)</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1595718" y="1837765"/>
            <a:ext cx="9484789" cy="3449012"/>
          </a:xfrm>
        </p:spPr>
        <p:txBody>
          <a:bodyPr numCol="2">
            <a:normAutofit fontScale="77500" lnSpcReduction="20000"/>
          </a:bodyPr>
          <a:lstStyle/>
          <a:p>
            <a:pPr>
              <a:lnSpc>
                <a:spcPct val="150000"/>
              </a:lnSpc>
            </a:pPr>
            <a:r>
              <a:rPr lang="en-US" cap="none" dirty="0">
                <a:latin typeface="Arial" panose="020B0604020202020204" pitchFamily="34" charset="0"/>
                <a:cs typeface="Arial" panose="020B0604020202020204" pitchFamily="34" charset="0"/>
              </a:rPr>
              <a:t>Advocacy / Activism</a:t>
            </a:r>
          </a:p>
          <a:p>
            <a:pPr>
              <a:lnSpc>
                <a:spcPct val="150000"/>
              </a:lnSpc>
            </a:pPr>
            <a:r>
              <a:rPr lang="en-US" cap="none" dirty="0">
                <a:latin typeface="Arial" panose="020B0604020202020204" pitchFamily="34" charset="0"/>
                <a:cs typeface="Arial" panose="020B0604020202020204" pitchFamily="34" charset="0"/>
              </a:rPr>
              <a:t>Campus</a:t>
            </a:r>
          </a:p>
          <a:p>
            <a:pPr lvl="1">
              <a:lnSpc>
                <a:spcPct val="150000"/>
              </a:lnSpc>
            </a:pPr>
            <a:r>
              <a:rPr lang="en-US" cap="none" dirty="0">
                <a:latin typeface="Arial" panose="020B0604020202020204" pitchFamily="34" charset="0"/>
                <a:cs typeface="Arial" panose="020B0604020202020204" pitchFamily="34" charset="0"/>
              </a:rPr>
              <a:t>Abilene</a:t>
            </a:r>
          </a:p>
          <a:p>
            <a:pPr lvl="1">
              <a:lnSpc>
                <a:spcPct val="150000"/>
              </a:lnSpc>
            </a:pPr>
            <a:r>
              <a:rPr lang="en-US" cap="none" dirty="0">
                <a:latin typeface="Arial" panose="020B0604020202020204" pitchFamily="34" charset="0"/>
                <a:cs typeface="Arial" panose="020B0604020202020204" pitchFamily="34" charset="0"/>
              </a:rPr>
              <a:t>Amarillo</a:t>
            </a:r>
          </a:p>
          <a:p>
            <a:pPr lvl="1">
              <a:lnSpc>
                <a:spcPct val="150000"/>
              </a:lnSpc>
            </a:pPr>
            <a:r>
              <a:rPr lang="en-US" cap="none" dirty="0">
                <a:latin typeface="Arial" panose="020B0604020202020204" pitchFamily="34" charset="0"/>
                <a:cs typeface="Arial" panose="020B0604020202020204" pitchFamily="34" charset="0"/>
              </a:rPr>
              <a:t>Dallas</a:t>
            </a:r>
          </a:p>
          <a:p>
            <a:pPr lvl="1">
              <a:lnSpc>
                <a:spcPct val="150000"/>
              </a:lnSpc>
            </a:pPr>
            <a:r>
              <a:rPr lang="en-US" cap="none" dirty="0">
                <a:latin typeface="Arial" panose="020B0604020202020204" pitchFamily="34" charset="0"/>
                <a:cs typeface="Arial" panose="020B0604020202020204" pitchFamily="34" charset="0"/>
              </a:rPr>
              <a:t>Lubbock</a:t>
            </a:r>
          </a:p>
          <a:p>
            <a:pPr lvl="1">
              <a:lnSpc>
                <a:spcPct val="150000"/>
              </a:lnSpc>
            </a:pPr>
            <a:r>
              <a:rPr lang="en-US" cap="none" dirty="0">
                <a:latin typeface="Arial" panose="020B0604020202020204" pitchFamily="34" charset="0"/>
                <a:cs typeface="Arial" panose="020B0604020202020204" pitchFamily="34" charset="0"/>
              </a:rPr>
              <a:t>Permian Basin</a:t>
            </a:r>
          </a:p>
          <a:p>
            <a:pPr>
              <a:lnSpc>
                <a:spcPct val="150000"/>
              </a:lnSpc>
            </a:pPr>
            <a:r>
              <a:rPr lang="en-US" cap="none" dirty="0">
                <a:latin typeface="Arial" panose="020B0604020202020204" pitchFamily="34" charset="0"/>
                <a:cs typeface="Arial" panose="020B0604020202020204" pitchFamily="34" charset="0"/>
              </a:rPr>
              <a:t>Cultural / International</a:t>
            </a:r>
          </a:p>
          <a:p>
            <a:pPr>
              <a:lnSpc>
                <a:spcPct val="150000"/>
              </a:lnSpc>
            </a:pPr>
            <a:r>
              <a:rPr lang="en-US" cap="none" dirty="0">
                <a:latin typeface="Arial" panose="020B0604020202020204" pitchFamily="34" charset="0"/>
                <a:cs typeface="Arial" panose="020B0604020202020204" pitchFamily="34" charset="0"/>
              </a:rPr>
              <a:t>Faith-Based / Spiritual</a:t>
            </a:r>
          </a:p>
          <a:p>
            <a:pPr>
              <a:lnSpc>
                <a:spcPct val="150000"/>
              </a:lnSpc>
            </a:pPr>
            <a:r>
              <a:rPr lang="en-US" cap="none" dirty="0">
                <a:latin typeface="Arial" panose="020B0604020202020204" pitchFamily="34" charset="0"/>
                <a:cs typeface="Arial" panose="020B0604020202020204" pitchFamily="34" charset="0"/>
              </a:rPr>
              <a:t>Health / Wellness</a:t>
            </a:r>
          </a:p>
          <a:p>
            <a:pPr>
              <a:lnSpc>
                <a:spcPct val="150000"/>
              </a:lnSpc>
            </a:pPr>
            <a:r>
              <a:rPr lang="en-US" cap="none" dirty="0">
                <a:latin typeface="Arial" panose="020B0604020202020204" pitchFamily="34" charset="0"/>
                <a:cs typeface="Arial" panose="020B0604020202020204" pitchFamily="34" charset="0"/>
              </a:rPr>
              <a:t>Honor</a:t>
            </a:r>
          </a:p>
          <a:p>
            <a:pPr>
              <a:lnSpc>
                <a:spcPct val="150000"/>
              </a:lnSpc>
            </a:pPr>
            <a:r>
              <a:rPr lang="en-US" cap="none" dirty="0">
                <a:latin typeface="Arial" panose="020B0604020202020204" pitchFamily="34" charset="0"/>
                <a:cs typeface="Arial" panose="020B0604020202020204" pitchFamily="34" charset="0"/>
              </a:rPr>
              <a:t>Recreational / Sports</a:t>
            </a:r>
          </a:p>
          <a:p>
            <a:pPr>
              <a:lnSpc>
                <a:spcPct val="150000"/>
              </a:lnSpc>
            </a:pPr>
            <a:r>
              <a:rPr lang="en-US" cap="none" dirty="0">
                <a:latin typeface="Arial" panose="020B0604020202020204" pitchFamily="34" charset="0"/>
                <a:cs typeface="Arial" panose="020B0604020202020204" pitchFamily="34" charset="0"/>
              </a:rPr>
              <a:t>Service / Philanthropy</a:t>
            </a:r>
          </a:p>
          <a:p>
            <a:pPr>
              <a:lnSpc>
                <a:spcPct val="150000"/>
              </a:lnSpc>
            </a:pPr>
            <a:r>
              <a:rPr lang="en-US" cap="none" dirty="0">
                <a:latin typeface="Arial" panose="020B0604020202020204" pitchFamily="34" charset="0"/>
                <a:cs typeface="Arial" panose="020B0604020202020204" pitchFamily="34" charset="0"/>
              </a:rPr>
              <a:t>Special Interest</a:t>
            </a:r>
          </a:p>
          <a:p>
            <a:pPr>
              <a:lnSpc>
                <a:spcPct val="150000"/>
              </a:lnSpc>
            </a:pPr>
            <a:r>
              <a:rPr lang="en-US" cap="none" dirty="0">
                <a:latin typeface="Arial" panose="020B0604020202020204" pitchFamily="34" charset="0"/>
                <a:cs typeface="Arial" panose="020B0604020202020204" pitchFamily="34" charset="0"/>
              </a:rPr>
              <a:t>Student Governance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94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a:xfrm>
            <a:off x="685801" y="237565"/>
            <a:ext cx="10396882" cy="1151965"/>
          </a:xfrm>
        </p:spPr>
        <p:txBody>
          <a:bodyPr/>
          <a:lstStyle/>
          <a:p>
            <a:r>
              <a:rPr lang="en-US" dirty="0"/>
              <a:t>Roster- (step 5)</a:t>
            </a:r>
          </a:p>
        </p:txBody>
      </p:sp>
      <p:pic>
        <p:nvPicPr>
          <p:cNvPr id="6" name="Picture 5">
            <a:extLst>
              <a:ext uri="{FF2B5EF4-FFF2-40B4-BE49-F238E27FC236}">
                <a16:creationId xmlns:a16="http://schemas.microsoft.com/office/drawing/2014/main" id="{0E0369A7-9032-499A-86FF-FCB9C1528017}"/>
              </a:ext>
            </a:extLst>
          </p:cNvPr>
          <p:cNvPicPr/>
          <p:nvPr/>
        </p:nvPicPr>
        <p:blipFill rotWithShape="1">
          <a:blip r:embed="rId2"/>
          <a:srcRect l="54210" t="57095" r="18801" b="3053"/>
          <a:stretch/>
        </p:blipFill>
        <p:spPr bwMode="auto">
          <a:xfrm>
            <a:off x="4970206" y="3382684"/>
            <a:ext cx="6445003" cy="292108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srcRect l="54632" t="28000" r="19191" b="49883"/>
          <a:stretch/>
        </p:blipFill>
        <p:spPr>
          <a:xfrm>
            <a:off x="685801" y="1462742"/>
            <a:ext cx="6784629" cy="1791446"/>
          </a:xfrm>
          <a:prstGeom prst="rect">
            <a:avLst/>
          </a:prstGeom>
        </p:spPr>
      </p:pic>
    </p:spTree>
    <p:extLst>
      <p:ext uri="{BB962C8B-B14F-4D97-AF65-F5344CB8AC3E}">
        <p14:creationId xmlns:p14="http://schemas.microsoft.com/office/powerpoint/2010/main" val="240514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a:xfrm>
            <a:off x="685801" y="237565"/>
            <a:ext cx="10396882" cy="1151965"/>
          </a:xfrm>
        </p:spPr>
        <p:txBody>
          <a:bodyPr/>
          <a:lstStyle/>
          <a:p>
            <a:r>
              <a:rPr lang="en-US" dirty="0"/>
              <a:t>Roster- (step 5)</a:t>
            </a:r>
          </a:p>
        </p:txBody>
      </p:sp>
      <p:pic>
        <p:nvPicPr>
          <p:cNvPr id="7" name="Picture 6">
            <a:extLst>
              <a:ext uri="{FF2B5EF4-FFF2-40B4-BE49-F238E27FC236}">
                <a16:creationId xmlns:a16="http://schemas.microsoft.com/office/drawing/2014/main" id="{C109A7BC-BE5C-465D-9780-497DDC938AFB}"/>
              </a:ext>
            </a:extLst>
          </p:cNvPr>
          <p:cNvPicPr/>
          <p:nvPr/>
        </p:nvPicPr>
        <p:blipFill rotWithShape="1">
          <a:blip r:embed="rId2"/>
          <a:srcRect l="53824" t="44857" r="19025" b="1617"/>
          <a:stretch/>
        </p:blipFill>
        <p:spPr bwMode="auto">
          <a:xfrm>
            <a:off x="359368" y="1264090"/>
            <a:ext cx="5117260" cy="3108806"/>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a:srcRect l="54853" t="10824" r="18971" b="32471"/>
          <a:stretch/>
        </p:blipFill>
        <p:spPr>
          <a:xfrm>
            <a:off x="5629835" y="2375645"/>
            <a:ext cx="5694264" cy="3854825"/>
          </a:xfrm>
          <a:prstGeom prst="rect">
            <a:avLst/>
          </a:prstGeom>
        </p:spPr>
      </p:pic>
    </p:spTree>
    <p:extLst>
      <p:ext uri="{BB962C8B-B14F-4D97-AF65-F5344CB8AC3E}">
        <p14:creationId xmlns:p14="http://schemas.microsoft.com/office/powerpoint/2010/main" val="273845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p:txBody>
          <a:bodyPr/>
          <a:lstStyle/>
          <a:p>
            <a:r>
              <a:rPr lang="en-US" dirty="0"/>
              <a:t>Registration Questions- (step 6)</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1595718" y="1667436"/>
            <a:ext cx="9484789" cy="4276164"/>
          </a:xfrm>
        </p:spPr>
        <p:txBody>
          <a:bodyPr>
            <a:normAutofit/>
          </a:bodyPr>
          <a:lstStyle/>
          <a:p>
            <a:r>
              <a:rPr lang="en-US" cap="none" dirty="0">
                <a:latin typeface="Arial" panose="020B0604020202020204" pitchFamily="34" charset="0"/>
                <a:cs typeface="Arial" panose="020B0604020202020204" pitchFamily="34" charset="0"/>
              </a:rPr>
              <a:t>General Org Information</a:t>
            </a:r>
          </a:p>
          <a:p>
            <a:pPr lvl="1">
              <a:buSzPct val="125000"/>
              <a:buFont typeface="Courier New" panose="02070309020205020404" pitchFamily="49" charset="0"/>
              <a:buChar char="o"/>
            </a:pPr>
            <a:r>
              <a:rPr lang="en-US" cap="none" dirty="0">
                <a:latin typeface="Arial" panose="020B0604020202020204" pitchFamily="34" charset="0"/>
                <a:cs typeface="Arial" panose="020B0604020202020204" pitchFamily="34" charset="0"/>
              </a:rPr>
              <a:t>Constitution &amp; Bylaws</a:t>
            </a:r>
          </a:p>
          <a:p>
            <a:r>
              <a:rPr lang="en-US" cap="none" dirty="0">
                <a:latin typeface="Arial" panose="020B0604020202020204" pitchFamily="34" charset="0"/>
                <a:cs typeface="Arial" panose="020B0604020202020204" pitchFamily="34" charset="0"/>
              </a:rPr>
              <a:t>Officer Contact Information</a:t>
            </a:r>
          </a:p>
          <a:p>
            <a:r>
              <a:rPr lang="en-US" cap="none" dirty="0">
                <a:latin typeface="Arial" panose="020B0604020202020204" pitchFamily="34" charset="0"/>
                <a:cs typeface="Arial" panose="020B0604020202020204" pitchFamily="34" charset="0"/>
              </a:rPr>
              <a:t>Faculty/</a:t>
            </a:r>
            <a:r>
              <a:rPr lang="en-US" cap="none">
                <a:latin typeface="Arial" panose="020B0604020202020204" pitchFamily="34" charset="0"/>
                <a:cs typeface="Arial" panose="020B0604020202020204" pitchFamily="34" charset="0"/>
              </a:rPr>
              <a:t>Staff Advisor Contact </a:t>
            </a:r>
            <a:r>
              <a:rPr lang="en-US" cap="none" dirty="0">
                <a:latin typeface="Arial" panose="020B0604020202020204" pitchFamily="34" charset="0"/>
                <a:cs typeface="Arial" panose="020B0604020202020204" pitchFamily="34" charset="0"/>
              </a:rPr>
              <a:t>Information</a:t>
            </a:r>
          </a:p>
          <a:p>
            <a:r>
              <a:rPr lang="en-US" cap="none" dirty="0">
                <a:latin typeface="Arial" panose="020B0604020202020204" pitchFamily="34" charset="0"/>
                <a:cs typeface="Arial" panose="020B0604020202020204" pitchFamily="34" charset="0"/>
              </a:rPr>
              <a:t>Additional Advisor Contact Information</a:t>
            </a:r>
          </a:p>
          <a:p>
            <a:r>
              <a:rPr lang="en-US" cap="none" dirty="0">
                <a:latin typeface="Arial" panose="020B0604020202020204" pitchFamily="34" charset="0"/>
                <a:cs typeface="Arial" panose="020B0604020202020204" pitchFamily="34" charset="0"/>
              </a:rPr>
              <a:t>National or Affiliate Organization</a:t>
            </a:r>
          </a:p>
          <a:p>
            <a:r>
              <a:rPr lang="en-US" cap="none" dirty="0">
                <a:latin typeface="Arial" panose="020B0604020202020204" pitchFamily="34" charset="0"/>
                <a:cs typeface="Arial" panose="020B0604020202020204" pitchFamily="34" charset="0"/>
              </a:rPr>
              <a:t>Verification of Information &amp; University Policy Agreement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10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CA440-F4EE-457A-B030-2D8223B8C9D3}"/>
              </a:ext>
            </a:extLst>
          </p:cNvPr>
          <p:cNvPicPr>
            <a:picLocks noChangeAspect="1"/>
          </p:cNvPicPr>
          <p:nvPr/>
        </p:nvPicPr>
        <p:blipFill rotWithShape="1">
          <a:blip r:embed="rId2"/>
          <a:srcRect t="4469" b="14144"/>
          <a:stretch/>
        </p:blipFill>
        <p:spPr>
          <a:xfrm>
            <a:off x="772442" y="1837765"/>
            <a:ext cx="3248025" cy="4193920"/>
          </a:xfrm>
          <a:prstGeom prst="rect">
            <a:avLst/>
          </a:prstGeom>
        </p:spPr>
      </p:pic>
      <p:sp>
        <p:nvSpPr>
          <p:cNvPr id="2" name="Title 1">
            <a:extLst>
              <a:ext uri="{FF2B5EF4-FFF2-40B4-BE49-F238E27FC236}">
                <a16:creationId xmlns:a16="http://schemas.microsoft.com/office/drawing/2014/main" id="{3D723C9B-12F2-6449-82B9-CFB819268359}"/>
              </a:ext>
            </a:extLst>
          </p:cNvPr>
          <p:cNvSpPr>
            <a:spLocks noGrp="1"/>
          </p:cNvSpPr>
          <p:nvPr>
            <p:ph type="title"/>
          </p:nvPr>
        </p:nvSpPr>
        <p:spPr/>
        <p:txBody>
          <a:bodyPr/>
          <a:lstStyle/>
          <a:p>
            <a:r>
              <a:rPr lang="en-US"/>
              <a:t>Budget request process</a:t>
            </a:r>
            <a:endParaRPr lang="en-US" dirty="0"/>
          </a:p>
        </p:txBody>
      </p:sp>
      <p:pic>
        <p:nvPicPr>
          <p:cNvPr id="5" name="Picture 4">
            <a:extLst>
              <a:ext uri="{FF2B5EF4-FFF2-40B4-BE49-F238E27FC236}">
                <a16:creationId xmlns:a16="http://schemas.microsoft.com/office/drawing/2014/main" id="{E8B2A4E3-B88E-B146-831F-E3F35BBCB6A5}"/>
              </a:ext>
            </a:extLst>
          </p:cNvPr>
          <p:cNvPicPr>
            <a:picLocks noChangeAspect="1"/>
          </p:cNvPicPr>
          <p:nvPr/>
        </p:nvPicPr>
        <p:blipFill>
          <a:blip r:embed="rId3"/>
          <a:stretch>
            <a:fillRect/>
          </a:stretch>
        </p:blipFill>
        <p:spPr>
          <a:xfrm>
            <a:off x="3421075" y="3478418"/>
            <a:ext cx="7833731" cy="2053196"/>
          </a:xfrm>
          <a:prstGeom prst="rect">
            <a:avLst/>
          </a:prstGeom>
        </p:spPr>
      </p:pic>
      <p:cxnSp>
        <p:nvCxnSpPr>
          <p:cNvPr id="6" name="Straight Arrow Connector 5">
            <a:extLst>
              <a:ext uri="{FF2B5EF4-FFF2-40B4-BE49-F238E27FC236}">
                <a16:creationId xmlns:a16="http://schemas.microsoft.com/office/drawing/2014/main" id="{5DADDD01-5983-5D4E-89C2-E395AA7D26E4}"/>
              </a:ext>
            </a:extLst>
          </p:cNvPr>
          <p:cNvCxnSpPr>
            <a:cxnSpLocks/>
          </p:cNvCxnSpPr>
          <p:nvPr/>
        </p:nvCxnSpPr>
        <p:spPr>
          <a:xfrm>
            <a:off x="9176197" y="3747752"/>
            <a:ext cx="772733" cy="2575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1C0BECA-2D5F-F34E-A1D8-4840D2E4959F}"/>
              </a:ext>
            </a:extLst>
          </p:cNvPr>
          <p:cNvCxnSpPr>
            <a:cxnSpLocks/>
          </p:cNvCxnSpPr>
          <p:nvPr/>
        </p:nvCxnSpPr>
        <p:spPr>
          <a:xfrm flipH="1">
            <a:off x="2305588" y="5214772"/>
            <a:ext cx="714778" cy="5731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74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D6B40-5BF2-483F-A6A4-FF34B33593F7}"/>
              </a:ext>
            </a:extLst>
          </p:cNvPr>
          <p:cNvPicPr>
            <a:picLocks noChangeAspect="1"/>
          </p:cNvPicPr>
          <p:nvPr/>
        </p:nvPicPr>
        <p:blipFill>
          <a:blip r:embed="rId2"/>
          <a:stretch>
            <a:fillRect/>
          </a:stretch>
        </p:blipFill>
        <p:spPr>
          <a:xfrm>
            <a:off x="1648116" y="1837766"/>
            <a:ext cx="4297631" cy="4173866"/>
          </a:xfrm>
          <a:prstGeom prst="rect">
            <a:avLst/>
          </a:prstGeom>
        </p:spPr>
      </p:pic>
      <p:sp>
        <p:nvSpPr>
          <p:cNvPr id="2" name="Title 1">
            <a:extLst>
              <a:ext uri="{FF2B5EF4-FFF2-40B4-BE49-F238E27FC236}">
                <a16:creationId xmlns:a16="http://schemas.microsoft.com/office/drawing/2014/main" id="{3D723C9B-12F2-6449-82B9-CFB819268359}"/>
              </a:ext>
            </a:extLst>
          </p:cNvPr>
          <p:cNvSpPr>
            <a:spLocks noGrp="1"/>
          </p:cNvSpPr>
          <p:nvPr>
            <p:ph type="title"/>
          </p:nvPr>
        </p:nvSpPr>
        <p:spPr/>
        <p:txBody>
          <a:bodyPr/>
          <a:lstStyle/>
          <a:p>
            <a:r>
              <a:rPr lang="en-US"/>
              <a:t>Budget request process</a:t>
            </a:r>
            <a:endParaRPr lang="en-US" dirty="0"/>
          </a:p>
        </p:txBody>
      </p:sp>
      <p:cxnSp>
        <p:nvCxnSpPr>
          <p:cNvPr id="8" name="Straight Arrow Connector 7">
            <a:extLst>
              <a:ext uri="{FF2B5EF4-FFF2-40B4-BE49-F238E27FC236}">
                <a16:creationId xmlns:a16="http://schemas.microsoft.com/office/drawing/2014/main" id="{E47C3694-B0DE-2047-8C1B-EF08871E13A5}"/>
              </a:ext>
            </a:extLst>
          </p:cNvPr>
          <p:cNvCxnSpPr>
            <a:cxnSpLocks/>
          </p:cNvCxnSpPr>
          <p:nvPr/>
        </p:nvCxnSpPr>
        <p:spPr>
          <a:xfrm flipV="1">
            <a:off x="1526796" y="4851561"/>
            <a:ext cx="792044" cy="46705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5F8C086-0893-4205-926B-9602A6E694E9}"/>
              </a:ext>
            </a:extLst>
          </p:cNvPr>
          <p:cNvPicPr>
            <a:picLocks noChangeAspect="1"/>
          </p:cNvPicPr>
          <p:nvPr/>
        </p:nvPicPr>
        <p:blipFill>
          <a:blip r:embed="rId3"/>
          <a:stretch>
            <a:fillRect/>
          </a:stretch>
        </p:blipFill>
        <p:spPr>
          <a:xfrm>
            <a:off x="6410174" y="2056237"/>
            <a:ext cx="4845885" cy="3048305"/>
          </a:xfrm>
          <a:prstGeom prst="rect">
            <a:avLst/>
          </a:prstGeom>
        </p:spPr>
      </p:pic>
    </p:spTree>
    <p:extLst>
      <p:ext uri="{BB962C8B-B14F-4D97-AF65-F5344CB8AC3E}">
        <p14:creationId xmlns:p14="http://schemas.microsoft.com/office/powerpoint/2010/main" val="201890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F6E5-74EF-2E4C-8AA8-5887F6677FCA}"/>
              </a:ext>
            </a:extLst>
          </p:cNvPr>
          <p:cNvSpPr>
            <a:spLocks noGrp="1"/>
          </p:cNvSpPr>
          <p:nvPr>
            <p:ph type="title"/>
          </p:nvPr>
        </p:nvSpPr>
        <p:spPr/>
        <p:txBody>
          <a:bodyPr/>
          <a:lstStyle/>
          <a:p>
            <a:r>
              <a:rPr lang="en-US" dirty="0"/>
              <a:t>Budget request process</a:t>
            </a:r>
          </a:p>
        </p:txBody>
      </p:sp>
      <p:sp>
        <p:nvSpPr>
          <p:cNvPr id="3" name="Content Placeholder 2">
            <a:extLst>
              <a:ext uri="{FF2B5EF4-FFF2-40B4-BE49-F238E27FC236}">
                <a16:creationId xmlns:a16="http://schemas.microsoft.com/office/drawing/2014/main" id="{964CBB5A-4452-314A-BB7C-47DE543704BC}"/>
              </a:ext>
            </a:extLst>
          </p:cNvPr>
          <p:cNvSpPr>
            <a:spLocks noGrp="1"/>
          </p:cNvSpPr>
          <p:nvPr>
            <p:ph sz="quarter" idx="13"/>
          </p:nvPr>
        </p:nvSpPr>
        <p:spPr>
          <a:xfrm>
            <a:off x="1595718" y="1690586"/>
            <a:ext cx="9484789" cy="3707150"/>
          </a:xfrm>
        </p:spPr>
        <p:txBody>
          <a:bodyPr>
            <a:normAutofit/>
          </a:bodyPr>
          <a:lstStyle/>
          <a:p>
            <a:pPr marL="0" indent="0">
              <a:buNone/>
            </a:pPr>
            <a:r>
              <a:rPr lang="en-US" sz="2400" b="1" cap="none" dirty="0">
                <a:latin typeface="Arial" panose="020B0604020202020204" pitchFamily="34" charset="0"/>
                <a:cs typeface="Arial" panose="020B0604020202020204" pitchFamily="34" charset="0"/>
              </a:rPr>
              <a:t>FOUR STEP PROCESS</a:t>
            </a:r>
          </a:p>
          <a:p>
            <a:r>
              <a:rPr lang="en-US" b="1" cap="none" dirty="0">
                <a:latin typeface="Arial" panose="020B0604020202020204" pitchFamily="34" charset="0"/>
                <a:cs typeface="Arial" panose="020B0604020202020204" pitchFamily="34" charset="0"/>
              </a:rPr>
              <a:t>Step 1: </a:t>
            </a:r>
            <a:r>
              <a:rPr lang="en-US" cap="none" dirty="0">
                <a:latin typeface="Arial" panose="020B0604020202020204" pitchFamily="34" charset="0"/>
                <a:cs typeface="Arial" panose="020B0604020202020204" pitchFamily="34" charset="0"/>
              </a:rPr>
              <a:t>Organization Information</a:t>
            </a:r>
            <a:endParaRPr lang="en-US" cap="none" dirty="0">
              <a:solidFill>
                <a:schemeClr val="tx1">
                  <a:lumMod val="50000"/>
                  <a:lumOff val="50000"/>
                </a:schemeClr>
              </a:solidFill>
              <a:latin typeface="Arial" panose="020B0604020202020204" pitchFamily="34" charset="0"/>
              <a:cs typeface="Arial" panose="020B0604020202020204" pitchFamily="34" charset="0"/>
            </a:endParaRPr>
          </a:p>
          <a:p>
            <a:r>
              <a:rPr lang="en-US" b="1" cap="none" dirty="0">
                <a:latin typeface="Arial" panose="020B0604020202020204" pitchFamily="34" charset="0"/>
                <a:cs typeface="Arial" panose="020B0604020202020204" pitchFamily="34" charset="0"/>
              </a:rPr>
              <a:t>Step 2: </a:t>
            </a:r>
            <a:r>
              <a:rPr lang="en-US" cap="none" dirty="0">
                <a:latin typeface="Arial" panose="020B0604020202020204" pitchFamily="34" charset="0"/>
                <a:cs typeface="Arial" panose="020B0604020202020204" pitchFamily="34" charset="0"/>
              </a:rPr>
              <a:t>Income </a:t>
            </a:r>
          </a:p>
          <a:p>
            <a:r>
              <a:rPr lang="en-US" b="1" cap="none" dirty="0">
                <a:latin typeface="Arial" panose="020B0604020202020204" pitchFamily="34" charset="0"/>
                <a:cs typeface="Arial" panose="020B0604020202020204" pitchFamily="34" charset="0"/>
              </a:rPr>
              <a:t>Step 3: </a:t>
            </a:r>
            <a:r>
              <a:rPr lang="en-US" cap="none" dirty="0">
                <a:latin typeface="Arial" panose="020B0604020202020204" pitchFamily="34" charset="0"/>
                <a:cs typeface="Arial" panose="020B0604020202020204" pitchFamily="34" charset="0"/>
              </a:rPr>
              <a:t>Values Based Culture Questions</a:t>
            </a:r>
          </a:p>
          <a:p>
            <a:r>
              <a:rPr lang="en-US" b="1" cap="none" dirty="0">
                <a:latin typeface="Arial" panose="020B0604020202020204" pitchFamily="34" charset="0"/>
                <a:cs typeface="Arial" panose="020B0604020202020204" pitchFamily="34" charset="0"/>
              </a:rPr>
              <a:t>Step 4: </a:t>
            </a:r>
            <a:r>
              <a:rPr lang="en-US" cap="none" dirty="0">
                <a:latin typeface="Arial" panose="020B0604020202020204" pitchFamily="34" charset="0"/>
                <a:cs typeface="Arial" panose="020B0604020202020204" pitchFamily="34" charset="0"/>
              </a:rPr>
              <a:t>Expenditures &amp; Request Amount</a:t>
            </a:r>
          </a:p>
        </p:txBody>
      </p:sp>
    </p:spTree>
    <p:extLst>
      <p:ext uri="{BB962C8B-B14F-4D97-AF65-F5344CB8AC3E}">
        <p14:creationId xmlns:p14="http://schemas.microsoft.com/office/powerpoint/2010/main" val="362078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F08F-227B-D84E-82A5-98D8C201F51D}"/>
              </a:ext>
            </a:extLst>
          </p:cNvPr>
          <p:cNvSpPr>
            <a:spLocks noGrp="1"/>
          </p:cNvSpPr>
          <p:nvPr>
            <p:ph type="title"/>
          </p:nvPr>
        </p:nvSpPr>
        <p:spPr/>
        <p:txBody>
          <a:bodyPr>
            <a:normAutofit fontScale="90000"/>
          </a:bodyPr>
          <a:lstStyle/>
          <a:p>
            <a:r>
              <a:rPr lang="en-US" dirty="0"/>
              <a:t>Organization Information – (Step 1)</a:t>
            </a:r>
          </a:p>
        </p:txBody>
      </p:sp>
      <p:sp>
        <p:nvSpPr>
          <p:cNvPr id="3" name="Content Placeholder 2">
            <a:extLst>
              <a:ext uri="{FF2B5EF4-FFF2-40B4-BE49-F238E27FC236}">
                <a16:creationId xmlns:a16="http://schemas.microsoft.com/office/drawing/2014/main" id="{24B17874-077E-0D49-A12B-EAAFC62897C3}"/>
              </a:ext>
            </a:extLst>
          </p:cNvPr>
          <p:cNvSpPr>
            <a:spLocks noGrp="1"/>
          </p:cNvSpPr>
          <p:nvPr>
            <p:ph sz="quarter" idx="13"/>
          </p:nvPr>
        </p:nvSpPr>
        <p:spPr>
          <a:xfrm>
            <a:off x="685800" y="1915452"/>
            <a:ext cx="10394707" cy="3570950"/>
          </a:xfrm>
        </p:spPr>
        <p:txBody>
          <a:bodyPr>
            <a:normAutofit fontScale="92500" lnSpcReduction="10000"/>
          </a:bodyPr>
          <a:lstStyle/>
          <a:p>
            <a:r>
              <a:rPr lang="en-US" cap="none" dirty="0">
                <a:latin typeface="Arial" panose="020B0604020202020204" pitchFamily="34" charset="0"/>
                <a:cs typeface="Arial" panose="020B0604020202020204" pitchFamily="34" charset="0"/>
              </a:rPr>
              <a:t>Name of Student Organization</a:t>
            </a:r>
          </a:p>
          <a:p>
            <a:r>
              <a:rPr lang="en-US" cap="none" dirty="0">
                <a:latin typeface="Arial" panose="020B0604020202020204" pitchFamily="34" charset="0"/>
                <a:cs typeface="Arial" panose="020B0604020202020204" pitchFamily="34" charset="0"/>
              </a:rPr>
              <a:t>Current Account Totals (Senate &amp; Agency/Off-Campus)</a:t>
            </a:r>
          </a:p>
          <a:p>
            <a:r>
              <a:rPr lang="en-US" cap="none" dirty="0">
                <a:latin typeface="Arial" panose="020B0604020202020204" pitchFamily="34" charset="0"/>
                <a:cs typeface="Arial" panose="020B0604020202020204" pitchFamily="34" charset="0"/>
              </a:rPr>
              <a:t>Any planned spending past March 1</a:t>
            </a:r>
            <a:r>
              <a:rPr lang="en-US" cap="none">
                <a:latin typeface="Arial" panose="020B0604020202020204" pitchFamily="34" charset="0"/>
                <a:cs typeface="Arial" panose="020B0604020202020204" pitchFamily="34" charset="0"/>
              </a:rPr>
              <a:t>, 2024? </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Roster Update</a:t>
            </a:r>
          </a:p>
          <a:p>
            <a:r>
              <a:rPr lang="en-US" cap="none" dirty="0">
                <a:latin typeface="Arial" panose="020B0604020202020204" pitchFamily="34" charset="0"/>
                <a:cs typeface="Arial" panose="020B0604020202020204" pitchFamily="34" charset="0"/>
              </a:rPr>
              <a:t>Number of Members in Organization</a:t>
            </a:r>
          </a:p>
          <a:p>
            <a:r>
              <a:rPr lang="en-US" cap="none" dirty="0">
                <a:latin typeface="Arial" panose="020B0604020202020204" pitchFamily="34" charset="0"/>
                <a:cs typeface="Arial" panose="020B0604020202020204" pitchFamily="34" charset="0"/>
              </a:rPr>
              <a:t>Current President &amp; Treasurer’s Names</a:t>
            </a:r>
          </a:p>
          <a:p>
            <a:r>
              <a:rPr lang="en-US" cap="none" dirty="0">
                <a:latin typeface="Arial" panose="020B0604020202020204" pitchFamily="34" charset="0"/>
                <a:cs typeface="Arial" panose="020B0604020202020204" pitchFamily="34" charset="0"/>
              </a:rPr>
              <a:t>Incoming President &amp; Treasurer’s Names (If elected)</a:t>
            </a:r>
          </a:p>
          <a:p>
            <a:r>
              <a:rPr lang="en-US" cap="none" dirty="0">
                <a:latin typeface="Arial" panose="020B0604020202020204" pitchFamily="34" charset="0"/>
                <a:cs typeface="Arial" panose="020B0604020202020204" pitchFamily="34" charset="0"/>
              </a:rPr>
              <a:t>Why your organization needs this funding?</a:t>
            </a:r>
          </a:p>
        </p:txBody>
      </p:sp>
      <p:pic>
        <p:nvPicPr>
          <p:cNvPr id="5" name="Picture 4">
            <a:extLst>
              <a:ext uri="{FF2B5EF4-FFF2-40B4-BE49-F238E27FC236}">
                <a16:creationId xmlns:a16="http://schemas.microsoft.com/office/drawing/2014/main" id="{E68F4CEE-88E6-4F5C-A3E4-5D4ED941D603}"/>
              </a:ext>
            </a:extLst>
          </p:cNvPr>
          <p:cNvPicPr>
            <a:picLocks noChangeAspect="1"/>
          </p:cNvPicPr>
          <p:nvPr/>
        </p:nvPicPr>
        <p:blipFill>
          <a:blip r:embed="rId2"/>
          <a:stretch>
            <a:fillRect/>
          </a:stretch>
        </p:blipFill>
        <p:spPr>
          <a:xfrm>
            <a:off x="7263559" y="1915452"/>
            <a:ext cx="4242641" cy="3347209"/>
          </a:xfrm>
          <a:prstGeom prst="rect">
            <a:avLst/>
          </a:prstGeom>
        </p:spPr>
      </p:pic>
    </p:spTree>
    <p:extLst>
      <p:ext uri="{BB962C8B-B14F-4D97-AF65-F5344CB8AC3E}">
        <p14:creationId xmlns:p14="http://schemas.microsoft.com/office/powerpoint/2010/main" val="102851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B31A-4F16-2948-A9A1-82EC53D09571}"/>
              </a:ext>
            </a:extLst>
          </p:cNvPr>
          <p:cNvSpPr>
            <a:spLocks noGrp="1"/>
          </p:cNvSpPr>
          <p:nvPr>
            <p:ph type="title"/>
          </p:nvPr>
        </p:nvSpPr>
        <p:spPr/>
        <p:txBody>
          <a:bodyPr/>
          <a:lstStyle/>
          <a:p>
            <a:r>
              <a:rPr lang="en-US" dirty="0"/>
              <a:t>Spending &amp; deadline reminders</a:t>
            </a:r>
          </a:p>
        </p:txBody>
      </p:sp>
      <p:sp>
        <p:nvSpPr>
          <p:cNvPr id="3" name="Content Placeholder 2">
            <a:extLst>
              <a:ext uri="{FF2B5EF4-FFF2-40B4-BE49-F238E27FC236}">
                <a16:creationId xmlns:a16="http://schemas.microsoft.com/office/drawing/2014/main" id="{0849D7E2-649A-AC4A-A688-3676E4CEDE24}"/>
              </a:ext>
            </a:extLst>
          </p:cNvPr>
          <p:cNvSpPr>
            <a:spLocks noGrp="1"/>
          </p:cNvSpPr>
          <p:nvPr>
            <p:ph sz="quarter" idx="13"/>
          </p:nvPr>
        </p:nvSpPr>
        <p:spPr>
          <a:xfrm>
            <a:off x="685800" y="2231176"/>
            <a:ext cx="10394707" cy="3311189"/>
          </a:xfrm>
        </p:spPr>
        <p:txBody>
          <a:bodyPr>
            <a:normAutofit lnSpcReduction="10000"/>
          </a:bodyPr>
          <a:lstStyle/>
          <a:p>
            <a:pPr>
              <a:spcBef>
                <a:spcPts val="1800"/>
              </a:spcBef>
            </a:pPr>
            <a:r>
              <a:rPr lang="en-US" cap="none" dirty="0">
                <a:latin typeface="Arial" panose="020B0604020202020204" pitchFamily="34" charset="0"/>
                <a:cs typeface="Arial" panose="020B0604020202020204" pitchFamily="34" charset="0"/>
              </a:rPr>
              <a:t>Purchase Request in HSC Net</a:t>
            </a:r>
          </a:p>
          <a:p>
            <a:pPr lvl="1">
              <a:spcBef>
                <a:spcPts val="1800"/>
              </a:spcBef>
            </a:pPr>
            <a:r>
              <a:rPr lang="en-US" cap="none" dirty="0">
                <a:latin typeface="Arial" panose="020B0604020202020204" pitchFamily="34" charset="0"/>
                <a:cs typeface="Arial" panose="020B0604020202020204" pitchFamily="34" charset="0"/>
              </a:rPr>
              <a:t>2 Week Deadline</a:t>
            </a:r>
          </a:p>
          <a:p>
            <a:pPr>
              <a:spcBef>
                <a:spcPts val="1800"/>
              </a:spcBef>
            </a:pPr>
            <a:r>
              <a:rPr lang="en-US" cap="none" dirty="0">
                <a:latin typeface="Arial" panose="020B0604020202020204" pitchFamily="34" charset="0"/>
                <a:cs typeface="Arial" panose="020B0604020202020204" pitchFamily="34" charset="0"/>
              </a:rPr>
              <a:t>Senate Funds for FY24</a:t>
            </a:r>
          </a:p>
          <a:p>
            <a:pPr lvl="1">
              <a:spcBef>
                <a:spcPts val="1800"/>
              </a:spcBef>
            </a:pPr>
            <a:r>
              <a:rPr lang="en-US" cap="none" dirty="0">
                <a:latin typeface="Arial" panose="020B0604020202020204" pitchFamily="34" charset="0"/>
                <a:cs typeface="Arial" panose="020B0604020202020204" pitchFamily="34" charset="0"/>
              </a:rPr>
              <a:t>Deadline for Major Expenditures – June 2, 2024</a:t>
            </a:r>
          </a:p>
          <a:p>
            <a:pPr lvl="1">
              <a:spcBef>
                <a:spcPts val="1800"/>
              </a:spcBef>
            </a:pPr>
            <a:r>
              <a:rPr lang="en-US" cap="none" dirty="0">
                <a:latin typeface="Arial" panose="020B0604020202020204" pitchFamily="34" charset="0"/>
                <a:cs typeface="Arial" panose="020B0604020202020204" pitchFamily="34" charset="0"/>
              </a:rPr>
              <a:t>Deadline for Remaining Expenditures – August 2, 2024</a:t>
            </a:r>
          </a:p>
          <a:p>
            <a:pPr>
              <a:spcBef>
                <a:spcPts val="1800"/>
              </a:spcBef>
            </a:pPr>
            <a:r>
              <a:rPr lang="en-US" cap="none" dirty="0">
                <a:latin typeface="Arial" panose="020B0604020202020204" pitchFamily="34" charset="0"/>
                <a:cs typeface="Arial" panose="020B0604020202020204" pitchFamily="34" charset="0"/>
              </a:rPr>
              <a:t>No spending between August 17 and September 8th (Fiscal Year End)</a:t>
            </a:r>
            <a:endParaRPr lang="en-US" cap="none" baseline="30000" dirty="0">
              <a:latin typeface="Arial" panose="020B0604020202020204" pitchFamily="34" charset="0"/>
              <a:cs typeface="Arial" panose="020B0604020202020204" pitchFamily="34" charset="0"/>
            </a:endParaRPr>
          </a:p>
          <a:p>
            <a:endParaRPr lang="en-US" cap="none" baseline="30000"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833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F08F-227B-D84E-82A5-98D8C201F51D}"/>
              </a:ext>
            </a:extLst>
          </p:cNvPr>
          <p:cNvSpPr>
            <a:spLocks noGrp="1"/>
          </p:cNvSpPr>
          <p:nvPr>
            <p:ph type="title"/>
          </p:nvPr>
        </p:nvSpPr>
        <p:spPr/>
        <p:txBody>
          <a:bodyPr>
            <a:normAutofit/>
          </a:bodyPr>
          <a:lstStyle/>
          <a:p>
            <a:r>
              <a:rPr lang="en-US" dirty="0"/>
              <a:t>income– (Step 2)</a:t>
            </a:r>
          </a:p>
        </p:txBody>
      </p:sp>
      <p:sp>
        <p:nvSpPr>
          <p:cNvPr id="3" name="Content Placeholder 2">
            <a:extLst>
              <a:ext uri="{FF2B5EF4-FFF2-40B4-BE49-F238E27FC236}">
                <a16:creationId xmlns:a16="http://schemas.microsoft.com/office/drawing/2014/main" id="{24B17874-077E-0D49-A12B-EAAFC62897C3}"/>
              </a:ext>
            </a:extLst>
          </p:cNvPr>
          <p:cNvSpPr>
            <a:spLocks noGrp="1"/>
          </p:cNvSpPr>
          <p:nvPr>
            <p:ph sz="quarter" idx="13"/>
          </p:nvPr>
        </p:nvSpPr>
        <p:spPr>
          <a:xfrm>
            <a:off x="685800" y="1947647"/>
            <a:ext cx="10394707" cy="3311189"/>
          </a:xfrm>
        </p:spPr>
        <p:txBody>
          <a:bodyPr>
            <a:normAutofit/>
          </a:bodyPr>
          <a:lstStyle/>
          <a:p>
            <a:r>
              <a:rPr lang="en-US" cap="none" dirty="0">
                <a:latin typeface="Arial" panose="020B0604020202020204" pitchFamily="34" charset="0"/>
                <a:cs typeface="Arial" panose="020B0604020202020204" pitchFamily="34" charset="0"/>
              </a:rPr>
              <a:t>Membership Dues</a:t>
            </a:r>
          </a:p>
          <a:p>
            <a:r>
              <a:rPr lang="en-US" cap="none" dirty="0">
                <a:latin typeface="Arial" panose="020B0604020202020204" pitchFamily="34" charset="0"/>
                <a:cs typeface="Arial" panose="020B0604020202020204" pitchFamily="34" charset="0"/>
              </a:rPr>
              <a:t>Fundraising</a:t>
            </a:r>
          </a:p>
          <a:p>
            <a:r>
              <a:rPr lang="en-US" cap="none" dirty="0">
                <a:latin typeface="Arial" panose="020B0604020202020204" pitchFamily="34" charset="0"/>
                <a:cs typeface="Arial" panose="020B0604020202020204" pitchFamily="34" charset="0"/>
              </a:rPr>
              <a:t>Donations to the Organization</a:t>
            </a:r>
          </a:p>
          <a:p>
            <a:endParaRPr lang="en-US" cap="none"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2774CD-07C2-4E56-8331-8FD5EF625EE1}"/>
              </a:ext>
            </a:extLst>
          </p:cNvPr>
          <p:cNvPicPr>
            <a:picLocks noChangeAspect="1"/>
          </p:cNvPicPr>
          <p:nvPr/>
        </p:nvPicPr>
        <p:blipFill>
          <a:blip r:embed="rId2"/>
          <a:stretch>
            <a:fillRect/>
          </a:stretch>
        </p:blipFill>
        <p:spPr>
          <a:xfrm>
            <a:off x="6953864" y="1015068"/>
            <a:ext cx="3814208" cy="4827864"/>
          </a:xfrm>
          <a:prstGeom prst="rect">
            <a:avLst/>
          </a:prstGeom>
        </p:spPr>
      </p:pic>
    </p:spTree>
    <p:extLst>
      <p:ext uri="{BB962C8B-B14F-4D97-AF65-F5344CB8AC3E}">
        <p14:creationId xmlns:p14="http://schemas.microsoft.com/office/powerpoint/2010/main" val="423572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F08F-227B-D84E-82A5-98D8C201F51D}"/>
              </a:ext>
            </a:extLst>
          </p:cNvPr>
          <p:cNvSpPr>
            <a:spLocks noGrp="1"/>
          </p:cNvSpPr>
          <p:nvPr>
            <p:ph type="title"/>
          </p:nvPr>
        </p:nvSpPr>
        <p:spPr/>
        <p:txBody>
          <a:bodyPr>
            <a:normAutofit fontScale="90000"/>
          </a:bodyPr>
          <a:lstStyle/>
          <a:p>
            <a:r>
              <a:rPr lang="en-US" dirty="0"/>
              <a:t>Values based culture questions– (Step 3)</a:t>
            </a:r>
          </a:p>
        </p:txBody>
      </p:sp>
      <p:sp>
        <p:nvSpPr>
          <p:cNvPr id="3" name="Content Placeholder 2">
            <a:extLst>
              <a:ext uri="{FF2B5EF4-FFF2-40B4-BE49-F238E27FC236}">
                <a16:creationId xmlns:a16="http://schemas.microsoft.com/office/drawing/2014/main" id="{24B17874-077E-0D49-A12B-EAAFC62897C3}"/>
              </a:ext>
            </a:extLst>
          </p:cNvPr>
          <p:cNvSpPr>
            <a:spLocks noGrp="1"/>
          </p:cNvSpPr>
          <p:nvPr>
            <p:ph sz="quarter" idx="13"/>
          </p:nvPr>
        </p:nvSpPr>
        <p:spPr>
          <a:xfrm>
            <a:off x="685800" y="2258361"/>
            <a:ext cx="10394707" cy="3311189"/>
          </a:xfrm>
        </p:spPr>
        <p:txBody>
          <a:bodyPr>
            <a:normAutofit/>
          </a:bodyPr>
          <a:lstStyle/>
          <a:p>
            <a:r>
              <a:rPr lang="en-US" cap="none" dirty="0">
                <a:latin typeface="Arial" panose="020B0604020202020204" pitchFamily="34" charset="0"/>
                <a:cs typeface="Arial" panose="020B0604020202020204" pitchFamily="34" charset="0"/>
              </a:rPr>
              <a:t>Organization’s Accomplishments</a:t>
            </a:r>
          </a:p>
          <a:p>
            <a:r>
              <a:rPr lang="en-US" cap="none" dirty="0">
                <a:latin typeface="Arial" panose="020B0604020202020204" pitchFamily="34" charset="0"/>
                <a:cs typeface="Arial" panose="020B0604020202020204" pitchFamily="34" charset="0"/>
              </a:rPr>
              <a:t>Organization Goals for Year</a:t>
            </a:r>
          </a:p>
          <a:p>
            <a:r>
              <a:rPr lang="en-US" cap="none" dirty="0">
                <a:latin typeface="Arial" panose="020B0604020202020204" pitchFamily="34" charset="0"/>
                <a:cs typeface="Arial" panose="020B0604020202020204" pitchFamily="34" charset="0"/>
              </a:rPr>
              <a:t>Community Service</a:t>
            </a:r>
          </a:p>
          <a:p>
            <a:r>
              <a:rPr lang="en-US" cap="none" dirty="0">
                <a:latin typeface="Arial" panose="020B0604020202020204" pitchFamily="34" charset="0"/>
                <a:cs typeface="Arial" panose="020B0604020202020204" pitchFamily="34" charset="0"/>
              </a:rPr>
              <a:t>How Organization enhances the image of TTUHSC</a:t>
            </a:r>
          </a:p>
          <a:p>
            <a:r>
              <a:rPr lang="en-US" cap="none" dirty="0">
                <a:latin typeface="Arial" panose="020B0604020202020204" pitchFamily="34" charset="0"/>
                <a:cs typeface="Arial" panose="020B0604020202020204" pitchFamily="34" charset="0"/>
              </a:rPr>
              <a:t>Value the Organization Excels In</a:t>
            </a:r>
          </a:p>
          <a:p>
            <a:r>
              <a:rPr lang="en-US" cap="none" dirty="0">
                <a:latin typeface="Arial" panose="020B0604020202020204" pitchFamily="34" charset="0"/>
                <a:cs typeface="Arial" panose="020B0604020202020204" pitchFamily="34" charset="0"/>
              </a:rPr>
              <a:t>Value the Organization could Improve</a:t>
            </a:r>
          </a:p>
          <a:p>
            <a:endParaRPr lang="en-US" cap="none"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12F2DEE-2C6F-4A6B-B3A5-C35F8BF91ED2}"/>
              </a:ext>
            </a:extLst>
          </p:cNvPr>
          <p:cNvPicPr>
            <a:picLocks noChangeAspect="1"/>
          </p:cNvPicPr>
          <p:nvPr/>
        </p:nvPicPr>
        <p:blipFill>
          <a:blip r:embed="rId2"/>
          <a:stretch>
            <a:fillRect/>
          </a:stretch>
        </p:blipFill>
        <p:spPr>
          <a:xfrm>
            <a:off x="7305144" y="1584842"/>
            <a:ext cx="4125553" cy="3688315"/>
          </a:xfrm>
          <a:prstGeom prst="rect">
            <a:avLst/>
          </a:prstGeom>
        </p:spPr>
      </p:pic>
    </p:spTree>
    <p:extLst>
      <p:ext uri="{BB962C8B-B14F-4D97-AF65-F5344CB8AC3E}">
        <p14:creationId xmlns:p14="http://schemas.microsoft.com/office/powerpoint/2010/main" val="2245795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F08F-227B-D84E-82A5-98D8C201F51D}"/>
              </a:ext>
            </a:extLst>
          </p:cNvPr>
          <p:cNvSpPr>
            <a:spLocks noGrp="1"/>
          </p:cNvSpPr>
          <p:nvPr>
            <p:ph type="title"/>
          </p:nvPr>
        </p:nvSpPr>
        <p:spPr/>
        <p:txBody>
          <a:bodyPr>
            <a:normAutofit fontScale="90000"/>
          </a:bodyPr>
          <a:lstStyle/>
          <a:p>
            <a:r>
              <a:rPr lang="en-US" dirty="0"/>
              <a:t>Expenses &amp; Request Amount– (Step 4)</a:t>
            </a:r>
          </a:p>
        </p:txBody>
      </p:sp>
      <p:sp>
        <p:nvSpPr>
          <p:cNvPr id="3" name="Content Placeholder 2">
            <a:extLst>
              <a:ext uri="{FF2B5EF4-FFF2-40B4-BE49-F238E27FC236}">
                <a16:creationId xmlns:a16="http://schemas.microsoft.com/office/drawing/2014/main" id="{24B17874-077E-0D49-A12B-EAAFC62897C3}"/>
              </a:ext>
            </a:extLst>
          </p:cNvPr>
          <p:cNvSpPr>
            <a:spLocks noGrp="1"/>
          </p:cNvSpPr>
          <p:nvPr>
            <p:ph sz="quarter" idx="13"/>
          </p:nvPr>
        </p:nvSpPr>
        <p:spPr>
          <a:xfrm>
            <a:off x="685800" y="1947647"/>
            <a:ext cx="10394707" cy="3311189"/>
          </a:xfrm>
        </p:spPr>
        <p:txBody>
          <a:bodyPr>
            <a:normAutofit/>
          </a:bodyPr>
          <a:lstStyle/>
          <a:p>
            <a:r>
              <a:rPr lang="en-US" cap="none" dirty="0">
                <a:latin typeface="Arial" panose="020B0604020202020204" pitchFamily="34" charset="0"/>
                <a:cs typeface="Arial" panose="020B0604020202020204" pitchFamily="34" charset="0"/>
              </a:rPr>
              <a:t>Cost of Meetings</a:t>
            </a:r>
          </a:p>
          <a:p>
            <a:r>
              <a:rPr lang="en-US" cap="none" dirty="0">
                <a:latin typeface="Arial" panose="020B0604020202020204" pitchFamily="34" charset="0"/>
                <a:cs typeface="Arial" panose="020B0604020202020204" pitchFamily="34" charset="0"/>
              </a:rPr>
              <a:t>Cost of Events</a:t>
            </a:r>
          </a:p>
          <a:p>
            <a:r>
              <a:rPr lang="en-US" cap="none" dirty="0">
                <a:latin typeface="Arial" panose="020B0604020202020204" pitchFamily="34" charset="0"/>
                <a:cs typeface="Arial" panose="020B0604020202020204" pitchFamily="34" charset="0"/>
              </a:rPr>
              <a:t>Cost of Travel</a:t>
            </a:r>
          </a:p>
          <a:p>
            <a:r>
              <a:rPr lang="en-US" cap="none" dirty="0">
                <a:latin typeface="Arial" panose="020B0604020202020204" pitchFamily="34" charset="0"/>
                <a:cs typeface="Arial" panose="020B0604020202020204" pitchFamily="34" charset="0"/>
              </a:rPr>
              <a:t>Cost of Promotional and/or Recognition Items</a:t>
            </a:r>
          </a:p>
          <a:p>
            <a:r>
              <a:rPr lang="en-US" cap="none" dirty="0">
                <a:latin typeface="Arial" panose="020B0604020202020204" pitchFamily="34" charset="0"/>
                <a:cs typeface="Arial" panose="020B0604020202020204" pitchFamily="34" charset="0"/>
              </a:rPr>
              <a:t>Cost of Additional Expenses</a:t>
            </a:r>
          </a:p>
          <a:p>
            <a:endParaRPr lang="en-US" cap="none"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E96BA3E-D939-4206-9477-1A991A5E09BF}"/>
              </a:ext>
            </a:extLst>
          </p:cNvPr>
          <p:cNvPicPr>
            <a:picLocks noChangeAspect="1"/>
          </p:cNvPicPr>
          <p:nvPr/>
        </p:nvPicPr>
        <p:blipFill>
          <a:blip r:embed="rId2"/>
          <a:stretch>
            <a:fillRect/>
          </a:stretch>
        </p:blipFill>
        <p:spPr>
          <a:xfrm>
            <a:off x="7412361" y="1711354"/>
            <a:ext cx="3739273" cy="4332008"/>
          </a:xfrm>
          <a:prstGeom prst="rect">
            <a:avLst/>
          </a:prstGeom>
        </p:spPr>
      </p:pic>
    </p:spTree>
    <p:extLst>
      <p:ext uri="{BB962C8B-B14F-4D97-AF65-F5344CB8AC3E}">
        <p14:creationId xmlns:p14="http://schemas.microsoft.com/office/powerpoint/2010/main" val="1340392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60E-296C-704C-AA4D-3A38C2B769C1}"/>
              </a:ext>
            </a:extLst>
          </p:cNvPr>
          <p:cNvSpPr>
            <a:spLocks noGrp="1"/>
          </p:cNvSpPr>
          <p:nvPr>
            <p:ph type="title"/>
          </p:nvPr>
        </p:nvSpPr>
        <p:spPr/>
        <p:txBody>
          <a:bodyPr/>
          <a:lstStyle/>
          <a:p>
            <a:r>
              <a:rPr lang="en-US" dirty="0"/>
              <a:t>Request approval</a:t>
            </a:r>
          </a:p>
        </p:txBody>
      </p:sp>
      <p:sp>
        <p:nvSpPr>
          <p:cNvPr id="3" name="Content Placeholder 2">
            <a:extLst>
              <a:ext uri="{FF2B5EF4-FFF2-40B4-BE49-F238E27FC236}">
                <a16:creationId xmlns:a16="http://schemas.microsoft.com/office/drawing/2014/main" id="{B7875377-F12D-B64D-8ED8-32762656919C}"/>
              </a:ext>
            </a:extLst>
          </p:cNvPr>
          <p:cNvSpPr>
            <a:spLocks noGrp="1"/>
          </p:cNvSpPr>
          <p:nvPr>
            <p:ph sz="quarter" idx="13"/>
          </p:nvPr>
        </p:nvSpPr>
        <p:spPr/>
        <p:txBody>
          <a:bodyPr>
            <a:normAutofit fontScale="92500" lnSpcReduction="20000"/>
          </a:bodyPr>
          <a:lstStyle/>
          <a:p>
            <a:r>
              <a:rPr lang="en-US" cap="none" dirty="0">
                <a:latin typeface="Arial" panose="020B0604020202020204" pitchFamily="34" charset="0"/>
                <a:cs typeface="Arial" panose="020B0604020202020204" pitchFamily="34" charset="0"/>
              </a:rPr>
              <a:t>Must Submit Re-Registration to be eligible</a:t>
            </a:r>
          </a:p>
          <a:p>
            <a:pPr lvl="1"/>
            <a:r>
              <a:rPr lang="en-US" cap="none" dirty="0">
                <a:latin typeface="Arial" panose="020B0604020202020204" pitchFamily="34" charset="0"/>
                <a:cs typeface="Arial" panose="020B0604020202020204" pitchFamily="34" charset="0"/>
              </a:rPr>
              <a:t>March 1</a:t>
            </a:r>
            <a:r>
              <a:rPr lang="en-US" cap="none" baseline="30000" dirty="0">
                <a:latin typeface="Arial" panose="020B0604020202020204" pitchFamily="34" charset="0"/>
                <a:cs typeface="Arial" panose="020B0604020202020204" pitchFamily="34" charset="0"/>
              </a:rPr>
              <a:t>st</a:t>
            </a:r>
            <a:r>
              <a:rPr lang="en-US" cap="none" dirty="0">
                <a:latin typeface="Arial" panose="020B0604020202020204" pitchFamily="34" charset="0"/>
                <a:cs typeface="Arial" panose="020B0604020202020204" pitchFamily="34" charset="0"/>
              </a:rPr>
              <a:t> Deadline for both Budget &amp; Re-Registration (no exceptions)</a:t>
            </a:r>
          </a:p>
          <a:p>
            <a:r>
              <a:rPr lang="en-US" cap="none" dirty="0">
                <a:latin typeface="Arial" panose="020B0604020202020204" pitchFamily="34" charset="0"/>
                <a:cs typeface="Arial" panose="020B0604020202020204" pitchFamily="34" charset="0"/>
              </a:rPr>
              <a:t>Reviewed by the TTUHSC SGA Finance Committee</a:t>
            </a:r>
          </a:p>
          <a:p>
            <a:pPr lvl="1"/>
            <a:r>
              <a:rPr lang="en-US" cap="none" dirty="0">
                <a:latin typeface="Arial" panose="020B0604020202020204" pitchFamily="34" charset="0"/>
                <a:cs typeface="Arial" panose="020B0604020202020204" pitchFamily="34" charset="0"/>
              </a:rPr>
              <a:t>Student Organization Funding Bill is voted on by the full TTUHSC SGA</a:t>
            </a:r>
          </a:p>
          <a:p>
            <a:pPr lvl="1"/>
            <a:r>
              <a:rPr lang="en-US" cap="none" dirty="0">
                <a:latin typeface="Arial" panose="020B0604020202020204" pitchFamily="34" charset="0"/>
                <a:cs typeface="Arial" panose="020B0604020202020204" pitchFamily="34" charset="0"/>
              </a:rPr>
              <a:t>Final approval is based on budget availability </a:t>
            </a:r>
          </a:p>
          <a:p>
            <a:r>
              <a:rPr lang="en-US" cap="none" dirty="0">
                <a:latin typeface="Arial" panose="020B0604020202020204" pitchFamily="34" charset="0"/>
                <a:cs typeface="Arial" panose="020B0604020202020204" pitchFamily="34" charset="0"/>
              </a:rPr>
              <a:t>Notifications on Allocation Amount will go out in new fiscal year (September) </a:t>
            </a:r>
          </a:p>
          <a:p>
            <a:pPr lvl="1"/>
            <a:r>
              <a:rPr lang="en-US" cap="none" dirty="0">
                <a:latin typeface="Arial" panose="020B0604020202020204" pitchFamily="34" charset="0"/>
                <a:cs typeface="Arial" panose="020B0604020202020204" pitchFamily="34" charset="0"/>
              </a:rPr>
              <a:t>Make sure HSC Net is updated with the correct officers</a:t>
            </a:r>
          </a:p>
          <a:p>
            <a:pPr lvl="1"/>
            <a:r>
              <a:rPr lang="en-US" cap="none" dirty="0">
                <a:latin typeface="Arial" panose="020B0604020202020204" pitchFamily="34" charset="0"/>
                <a:cs typeface="Arial" panose="020B0604020202020204" pitchFamily="34" charset="0"/>
              </a:rPr>
              <a:t>Mandatory Fall Training on spending processes</a:t>
            </a:r>
          </a:p>
          <a:p>
            <a:pPr lvl="1"/>
            <a:r>
              <a:rPr lang="en-US" cap="none" dirty="0">
                <a:latin typeface="Arial" panose="020B0604020202020204" pitchFamily="34" charset="0"/>
                <a:cs typeface="Arial" panose="020B0604020202020204" pitchFamily="34" charset="0"/>
              </a:rPr>
              <a:t>Fully signed SGA Funding Contract submitted to Student Life</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11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CB66-CE18-4FB3-974C-55D65E2A3452}"/>
              </a:ext>
            </a:extLst>
          </p:cNvPr>
          <p:cNvSpPr>
            <a:spLocks noGrp="1"/>
          </p:cNvSpPr>
          <p:nvPr>
            <p:ph type="title"/>
          </p:nvPr>
        </p:nvSpPr>
        <p:spPr/>
        <p:txBody>
          <a:bodyPr/>
          <a:lstStyle/>
          <a:p>
            <a:r>
              <a:rPr lang="en-US" dirty="0"/>
              <a:t>Budget Resources</a:t>
            </a:r>
          </a:p>
        </p:txBody>
      </p:sp>
      <p:sp>
        <p:nvSpPr>
          <p:cNvPr id="3" name="Content Placeholder 2">
            <a:extLst>
              <a:ext uri="{FF2B5EF4-FFF2-40B4-BE49-F238E27FC236}">
                <a16:creationId xmlns:a16="http://schemas.microsoft.com/office/drawing/2014/main" id="{B3FCE5D5-59AD-47D9-8BF2-CF3A0A59A530}"/>
              </a:ext>
            </a:extLst>
          </p:cNvPr>
          <p:cNvSpPr>
            <a:spLocks noGrp="1"/>
          </p:cNvSpPr>
          <p:nvPr>
            <p:ph sz="quarter" idx="13"/>
          </p:nvPr>
        </p:nvSpPr>
        <p:spPr>
          <a:xfrm>
            <a:off x="685800" y="2063396"/>
            <a:ext cx="10394707" cy="2265323"/>
          </a:xfrm>
        </p:spPr>
        <p:txBody>
          <a:bodyPr/>
          <a:lstStyle/>
          <a:p>
            <a:r>
              <a:rPr lang="en-US" cap="none" dirty="0">
                <a:latin typeface="Arial" panose="020B0604020202020204" pitchFamily="34" charset="0"/>
                <a:cs typeface="Arial" panose="020B0604020202020204" pitchFamily="34" charset="0"/>
              </a:rPr>
              <a:t>Funding Regulations Handbook</a:t>
            </a:r>
          </a:p>
          <a:p>
            <a:r>
              <a:rPr lang="en-US" cap="none" dirty="0">
                <a:latin typeface="Arial" panose="020B0604020202020204" pitchFamily="34" charset="0"/>
                <a:cs typeface="Arial" panose="020B0604020202020204" pitchFamily="34" charset="0"/>
              </a:rPr>
              <a:t>Budget Development Resources</a:t>
            </a:r>
          </a:p>
          <a:p>
            <a:pPr lvl="1"/>
            <a:r>
              <a:rPr lang="en-US" cap="none" dirty="0">
                <a:latin typeface="Arial" panose="020B0604020202020204" pitchFamily="34" charset="0"/>
                <a:cs typeface="Arial" panose="020B0604020202020204" pitchFamily="34" charset="0"/>
              </a:rPr>
              <a:t>Budget Preparation document</a:t>
            </a:r>
          </a:p>
          <a:p>
            <a:pPr lvl="1"/>
            <a:r>
              <a:rPr lang="en-US" cap="none" dirty="0">
                <a:latin typeface="Arial" panose="020B0604020202020204" pitchFamily="34" charset="0"/>
                <a:cs typeface="Arial" panose="020B0604020202020204" pitchFamily="34" charset="0"/>
              </a:rPr>
              <a:t>Budget Request Support Document (spreadsheet)</a:t>
            </a:r>
          </a:p>
          <a:p>
            <a:pPr lvl="1"/>
            <a:endParaRPr lang="en-US" dirty="0"/>
          </a:p>
        </p:txBody>
      </p:sp>
    </p:spTree>
    <p:extLst>
      <p:ext uri="{BB962C8B-B14F-4D97-AF65-F5344CB8AC3E}">
        <p14:creationId xmlns:p14="http://schemas.microsoft.com/office/powerpoint/2010/main" val="84268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51526-9A06-3C41-A260-D231B0ACE727}"/>
              </a:ext>
            </a:extLst>
          </p:cNvPr>
          <p:cNvSpPr>
            <a:spLocks noGrp="1"/>
          </p:cNvSpPr>
          <p:nvPr>
            <p:ph type="title"/>
          </p:nvPr>
        </p:nvSpPr>
        <p:spPr>
          <a:xfrm>
            <a:off x="883024" y="354106"/>
            <a:ext cx="10394707" cy="3193487"/>
          </a:xfrm>
        </p:spPr>
        <p:txBody>
          <a:bodyPr/>
          <a:lstStyle/>
          <a:p>
            <a:r>
              <a:rPr lang="en-US" dirty="0"/>
              <a:t>Questions? </a:t>
            </a:r>
          </a:p>
        </p:txBody>
      </p:sp>
    </p:spTree>
    <p:extLst>
      <p:ext uri="{BB962C8B-B14F-4D97-AF65-F5344CB8AC3E}">
        <p14:creationId xmlns:p14="http://schemas.microsoft.com/office/powerpoint/2010/main" val="359968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p:txBody>
          <a:bodyPr/>
          <a:lstStyle/>
          <a:p>
            <a:r>
              <a:rPr lang="en-US" dirty="0"/>
              <a:t>Organization constitutions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685800" y="1800926"/>
            <a:ext cx="10394707" cy="3311189"/>
          </a:xfrm>
        </p:spPr>
        <p:txBody>
          <a:bodyPr/>
          <a:lstStyle/>
          <a:p>
            <a:r>
              <a:rPr lang="en-US" cap="none" dirty="0">
                <a:latin typeface="Arial" panose="020B0604020202020204" pitchFamily="34" charset="0"/>
                <a:cs typeface="Arial" panose="020B0604020202020204" pitchFamily="34" charset="0"/>
              </a:rPr>
              <a:t>Review &amp; Update with any necessary changes </a:t>
            </a:r>
          </a:p>
          <a:p>
            <a:pPr lvl="1"/>
            <a:r>
              <a:rPr lang="en-US" cap="none" dirty="0">
                <a:latin typeface="Arial" panose="020B0604020202020204" pitchFamily="34" charset="0"/>
                <a:cs typeface="Arial" panose="020B0604020202020204" pitchFamily="34" charset="0"/>
              </a:rPr>
              <a:t>Make sure file is in Documents section of HSC Net </a:t>
            </a:r>
          </a:p>
          <a:p>
            <a:pPr lvl="1"/>
            <a:r>
              <a:rPr lang="en-US" cap="none" dirty="0">
                <a:latin typeface="Arial" panose="020B0604020202020204" pitchFamily="34" charset="0"/>
                <a:cs typeface="Arial" panose="020B0604020202020204" pitchFamily="34" charset="0"/>
              </a:rPr>
              <a:t>Save file with “Update” and the year in the name</a:t>
            </a:r>
          </a:p>
          <a:p>
            <a:r>
              <a:rPr lang="en-US" cap="none" dirty="0">
                <a:latin typeface="Arial" panose="020B0604020202020204" pitchFamily="34" charset="0"/>
                <a:cs typeface="Arial" panose="020B0604020202020204" pitchFamily="34" charset="0"/>
              </a:rPr>
              <a:t>Must Contain: </a:t>
            </a:r>
          </a:p>
          <a:p>
            <a:pPr lvl="1"/>
            <a:r>
              <a:rPr lang="en-US" cap="none" dirty="0">
                <a:latin typeface="Arial" panose="020B0604020202020204" pitchFamily="34" charset="0"/>
                <a:cs typeface="Arial" panose="020B0604020202020204" pitchFamily="34" charset="0"/>
              </a:rPr>
              <a:t>Name, Purpose, National or Affiliate Organization, Membership Requirements, Officer List and Duties (President &amp; Treasurer required), Officer Election &amp; Removal Process, Faculty/Staff Advisor Responsibilities, Financial Procedures, and Annual Programs. </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56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p:txBody>
          <a:bodyPr/>
          <a:lstStyle/>
          <a:p>
            <a:r>
              <a:rPr lang="en-US" dirty="0"/>
              <a:t>Required elements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945340"/>
            <a:ext cx="9888201" cy="3675529"/>
          </a:xfrm>
        </p:spPr>
        <p:txBody>
          <a:bodyPr>
            <a:normAutofit fontScale="92500" lnSpcReduction="10000"/>
          </a:bodyPr>
          <a:lstStyle/>
          <a:p>
            <a:r>
              <a:rPr lang="en-US" cap="none" dirty="0">
                <a:latin typeface="Arial" panose="020B0604020202020204" pitchFamily="34" charset="0"/>
                <a:cs typeface="Arial" panose="020B0604020202020204" pitchFamily="34" charset="0"/>
              </a:rPr>
              <a:t>Name &amp; Purpose</a:t>
            </a:r>
          </a:p>
          <a:p>
            <a:r>
              <a:rPr lang="en-US" cap="none" dirty="0">
                <a:latin typeface="Arial" panose="020B0604020202020204" pitchFamily="34" charset="0"/>
                <a:cs typeface="Arial" panose="020B0604020202020204" pitchFamily="34" charset="0"/>
              </a:rPr>
              <a:t>National &amp; Affiliate Organizations</a:t>
            </a:r>
          </a:p>
          <a:p>
            <a:r>
              <a:rPr lang="en-US" cap="none" dirty="0">
                <a:latin typeface="Arial" panose="020B0604020202020204" pitchFamily="34" charset="0"/>
                <a:cs typeface="Arial" panose="020B0604020202020204" pitchFamily="34" charset="0"/>
              </a:rPr>
              <a:t>Membership Requirements</a:t>
            </a:r>
          </a:p>
          <a:p>
            <a:r>
              <a:rPr lang="en-US" cap="none" dirty="0">
                <a:latin typeface="Arial" panose="020B0604020202020204" pitchFamily="34" charset="0"/>
                <a:cs typeface="Arial" panose="020B0604020202020204" pitchFamily="34" charset="0"/>
              </a:rPr>
              <a:t>Officer List &amp; Duties (President and Treasurer Required)</a:t>
            </a:r>
          </a:p>
          <a:p>
            <a:r>
              <a:rPr lang="en-US" cap="none" dirty="0">
                <a:latin typeface="Arial" panose="020B0604020202020204" pitchFamily="34" charset="0"/>
                <a:cs typeface="Arial" panose="020B0604020202020204" pitchFamily="34" charset="0"/>
              </a:rPr>
              <a:t>Officer Election &amp; Removal Process</a:t>
            </a:r>
          </a:p>
          <a:p>
            <a:r>
              <a:rPr lang="en-US" cap="none" dirty="0">
                <a:latin typeface="Arial" panose="020B0604020202020204" pitchFamily="34" charset="0"/>
                <a:cs typeface="Arial" panose="020B0604020202020204" pitchFamily="34" charset="0"/>
              </a:rPr>
              <a:t>Financial Procedures</a:t>
            </a:r>
          </a:p>
          <a:p>
            <a:r>
              <a:rPr lang="en-US" cap="none" dirty="0">
                <a:latin typeface="Arial" panose="020B0604020202020204" pitchFamily="34" charset="0"/>
                <a:cs typeface="Arial" panose="020B0604020202020204" pitchFamily="34" charset="0"/>
              </a:rPr>
              <a:t>Faculty/Staff Advisor Responsibilities</a:t>
            </a:r>
          </a:p>
          <a:p>
            <a:r>
              <a:rPr lang="en-US" cap="none" dirty="0">
                <a:latin typeface="Arial" panose="020B0604020202020204" pitchFamily="34" charset="0"/>
                <a:cs typeface="Arial" panose="020B0604020202020204" pitchFamily="34" charset="0"/>
              </a:rPr>
              <a:t>Annual Programs</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02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p:txBody>
          <a:bodyPr/>
          <a:lstStyle/>
          <a:p>
            <a:r>
              <a:rPr lang="en-US" dirty="0"/>
              <a:t>Name &amp; purpose</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945340"/>
            <a:ext cx="9888201" cy="3675529"/>
          </a:xfrm>
        </p:spPr>
        <p:txBody>
          <a:bodyPr>
            <a:normAutofit/>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I - Name</a:t>
            </a:r>
          </a:p>
          <a:p>
            <a:pPr marL="0" indent="0">
              <a:buNone/>
            </a:pPr>
            <a:r>
              <a:rPr lang="en-US" b="1" cap="none" dirty="0">
                <a:latin typeface="Arial" panose="020B0604020202020204" pitchFamily="34" charset="0"/>
                <a:cs typeface="Arial" panose="020B0604020202020204" pitchFamily="34" charset="0"/>
              </a:rPr>
              <a:t>	Section 1. </a:t>
            </a:r>
            <a:r>
              <a:rPr lang="en-US" cap="none" dirty="0">
                <a:latin typeface="Arial" panose="020B0604020202020204" pitchFamily="34" charset="0"/>
                <a:cs typeface="Arial" panose="020B0604020202020204" pitchFamily="34" charset="0"/>
              </a:rPr>
              <a:t>The name of the organization shall be the Bubble Blowing Society 	a student organization at Texas Tech University Health Sciences Center.</a:t>
            </a:r>
          </a:p>
          <a:p>
            <a:pPr marL="0" indent="0">
              <a:buNone/>
            </a:pPr>
            <a:endParaRPr lang="en-US" cap="none" dirty="0">
              <a:latin typeface="Arial" panose="020B0604020202020204" pitchFamily="34" charset="0"/>
              <a:cs typeface="Arial" panose="020B0604020202020204" pitchFamily="34" charset="0"/>
            </a:endParaRPr>
          </a:p>
          <a:p>
            <a:pPr marL="0" indent="0">
              <a:buNone/>
            </a:pPr>
            <a:r>
              <a:rPr lang="en-US" cap="none" dirty="0">
                <a:solidFill>
                  <a:schemeClr val="accent1"/>
                </a:solidFill>
                <a:latin typeface="Arial" panose="020B0604020202020204" pitchFamily="34" charset="0"/>
                <a:cs typeface="Arial" panose="020B0604020202020204" pitchFamily="34" charset="0"/>
              </a:rPr>
              <a:t>Article II - Purpose</a:t>
            </a:r>
            <a:r>
              <a:rPr lang="en-US" cap="none" dirty="0">
                <a:solidFill>
                  <a:srgbClr val="FF0000"/>
                </a:solidFill>
                <a:latin typeface="Arial" panose="020B0604020202020204" pitchFamily="34" charset="0"/>
                <a:cs typeface="Arial" panose="020B0604020202020204" pitchFamily="34" charset="0"/>
              </a:rPr>
              <a:t> </a:t>
            </a:r>
          </a:p>
          <a:p>
            <a:pPr marL="0" indent="0">
              <a:buNone/>
            </a:pPr>
            <a:r>
              <a:rPr lang="en-US" b="1" cap="none" dirty="0">
                <a:latin typeface="Arial" panose="020B0604020202020204" pitchFamily="34" charset="0"/>
                <a:cs typeface="Arial" panose="020B0604020202020204" pitchFamily="34" charset="0"/>
              </a:rPr>
              <a:t>	Section 1. </a:t>
            </a:r>
            <a:r>
              <a:rPr lang="en-US" cap="none" dirty="0">
                <a:latin typeface="Arial" panose="020B0604020202020204" pitchFamily="34" charset="0"/>
                <a:cs typeface="Arial" panose="020B0604020202020204" pitchFamily="34" charset="0"/>
              </a:rPr>
              <a:t>The purpose of our organization is to bring together TTUHSC 	students that enjoy blowing bubbles or are interested in participating in 	bubble blowing competitions.  </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p:txBody>
          <a:bodyPr/>
          <a:lstStyle/>
          <a:p>
            <a:r>
              <a:rPr lang="en-US" dirty="0"/>
              <a:t>National &amp; Affiliate organizations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945340"/>
            <a:ext cx="9888201" cy="3675529"/>
          </a:xfrm>
        </p:spPr>
        <p:txBody>
          <a:bodyPr>
            <a:normAutofit fontScale="85000" lnSpcReduction="2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III – National &amp; Affiliate Organizations</a:t>
            </a:r>
          </a:p>
          <a:p>
            <a:pPr marL="0" indent="0">
              <a:buNone/>
            </a:pPr>
            <a:r>
              <a:rPr lang="en-US" b="1" cap="none" dirty="0">
                <a:latin typeface="Arial" panose="020B0604020202020204" pitchFamily="34" charset="0"/>
                <a:cs typeface="Arial" panose="020B0604020202020204" pitchFamily="34" charset="0"/>
              </a:rPr>
              <a:t>	Section 1. National Relationship: </a:t>
            </a:r>
          </a:p>
          <a:p>
            <a:pPr marL="0" indent="0">
              <a:buNone/>
            </a:pPr>
            <a:r>
              <a:rPr lang="en-US" cap="none" dirty="0">
                <a:latin typeface="Arial" panose="020B0604020202020204" pitchFamily="34" charset="0"/>
                <a:cs typeface="Arial" panose="020B0604020202020204" pitchFamily="34" charset="0"/>
              </a:rPr>
              <a:t>		a. The Bubble Blowing Society has a relationship with the National 			Bubble Blowing Federation. The relationship includes an annual 				membership that enters the organization in regional and national competitions. 		They also provide standardized rules and instructions on how to hold 			competitions.</a:t>
            </a:r>
          </a:p>
          <a:p>
            <a:pPr marL="0" indent="0">
              <a:buNone/>
            </a:pPr>
            <a:r>
              <a:rPr lang="en-US" cap="none" dirty="0">
                <a:latin typeface="Arial" panose="020B0604020202020204" pitchFamily="34" charset="0"/>
                <a:cs typeface="Arial" panose="020B0604020202020204" pitchFamily="34" charset="0"/>
              </a:rPr>
              <a:t>	</a:t>
            </a:r>
            <a:r>
              <a:rPr lang="en-US" b="1" cap="none" dirty="0">
                <a:latin typeface="Arial" panose="020B0604020202020204" pitchFamily="34" charset="0"/>
                <a:cs typeface="Arial" panose="020B0604020202020204" pitchFamily="34" charset="0"/>
              </a:rPr>
              <a:t>Section 2. Affiliate Relationship: </a:t>
            </a:r>
          </a:p>
          <a:p>
            <a:pPr marL="0" indent="0">
              <a:buNone/>
            </a:pPr>
            <a:r>
              <a:rPr lang="en-US" cap="none" dirty="0">
                <a:latin typeface="Arial" panose="020B0604020202020204" pitchFamily="34" charset="0"/>
                <a:cs typeface="Arial" panose="020B0604020202020204" pitchFamily="34" charset="0"/>
              </a:rPr>
              <a:t>		a. The Bubble Blowing Society has a relationship with the Panhandle 			South Plains Fair at which they sponsor a community Bubble Blowing 			Competition. </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55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p:txBody>
          <a:bodyPr/>
          <a:lstStyle/>
          <a:p>
            <a:r>
              <a:rPr lang="en-US" dirty="0"/>
              <a:t>Membership requirements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945340"/>
            <a:ext cx="9888201" cy="3675529"/>
          </a:xfrm>
        </p:spPr>
        <p:txBody>
          <a:bodyPr>
            <a:normAutofit fontScale="77500" lnSpcReduction="2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IV - Membership </a:t>
            </a:r>
          </a:p>
          <a:p>
            <a:pPr marL="0" indent="0">
              <a:buNone/>
            </a:pPr>
            <a:r>
              <a:rPr lang="en-US" b="1" cap="none" dirty="0">
                <a:latin typeface="Arial" panose="020B0604020202020204" pitchFamily="34" charset="0"/>
                <a:cs typeface="Arial" panose="020B0604020202020204" pitchFamily="34" charset="0"/>
              </a:rPr>
              <a:t>	Section 1. Requirements </a:t>
            </a:r>
          </a:p>
          <a:p>
            <a:pPr marL="0" indent="0">
              <a:buNone/>
            </a:pPr>
            <a:r>
              <a:rPr lang="en-US" cap="none" dirty="0">
                <a:latin typeface="Arial" panose="020B0604020202020204" pitchFamily="34" charset="0"/>
                <a:cs typeface="Arial" panose="020B0604020202020204" pitchFamily="34" charset="0"/>
              </a:rPr>
              <a:t>		a. Members must be interested in the art of blowing bubbles. </a:t>
            </a:r>
          </a:p>
          <a:p>
            <a:pPr marL="0" indent="0">
              <a:buNone/>
            </a:pPr>
            <a:r>
              <a:rPr lang="en-US" cap="none" dirty="0">
                <a:latin typeface="Arial" panose="020B0604020202020204" pitchFamily="34" charset="0"/>
                <a:cs typeface="Arial" panose="020B0604020202020204" pitchFamily="34" charset="0"/>
              </a:rPr>
              <a:t>		b. Members must represent the organization and Texas Tech University Health 			Sciences Center in a positive light at all times. </a:t>
            </a:r>
          </a:p>
          <a:p>
            <a:pPr marL="0" indent="0">
              <a:buNone/>
            </a:pPr>
            <a:r>
              <a:rPr lang="en-US" cap="none" dirty="0">
                <a:latin typeface="Arial" panose="020B0604020202020204" pitchFamily="34" charset="0"/>
                <a:cs typeface="Arial" panose="020B0604020202020204" pitchFamily="34" charset="0"/>
              </a:rPr>
              <a:t>		c. Membership is open to all students and from any school. </a:t>
            </a:r>
          </a:p>
          <a:p>
            <a:pPr marL="0" indent="0">
              <a:buNone/>
            </a:pPr>
            <a:r>
              <a:rPr lang="en-US" cap="none" dirty="0">
                <a:latin typeface="Arial" panose="020B0604020202020204" pitchFamily="34" charset="0"/>
                <a:cs typeface="Arial" panose="020B0604020202020204" pitchFamily="34" charset="0"/>
              </a:rPr>
              <a:t>		d. Members are not allowed to participate in any activities or events hosted by the 		organization while intoxicated or under the influence of drugs.</a:t>
            </a:r>
          </a:p>
          <a:p>
            <a:pPr marL="0" indent="0">
              <a:buNone/>
            </a:pPr>
            <a:r>
              <a:rPr lang="en-US" cap="none" dirty="0">
                <a:latin typeface="Arial" panose="020B0604020202020204" pitchFamily="34" charset="0"/>
                <a:cs typeface="Arial" panose="020B0604020202020204" pitchFamily="34" charset="0"/>
              </a:rPr>
              <a:t>		e. Members must always treat their fellow members or officers with respect.</a:t>
            </a:r>
          </a:p>
          <a:p>
            <a:pPr marL="0" indent="0">
              <a:buNone/>
            </a:pPr>
            <a:r>
              <a:rPr lang="en-US" cap="none" dirty="0">
                <a:latin typeface="Arial" panose="020B0604020202020204" pitchFamily="34" charset="0"/>
                <a:cs typeface="Arial" panose="020B0604020202020204" pitchFamily="34" charset="0"/>
              </a:rPr>
              <a:t>		f. Members must uphold the Values-Based Culture of one team, kindhearted, integrity, 		visionary, and beyond service.</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66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404D-B6EB-B241-897A-724BE8D537B4}"/>
              </a:ext>
            </a:extLst>
          </p:cNvPr>
          <p:cNvSpPr>
            <a:spLocks noGrp="1"/>
          </p:cNvSpPr>
          <p:nvPr>
            <p:ph type="title"/>
          </p:nvPr>
        </p:nvSpPr>
        <p:spPr/>
        <p:txBody>
          <a:bodyPr/>
          <a:lstStyle/>
          <a:p>
            <a:r>
              <a:rPr lang="en-US" dirty="0"/>
              <a:t>Officer list &amp; duties</a:t>
            </a:r>
          </a:p>
        </p:txBody>
      </p:sp>
      <p:sp>
        <p:nvSpPr>
          <p:cNvPr id="3" name="Content Placeholder 2">
            <a:extLst>
              <a:ext uri="{FF2B5EF4-FFF2-40B4-BE49-F238E27FC236}">
                <a16:creationId xmlns:a16="http://schemas.microsoft.com/office/drawing/2014/main" id="{4C027B08-5194-D342-BE33-C56043588DDB}"/>
              </a:ext>
            </a:extLst>
          </p:cNvPr>
          <p:cNvSpPr>
            <a:spLocks noGrp="1"/>
          </p:cNvSpPr>
          <p:nvPr>
            <p:ph sz="quarter" idx="13"/>
          </p:nvPr>
        </p:nvSpPr>
        <p:spPr>
          <a:xfrm>
            <a:off x="1192306" y="1945340"/>
            <a:ext cx="9888201" cy="3675529"/>
          </a:xfrm>
        </p:spPr>
        <p:txBody>
          <a:bodyPr>
            <a:normAutofit fontScale="92500" lnSpcReduction="10000"/>
          </a:bodyPr>
          <a:lstStyle/>
          <a:p>
            <a:pPr marL="0" indent="0">
              <a:buNone/>
            </a:pPr>
            <a:r>
              <a:rPr lang="en-US" cap="none" dirty="0">
                <a:solidFill>
                  <a:schemeClr val="accent1"/>
                </a:solidFill>
                <a:latin typeface="Arial" panose="020B0604020202020204" pitchFamily="34" charset="0"/>
                <a:cs typeface="Arial" panose="020B0604020202020204" pitchFamily="34" charset="0"/>
              </a:rPr>
              <a:t>Article V - Officers </a:t>
            </a:r>
          </a:p>
          <a:p>
            <a:pPr marL="0" indent="0">
              <a:buNone/>
            </a:pPr>
            <a:r>
              <a:rPr lang="en-US" b="1" cap="none" dirty="0">
                <a:latin typeface="Arial" panose="020B0604020202020204" pitchFamily="34" charset="0"/>
                <a:cs typeface="Arial" panose="020B0604020202020204" pitchFamily="34" charset="0"/>
              </a:rPr>
              <a:t>	Section 1. List </a:t>
            </a:r>
          </a:p>
          <a:p>
            <a:pPr marL="0" indent="0">
              <a:buNone/>
            </a:pPr>
            <a:r>
              <a:rPr lang="en-US" b="1"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The officers of the organization will be made up of: </a:t>
            </a:r>
            <a:r>
              <a:rPr lang="en-US" b="1" cap="none" dirty="0">
                <a:latin typeface="Arial" panose="020B0604020202020204" pitchFamily="34" charset="0"/>
                <a:cs typeface="Arial" panose="020B0604020202020204" pitchFamily="34" charset="0"/>
              </a:rPr>
              <a:t>President</a:t>
            </a:r>
            <a:r>
              <a:rPr lang="en-US" cap="none" dirty="0">
                <a:latin typeface="Arial" panose="020B0604020202020204" pitchFamily="34" charset="0"/>
                <a:cs typeface="Arial" panose="020B0604020202020204" pitchFamily="34" charset="0"/>
              </a:rPr>
              <a:t>, Vice-	President 	Internal, Vice-President External, </a:t>
            </a:r>
            <a:r>
              <a:rPr lang="en-US" b="1" cap="none" dirty="0">
                <a:latin typeface="Arial" panose="020B0604020202020204" pitchFamily="34" charset="0"/>
                <a:cs typeface="Arial" panose="020B0604020202020204" pitchFamily="34" charset="0"/>
              </a:rPr>
              <a:t>Treasurer</a:t>
            </a:r>
            <a:r>
              <a:rPr lang="en-US" cap="none" dirty="0">
                <a:latin typeface="Arial" panose="020B0604020202020204" pitchFamily="34" charset="0"/>
                <a:cs typeface="Arial" panose="020B0604020202020204" pitchFamily="34" charset="0"/>
              </a:rPr>
              <a:t>, and Secretary. </a:t>
            </a:r>
          </a:p>
          <a:p>
            <a:pPr marL="0" indent="0">
              <a:buNone/>
            </a:pPr>
            <a:r>
              <a:rPr lang="en-US" b="1" cap="none" dirty="0">
                <a:latin typeface="Arial" panose="020B0604020202020204" pitchFamily="34" charset="0"/>
                <a:cs typeface="Arial" panose="020B0604020202020204" pitchFamily="34" charset="0"/>
              </a:rPr>
              <a:t>	Section 2. Duties</a:t>
            </a:r>
          </a:p>
          <a:p>
            <a:pPr marL="0" indent="0">
              <a:buNone/>
            </a:pPr>
            <a:r>
              <a:rPr lang="en-US" b="1" cap="none" dirty="0">
                <a:latin typeface="Arial" panose="020B0604020202020204" pitchFamily="34" charset="0"/>
                <a:cs typeface="Arial" panose="020B0604020202020204" pitchFamily="34" charset="0"/>
              </a:rPr>
              <a:t>		</a:t>
            </a:r>
            <a:r>
              <a:rPr lang="en-US" cap="none" dirty="0">
                <a:latin typeface="Arial" panose="020B0604020202020204" pitchFamily="34" charset="0"/>
                <a:cs typeface="Arial" panose="020B0604020202020204" pitchFamily="34" charset="0"/>
              </a:rPr>
              <a:t>a. President duties include: </a:t>
            </a:r>
          </a:p>
          <a:p>
            <a:pPr marL="2831470" lvl="8" indent="-514350">
              <a:buFont typeface="+mj-lt"/>
              <a:buAutoNum type="romanLcPeriod"/>
            </a:pPr>
            <a:r>
              <a:rPr lang="en-US" cap="none" dirty="0">
                <a:latin typeface="Arial" panose="020B0604020202020204" pitchFamily="34" charset="0"/>
                <a:cs typeface="Arial" panose="020B0604020202020204" pitchFamily="34" charset="0"/>
              </a:rPr>
              <a:t>Overseeing and running regular, executive, and special meetings. </a:t>
            </a:r>
          </a:p>
          <a:p>
            <a:pPr marL="2831470" lvl="8" indent="-514350">
              <a:buFont typeface="+mj-lt"/>
              <a:buAutoNum type="romanLcPeriod"/>
            </a:pPr>
            <a:r>
              <a:rPr lang="en-US" cap="none" dirty="0">
                <a:latin typeface="Arial" panose="020B0604020202020204" pitchFamily="34" charset="0"/>
                <a:cs typeface="Arial" panose="020B0604020202020204" pitchFamily="34" charset="0"/>
              </a:rPr>
              <a:t>Serve as the liaison to the advisor and the university administration.</a:t>
            </a:r>
          </a:p>
          <a:p>
            <a:pPr marL="2831470" lvl="8" indent="-514350">
              <a:buFont typeface="+mj-lt"/>
              <a:buAutoNum type="romanLcPeriod"/>
            </a:pPr>
            <a:r>
              <a:rPr lang="en-US" cap="none" dirty="0">
                <a:latin typeface="Arial" panose="020B0604020202020204" pitchFamily="34" charset="0"/>
                <a:cs typeface="Arial" panose="020B0604020202020204" pitchFamily="34" charset="0"/>
              </a:rPr>
              <a:t>Attend bi-monthly meetings with the organization advisor.</a:t>
            </a:r>
          </a:p>
          <a:p>
            <a:pPr marL="2831470" lvl="8" indent="-514350">
              <a:buFont typeface="+mj-lt"/>
              <a:buAutoNum type="romanLcPeriod"/>
            </a:pPr>
            <a:r>
              <a:rPr lang="en-US" cap="none" dirty="0">
                <a:latin typeface="Arial" panose="020B0604020202020204" pitchFamily="34" charset="0"/>
                <a:cs typeface="Arial" panose="020B0604020202020204" pitchFamily="34" charset="0"/>
              </a:rPr>
              <a:t>Manage member violation report process.</a:t>
            </a:r>
          </a:p>
          <a:p>
            <a:pPr lvl="1"/>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674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2124</TotalTime>
  <Words>2100</Words>
  <Application>Microsoft Office PowerPoint</Application>
  <PresentationFormat>Widescreen</PresentationFormat>
  <Paragraphs>220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Courier New</vt:lpstr>
      <vt:lpstr>Impact</vt:lpstr>
      <vt:lpstr>Main Event</vt:lpstr>
      <vt:lpstr>Student organization  re-registration &amp;  budget Request  training</vt:lpstr>
      <vt:lpstr>agenda</vt:lpstr>
      <vt:lpstr>Spending &amp; deadline reminders</vt:lpstr>
      <vt:lpstr>Organization constitutions</vt:lpstr>
      <vt:lpstr>Required elements</vt:lpstr>
      <vt:lpstr>Name &amp; purpose</vt:lpstr>
      <vt:lpstr>National &amp; Affiliate organizations</vt:lpstr>
      <vt:lpstr>Membership requirements</vt:lpstr>
      <vt:lpstr>Officer list &amp; duties</vt:lpstr>
      <vt:lpstr>Officer election</vt:lpstr>
      <vt:lpstr>Officer removal</vt:lpstr>
      <vt:lpstr>Financial procedures</vt:lpstr>
      <vt:lpstr>Faculty/staff advisor responsibilities</vt:lpstr>
      <vt:lpstr>Annual programs</vt:lpstr>
      <vt:lpstr>Amendment Approval</vt:lpstr>
      <vt:lpstr>Re-Registration &amp; Budget Processes</vt:lpstr>
      <vt:lpstr>Re-registration process</vt:lpstr>
      <vt:lpstr>Re-registration process</vt:lpstr>
      <vt:lpstr>Re-registration process</vt:lpstr>
      <vt:lpstr>Organization profile - (step 2)</vt:lpstr>
      <vt:lpstr>Profile picture - (step 3)</vt:lpstr>
      <vt:lpstr>categories- (step 4)</vt:lpstr>
      <vt:lpstr>Roster- (step 5)</vt:lpstr>
      <vt:lpstr>Roster- (step 5)</vt:lpstr>
      <vt:lpstr>Registration Questions- (step 6)</vt:lpstr>
      <vt:lpstr>Budget request process</vt:lpstr>
      <vt:lpstr>Budget request process</vt:lpstr>
      <vt:lpstr>Budget request process</vt:lpstr>
      <vt:lpstr>Organization Information – (Step 1)</vt:lpstr>
      <vt:lpstr>income– (Step 2)</vt:lpstr>
      <vt:lpstr>Values based culture questions– (Step 3)</vt:lpstr>
      <vt:lpstr>Expenses &amp; Request Amount– (Step 4)</vt:lpstr>
      <vt:lpstr>Request approval</vt:lpstr>
      <vt:lpstr>Budget Resources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organization  re-registration &amp;  budget Request  training</dc:title>
  <dc:creator>Deidra Satterwhite</dc:creator>
  <cp:lastModifiedBy>Satterwhite, Deidra</cp:lastModifiedBy>
  <cp:revision>67</cp:revision>
  <dcterms:created xsi:type="dcterms:W3CDTF">2021-01-21T21:42:35Z</dcterms:created>
  <dcterms:modified xsi:type="dcterms:W3CDTF">2024-01-18T18:59:28Z</dcterms:modified>
</cp:coreProperties>
</file>